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7" r:id="rId10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>
        <p:scale>
          <a:sx n="89" d="100"/>
          <a:sy n="89" d="100"/>
        </p:scale>
        <p:origin x="-186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image" Target="../media/image1.jpeg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Chart%20in%20Microsoft%20Office%20PowerPoint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ro-RO" sz="2000" b="1" i="0" u="none" strike="noStrike" baseline="0" dirty="0" smtClean="0">
                <a:latin typeface="Times New Roman" pitchFamily="18" charset="0"/>
                <a:cs typeface="Times New Roman" pitchFamily="18" charset="0"/>
              </a:rPr>
              <a:t>REPARTIZARE CONFORM VÂRSTEI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6512103189874938"/>
          <c:y val="4.7561967653047196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5476792502467088"/>
          <c:y val="0.29720076856421762"/>
          <c:w val="0.52532565628112782"/>
          <c:h val="0.6891184869833878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respondenți</c:v>
                </c:pt>
              </c:strCache>
            </c:strRef>
          </c:tx>
          <c:dPt>
            <c:idx val="0"/>
            <c:bubble3D val="0"/>
            <c:spPr>
              <a:blipFill>
                <a:blip xmlns:r="http://schemas.openxmlformats.org/officeDocument/2006/relationships" r:embed="rId1">
                  <a:duotone>
                    <a:schemeClr val="accent1">
                      <a:shade val="74000"/>
                      <a:satMod val="130000"/>
                      <a:lumMod val="90000"/>
                    </a:schemeClr>
                    <a:schemeClr val="accent1">
                      <a:tint val="94000"/>
                      <a:satMod val="120000"/>
                      <a:lumMod val="104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>
                <a:innerShdw blurRad="25400" dist="12700" dir="13500000">
                  <a:srgbClr val="000000">
                    <a:alpha val="45000"/>
                  </a:srgbClr>
                </a:innerShdw>
              </a:effectLst>
            </c:spPr>
          </c:dPt>
          <c:dPt>
            <c:idx val="1"/>
            <c:bubble3D val="0"/>
            <c:spPr>
              <a:blipFill>
                <a:blip xmlns:r="http://schemas.openxmlformats.org/officeDocument/2006/relationships" r:embed="rId1">
                  <a:duotone>
                    <a:schemeClr val="accent2">
                      <a:shade val="74000"/>
                      <a:satMod val="130000"/>
                      <a:lumMod val="90000"/>
                    </a:schemeClr>
                    <a:schemeClr val="accent2">
                      <a:tint val="94000"/>
                      <a:satMod val="120000"/>
                      <a:lumMod val="104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>
                <a:innerShdw blurRad="25400" dist="12700" dir="13500000">
                  <a:srgbClr val="000000">
                    <a:alpha val="45000"/>
                  </a:srgbClr>
                </a:innerShdw>
              </a:effectLst>
            </c:spPr>
          </c:dPt>
          <c:dPt>
            <c:idx val="2"/>
            <c:bubble3D val="0"/>
            <c:spPr>
              <a:blipFill>
                <a:blip xmlns:r="http://schemas.openxmlformats.org/officeDocument/2006/relationships" r:embed="rId1">
                  <a:duotone>
                    <a:schemeClr val="accent3">
                      <a:shade val="74000"/>
                      <a:satMod val="130000"/>
                      <a:lumMod val="90000"/>
                    </a:schemeClr>
                    <a:schemeClr val="accent3">
                      <a:tint val="94000"/>
                      <a:satMod val="120000"/>
                      <a:lumMod val="104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>
                <a:innerShdw blurRad="25400" dist="12700" dir="13500000">
                  <a:srgbClr val="000000">
                    <a:alpha val="45000"/>
                  </a:srgbClr>
                </a:innerShdw>
              </a:effectLst>
            </c:spPr>
          </c:dPt>
          <c:dPt>
            <c:idx val="3"/>
            <c:bubble3D val="0"/>
            <c:spPr>
              <a:blipFill>
                <a:blip xmlns:r="http://schemas.openxmlformats.org/officeDocument/2006/relationships" r:embed="rId1">
                  <a:duotone>
                    <a:schemeClr val="accent4">
                      <a:shade val="74000"/>
                      <a:satMod val="130000"/>
                      <a:lumMod val="90000"/>
                    </a:schemeClr>
                    <a:schemeClr val="accent4">
                      <a:tint val="94000"/>
                      <a:satMod val="120000"/>
                      <a:lumMod val="104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>
                <a:innerShdw blurRad="25400" dist="12700" dir="13500000">
                  <a:srgbClr val="000000">
                    <a:alpha val="45000"/>
                  </a:srgbClr>
                </a:innerShdw>
              </a:effectLst>
            </c:spPr>
          </c:dPt>
          <c:dPt>
            <c:idx val="4"/>
            <c:bubble3D val="0"/>
            <c:spPr>
              <a:blipFill>
                <a:blip xmlns:r="http://schemas.openxmlformats.org/officeDocument/2006/relationships" r:embed="rId1">
                  <a:duotone>
                    <a:schemeClr val="accent5">
                      <a:shade val="74000"/>
                      <a:satMod val="130000"/>
                      <a:lumMod val="90000"/>
                    </a:schemeClr>
                    <a:schemeClr val="accent5">
                      <a:tint val="94000"/>
                      <a:satMod val="120000"/>
                      <a:lumMod val="104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>
                <a:innerShdw blurRad="25400" dist="12700" dir="13500000">
                  <a:srgbClr val="000000">
                    <a:alpha val="45000"/>
                  </a:srgbClr>
                </a:innerShdw>
              </a:effectLst>
            </c:spPr>
          </c:dPt>
          <c:dLbls>
            <c:dLbl>
              <c:idx val="0"/>
              <c:layout>
                <c:manualLayout>
                  <c:x val="3.5295063718231455E-2"/>
                  <c:y val="1.2019160678397377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C00000"/>
                        </a:solidFill>
                      </a:rPr>
                      <a:t>07-12 ANI
30%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1391209147210761"/>
                  <c:y val="-2.6105263157894843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C00000"/>
                        </a:solidFill>
                      </a:rPr>
                      <a:t>13-18 ANI
25%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5.2802212130646696E-2"/>
                  <c:y val="-4.7157894736842329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C00000"/>
                        </a:solidFill>
                      </a:rPr>
                      <a:t>19-35 ANI
14%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3.4990631530214041E-2"/>
                  <c:y val="7.2232130222420823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C00000"/>
                        </a:solidFill>
                      </a:rPr>
                      <a:t>36-50 ANI
25%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0.11272331249791807"/>
                  <c:y val="4.5183136796895604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>
                        <a:solidFill>
                          <a:srgbClr val="C00000"/>
                        </a:solidFill>
                      </a:rPr>
                      <a:t>51-74 ANI
6%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/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Sheet1!$A$2:$A$6</c:f>
              <c:strCache>
                <c:ptCount val="5"/>
                <c:pt idx="0">
                  <c:v>07-12 ANI</c:v>
                </c:pt>
                <c:pt idx="1">
                  <c:v>13-18 ANI</c:v>
                </c:pt>
                <c:pt idx="2">
                  <c:v>19-35 ANI</c:v>
                </c:pt>
                <c:pt idx="3">
                  <c:v>36-50 ANI</c:v>
                </c:pt>
                <c:pt idx="4">
                  <c:v>51-74 ANI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87955</c:v>
                </c:pt>
                <c:pt idx="1">
                  <c:v>73274</c:v>
                </c:pt>
                <c:pt idx="2">
                  <c:v>42448</c:v>
                </c:pt>
                <c:pt idx="3">
                  <c:v>71954</c:v>
                </c:pt>
                <c:pt idx="4">
                  <c:v>16960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RAPORT ADULȚI - COPII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8.2274795361993225E-2"/>
          <c:y val="3.5956007965812914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'[Chart in Microsoft Office PowerPoint]Sheet1'!$B$1</c:f>
              <c:strCache>
                <c:ptCount val="1"/>
                <c:pt idx="0">
                  <c:v>PROFIL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 dirty="0"/>
                      <a:t>ADULȚI</a:t>
                    </a:r>
                    <a:r>
                      <a:rPr lang="en-US" dirty="0"/>
                      <a:t>
</a:t>
                    </a:r>
                    <a:r>
                      <a:rPr lang="en-US" sz="2000" b="1" dirty="0">
                        <a:solidFill>
                          <a:srgbClr val="C00000"/>
                        </a:solidFill>
                      </a:rPr>
                      <a:t>45%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6262509816387447"/>
                  <c:y val="2.7523899420570357E-2"/>
                </c:manualLayout>
              </c:layout>
              <c:tx>
                <c:rich>
                  <a:bodyPr/>
                  <a:lstStyle/>
                  <a:p>
                    <a:r>
                      <a:rPr lang="ro-MO" b="1" dirty="0" smtClean="0"/>
                      <a:t>COPI</a:t>
                    </a:r>
                    <a:r>
                      <a:rPr lang="en-US" b="1" dirty="0" smtClean="0"/>
                      <a:t>I</a:t>
                    </a:r>
                    <a:r>
                      <a:rPr lang="en-US" dirty="0"/>
                      <a:t>
</a:t>
                    </a:r>
                    <a:r>
                      <a:rPr lang="en-US" sz="2000" b="1" dirty="0">
                        <a:solidFill>
                          <a:srgbClr val="C00000"/>
                        </a:solidFill>
                      </a:rPr>
                      <a:t>55%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'[Chart in Microsoft Office PowerPoint]Sheet1'!$A$2:$A$3</c:f>
              <c:strCache>
                <c:ptCount val="2"/>
                <c:pt idx="0">
                  <c:v>ADULȚI</c:v>
                </c:pt>
                <c:pt idx="1">
                  <c:v>ELEVI</c:v>
                </c:pt>
              </c:strCache>
            </c:strRef>
          </c:cat>
          <c:val>
            <c:numRef>
              <c:f>'[Chart in Microsoft Office PowerPoint]Sheet1'!$B$2:$B$3</c:f>
              <c:numCache>
                <c:formatCode>General</c:formatCode>
                <c:ptCount val="2"/>
                <c:pt idx="0">
                  <c:v>131432</c:v>
                </c:pt>
                <c:pt idx="1">
                  <c:v>161261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635430987793401"/>
          <c:y val="7.4153486795011922E-2"/>
          <c:w val="0.29570407865683457"/>
          <c:h val="0.8557025204385357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2000" b="1" dirty="0" smtClean="0">
                        <a:solidFill>
                          <a:schemeClr val="bg1"/>
                        </a:solidFill>
                      </a:rPr>
                      <a:t>8</a:t>
                    </a:r>
                    <a:r>
                      <a:rPr lang="ro-MO" sz="2000" b="1" dirty="0" smtClean="0">
                        <a:solidFill>
                          <a:schemeClr val="bg1"/>
                        </a:solidFill>
                      </a:rPr>
                      <a:t>1.39</a:t>
                    </a:r>
                    <a:r>
                      <a:rPr lang="ru-RU" sz="2000" b="1" dirty="0" smtClean="0">
                        <a:solidFill>
                          <a:schemeClr val="bg1"/>
                        </a:solidFill>
                      </a:rPr>
                      <a:t>%</a:t>
                    </a:r>
                    <a:endParaRPr lang="ro-MO" sz="2000" b="1" dirty="0" smtClean="0">
                      <a:solidFill>
                        <a:schemeClr val="bg1"/>
                      </a:solidFill>
                    </a:endParaRPr>
                  </a:p>
                  <a:p>
                    <a:r>
                      <a:rPr lang="ro-MO" sz="2000" dirty="0" smtClean="0">
                        <a:solidFill>
                          <a:schemeClr val="bg1"/>
                        </a:solidFill>
                      </a:rPr>
                      <a:t>(238.223)</a:t>
                    </a:r>
                    <a:endParaRPr lang="ru-RU" sz="2000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3.9682539682539689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2400" dirty="0" smtClean="0">
                        <a:solidFill>
                          <a:schemeClr val="bg1"/>
                        </a:solidFill>
                      </a:rPr>
                      <a:t>18</a:t>
                    </a:r>
                    <a:r>
                      <a:rPr lang="ro-MO" sz="2400" dirty="0" smtClean="0">
                        <a:solidFill>
                          <a:schemeClr val="bg1"/>
                        </a:solidFill>
                      </a:rPr>
                      <a:t>.61</a:t>
                    </a:r>
                    <a:r>
                      <a:rPr lang="ru-RU" sz="2400" dirty="0" smtClean="0">
                        <a:solidFill>
                          <a:schemeClr val="bg1"/>
                        </a:solidFill>
                      </a:rPr>
                      <a:t>%</a:t>
                    </a:r>
                    <a:endParaRPr lang="ro-MO" sz="2400" dirty="0" smtClean="0">
                      <a:solidFill>
                        <a:schemeClr val="bg1"/>
                      </a:solidFill>
                    </a:endParaRPr>
                  </a:p>
                  <a:p>
                    <a:r>
                      <a:rPr lang="ro-MO" sz="2400" dirty="0" smtClean="0">
                        <a:solidFill>
                          <a:schemeClr val="bg1"/>
                        </a:solidFill>
                      </a:rPr>
                      <a:t>(54.470)</a:t>
                    </a:r>
                    <a:endParaRPr lang="ru-RU" sz="2400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DA </c:v>
                </c:pt>
                <c:pt idx="1">
                  <c:v>NU 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230430</c:v>
                </c:pt>
                <c:pt idx="1">
                  <c:v>51960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71778298546015051"/>
          <c:y val="0.37894736842105281"/>
          <c:w val="0.24829646294213326"/>
          <c:h val="0.3140573409185096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7.6558037900764904E-3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 smtClean="0">
                        <a:solidFill>
                          <a:srgbClr val="FF0000"/>
                        </a:solidFill>
                      </a:rPr>
                      <a:t>116</a:t>
                    </a:r>
                    <a:r>
                      <a:rPr lang="ro-MO" sz="1800" dirty="0" smtClean="0">
                        <a:solidFill>
                          <a:srgbClr val="FF0000"/>
                        </a:solidFill>
                      </a:rPr>
                      <a:t>.970</a:t>
                    </a:r>
                    <a:r>
                      <a:rPr lang="ro-RO" sz="1800" dirty="0" smtClean="0">
                        <a:solidFill>
                          <a:srgbClr val="FF0000"/>
                        </a:solidFill>
                      </a:rPr>
                      <a:t> </a:t>
                    </a:r>
                  </a:p>
                  <a:p>
                    <a:r>
                      <a:rPr lang="ro-RO" sz="1800" dirty="0" smtClean="0">
                        <a:solidFill>
                          <a:schemeClr val="tx1"/>
                        </a:solidFill>
                      </a:rPr>
                      <a:t>(39,9%)</a:t>
                    </a:r>
                    <a:endParaRPr lang="en-US" sz="1800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800" dirty="0" smtClean="0">
                        <a:solidFill>
                          <a:srgbClr val="FF0000"/>
                        </a:solidFill>
                      </a:rPr>
                      <a:t>10</a:t>
                    </a:r>
                    <a:r>
                      <a:rPr lang="ro-MO" sz="1800" dirty="0" smtClean="0">
                        <a:solidFill>
                          <a:srgbClr val="FF0000"/>
                        </a:solidFill>
                      </a:rPr>
                      <a:t>7.</a:t>
                    </a:r>
                    <a:r>
                      <a:rPr lang="en-US" sz="1800" dirty="0" smtClean="0">
                        <a:solidFill>
                          <a:srgbClr val="FF0000"/>
                        </a:solidFill>
                      </a:rPr>
                      <a:t>639</a:t>
                    </a:r>
                    <a:r>
                      <a:rPr lang="ro-RO" sz="1800" dirty="0" smtClean="0">
                        <a:solidFill>
                          <a:srgbClr val="FF0000"/>
                        </a:solidFill>
                      </a:rPr>
                      <a:t> </a:t>
                    </a:r>
                  </a:p>
                  <a:p>
                    <a:r>
                      <a:rPr lang="ro-RO" sz="1800" dirty="0" smtClean="0">
                        <a:solidFill>
                          <a:schemeClr val="tx1"/>
                        </a:solidFill>
                      </a:rPr>
                      <a:t>(36,7%)</a:t>
                    </a:r>
                    <a:endParaRPr lang="en-US" sz="1800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800" dirty="0" smtClean="0">
                        <a:solidFill>
                          <a:srgbClr val="FF0000"/>
                        </a:solidFill>
                      </a:rPr>
                      <a:t>39</a:t>
                    </a:r>
                    <a:r>
                      <a:rPr lang="ro-MO" sz="1800" dirty="0" smtClean="0">
                        <a:solidFill>
                          <a:srgbClr val="FF0000"/>
                        </a:solidFill>
                      </a:rPr>
                      <a:t>.</a:t>
                    </a:r>
                    <a:r>
                      <a:rPr lang="en-US" sz="1800" dirty="0" smtClean="0">
                        <a:solidFill>
                          <a:srgbClr val="FF0000"/>
                        </a:solidFill>
                      </a:rPr>
                      <a:t>195</a:t>
                    </a:r>
                    <a:r>
                      <a:rPr lang="ro-RO" sz="1800" dirty="0" smtClean="0">
                        <a:solidFill>
                          <a:srgbClr val="FF0000"/>
                        </a:solidFill>
                      </a:rPr>
                      <a:t> </a:t>
                    </a:r>
                  </a:p>
                  <a:p>
                    <a:r>
                      <a:rPr lang="ro-RO" sz="1800" dirty="0" smtClean="0">
                        <a:solidFill>
                          <a:schemeClr val="tx1"/>
                        </a:solidFill>
                      </a:rPr>
                      <a:t>(13,4%)</a:t>
                    </a:r>
                    <a:endParaRPr lang="en-US" sz="1800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800" dirty="0" smtClean="0">
                        <a:solidFill>
                          <a:srgbClr val="FF0000"/>
                        </a:solidFill>
                      </a:rPr>
                      <a:t>28</a:t>
                    </a:r>
                    <a:r>
                      <a:rPr lang="ro-MO" sz="1800" dirty="0" smtClean="0">
                        <a:solidFill>
                          <a:srgbClr val="FF0000"/>
                        </a:solidFill>
                      </a:rPr>
                      <a:t>.</a:t>
                    </a:r>
                    <a:r>
                      <a:rPr lang="en-US" sz="1800" dirty="0" smtClean="0">
                        <a:solidFill>
                          <a:srgbClr val="FF0000"/>
                        </a:solidFill>
                      </a:rPr>
                      <a:t>889</a:t>
                    </a:r>
                    <a:r>
                      <a:rPr lang="ro-RO" sz="1800" dirty="0" smtClean="0">
                        <a:solidFill>
                          <a:srgbClr val="FF0000"/>
                        </a:solidFill>
                      </a:rPr>
                      <a:t> </a:t>
                    </a:r>
                  </a:p>
                  <a:p>
                    <a:r>
                      <a:rPr lang="ro-RO" sz="1800" dirty="0" smtClean="0">
                        <a:solidFill>
                          <a:schemeClr val="tx1"/>
                        </a:solidFill>
                      </a:rPr>
                      <a:t>(9,9%)</a:t>
                    </a:r>
                    <a:endParaRPr lang="en-US" sz="1800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FOARTE IMPORTANTĂ</c:v>
                </c:pt>
                <c:pt idx="1">
                  <c:v>IMPORTANTĂ</c:v>
                </c:pt>
                <c:pt idx="2">
                  <c:v>PUȚIN IMPORTANTĂ</c:v>
                </c:pt>
                <c:pt idx="3">
                  <c:v>DELOC IMPORTANTĂ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116019</c:v>
                </c:pt>
                <c:pt idx="1">
                  <c:v>106639</c:v>
                </c:pt>
                <c:pt idx="2">
                  <c:v>39195</c:v>
                </c:pt>
                <c:pt idx="3">
                  <c:v>28889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FOARTE IMPORTANTĂ</c:v>
                </c:pt>
                <c:pt idx="1">
                  <c:v>IMPORTANTĂ</c:v>
                </c:pt>
                <c:pt idx="2">
                  <c:v>PUȚIN IMPORTANTĂ</c:v>
                </c:pt>
                <c:pt idx="3">
                  <c:v>DELOC IMPORTANTĂ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FOARTE IMPORTANTĂ</c:v>
                </c:pt>
                <c:pt idx="1">
                  <c:v>IMPORTANTĂ</c:v>
                </c:pt>
                <c:pt idx="2">
                  <c:v>PUȚIN IMPORTANTĂ</c:v>
                </c:pt>
                <c:pt idx="3">
                  <c:v>DELOC IMPORTANTĂ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9137536"/>
        <c:axId val="29159808"/>
      </c:barChart>
      <c:catAx>
        <c:axId val="2913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9159808"/>
        <c:crosses val="autoZero"/>
        <c:auto val="1"/>
        <c:lblAlgn val="ctr"/>
        <c:lblOffset val="100"/>
        <c:noMultiLvlLbl val="0"/>
      </c:catAx>
      <c:valAx>
        <c:axId val="291598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9137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862337297788103"/>
          <c:y val="4.2752633020518217E-2"/>
          <c:w val="0.51376627022118981"/>
          <c:h val="0.94558755797388661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 </a:t>
                    </a:r>
                    <a:r>
                      <a:rPr lang="en-US" sz="2400" dirty="0" smtClean="0">
                        <a:solidFill>
                          <a:srgbClr val="FF0000"/>
                        </a:solidFill>
                      </a:rPr>
                      <a:t>4,7%</a:t>
                    </a:r>
                    <a:r>
                      <a:rPr lang="ro-MO" sz="2400" dirty="0" smtClean="0">
                        <a:solidFill>
                          <a:srgbClr val="FF0000"/>
                        </a:solidFill>
                      </a:rPr>
                      <a:t>   </a:t>
                    </a:r>
                    <a:r>
                      <a:rPr lang="ro-MO" sz="2400" dirty="0" smtClean="0">
                        <a:solidFill>
                          <a:schemeClr val="tx1"/>
                        </a:solidFill>
                      </a:rPr>
                      <a:t>(13.782</a:t>
                    </a:r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)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7931606426430519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z="2400" dirty="0" smtClean="0">
                        <a:solidFill>
                          <a:srgbClr val="FF0000"/>
                        </a:solidFill>
                      </a:rPr>
                      <a:t>16,8%</a:t>
                    </a:r>
                    <a:r>
                      <a:rPr lang="ro-MO" sz="2400" dirty="0" smtClean="0">
                        <a:solidFill>
                          <a:srgbClr val="FF0000"/>
                        </a:solidFill>
                      </a:rPr>
                      <a:t> </a:t>
                    </a:r>
                    <a:r>
                      <a:rPr lang="ro-MO" sz="2400" dirty="0" smtClean="0">
                        <a:solidFill>
                          <a:schemeClr val="tx1"/>
                        </a:solidFill>
                      </a:rPr>
                      <a:t>(49.315</a:t>
                    </a:r>
                    <a:r>
                      <a:rPr lang="en-US" sz="2400" dirty="0" smtClean="0">
                        <a:solidFill>
                          <a:schemeClr val="tx1"/>
                        </a:solidFill>
                      </a:rPr>
                      <a:t>)</a:t>
                    </a:r>
                    <a:endParaRPr lang="en-US" sz="2400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1754634475699284E-4"/>
                  <c:y val="-0.13186695145984045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 </a:t>
                    </a:r>
                    <a:r>
                      <a:rPr lang="en-US" sz="2400" dirty="0" smtClean="0">
                        <a:solidFill>
                          <a:srgbClr val="FF0000"/>
                        </a:solidFill>
                      </a:rPr>
                      <a:t>78,4 %</a:t>
                    </a:r>
                    <a:r>
                      <a:rPr lang="ro-MO" sz="2400" dirty="0" smtClean="0">
                        <a:solidFill>
                          <a:srgbClr val="FF0000"/>
                        </a:solidFill>
                      </a:rPr>
                      <a:t> </a:t>
                    </a:r>
                    <a:r>
                      <a:rPr lang="ro-MO" sz="2400" dirty="0" smtClean="0">
                        <a:solidFill>
                          <a:schemeClr val="tx1"/>
                        </a:solidFill>
                      </a:rPr>
                      <a:t>(229.596</a:t>
                    </a:r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)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Sheet1!$A$4:$A$6</c:f>
              <c:strCache>
                <c:ptCount val="3"/>
                <c:pt idx="0">
                  <c:v>altele </c:v>
                </c:pt>
                <c:pt idx="1">
                  <c:v>îl face pe elev să se simtă depersonalizat/ lipsit de personalitate</c:v>
                </c:pt>
                <c:pt idx="2">
                  <c:v>este un semn distinctiv al școlii, care îl face pe elev să se simtă egal și disciplinat</c:v>
                </c:pt>
              </c:strCache>
            </c:strRef>
          </c:cat>
          <c:val>
            <c:numRef>
              <c:f>Sheet1!$B$4:$B$6</c:f>
              <c:numCache>
                <c:formatCode>General</c:formatCode>
                <c:ptCount val="3"/>
                <c:pt idx="0">
                  <c:v>13782</c:v>
                </c:pt>
                <c:pt idx="1">
                  <c:v>49315</c:v>
                </c:pt>
                <c:pt idx="2">
                  <c:v>229596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9811456"/>
        <c:axId val="29812992"/>
      </c:barChart>
      <c:catAx>
        <c:axId val="298114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8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9812992"/>
        <c:crosses val="autoZero"/>
        <c:auto val="1"/>
        <c:lblAlgn val="ctr"/>
        <c:lblOffset val="100"/>
        <c:noMultiLvlLbl val="0"/>
      </c:catAx>
      <c:valAx>
        <c:axId val="298129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298114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17725798971548"/>
          <c:y val="3.6197589608467487E-2"/>
          <c:w val="0.59914622461300215"/>
          <c:h val="0.92760482078306505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2400" dirty="0" smtClean="0">
                        <a:solidFill>
                          <a:srgbClr val="FF0000"/>
                        </a:solidFill>
                      </a:rPr>
                      <a:t>12%</a:t>
                    </a:r>
                    <a:r>
                      <a:rPr lang="ro-MO" sz="2400" dirty="0" smtClean="0">
                        <a:solidFill>
                          <a:srgbClr val="FF0000"/>
                        </a:solidFill>
                      </a:rPr>
                      <a:t> </a:t>
                    </a:r>
                    <a:r>
                      <a:rPr lang="ro-MO" sz="2400" dirty="0" smtClean="0">
                        <a:solidFill>
                          <a:schemeClr val="tx1"/>
                        </a:solidFill>
                      </a:rPr>
                      <a:t> (35.042</a:t>
                    </a:r>
                    <a:r>
                      <a:rPr lang="en-US" sz="2400" dirty="0" smtClean="0"/>
                      <a:t>)</a:t>
                    </a:r>
                    <a:endParaRPr lang="en-US" sz="2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2400" dirty="0" smtClean="0">
                        <a:solidFill>
                          <a:srgbClr val="FF0000"/>
                        </a:solidFill>
                      </a:rPr>
                      <a:t>17%</a:t>
                    </a:r>
                    <a:r>
                      <a:rPr lang="ro-MO" sz="2400" dirty="0" smtClean="0">
                        <a:solidFill>
                          <a:srgbClr val="FF0000"/>
                        </a:solidFill>
                      </a:rPr>
                      <a:t>   </a:t>
                    </a:r>
                    <a:r>
                      <a:rPr lang="ro-MO" sz="2400" b="1" dirty="0" smtClean="0">
                        <a:solidFill>
                          <a:schemeClr val="tx1"/>
                        </a:solidFill>
                      </a:rPr>
                      <a:t>(49.775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)</a:t>
                    </a:r>
                    <a:endParaRPr lang="en-US" b="1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7243586469529485E-2"/>
                  <c:y val="-8.830164899842540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 </a:t>
                    </a:r>
                    <a:endParaRPr lang="ro-MO" dirty="0" smtClean="0">
                      <a:solidFill>
                        <a:srgbClr val="FF0000"/>
                      </a:solidFill>
                    </a:endParaRPr>
                  </a:p>
                  <a:p>
                    <a:endParaRPr lang="ro-MO" sz="2400" dirty="0" smtClean="0">
                      <a:solidFill>
                        <a:srgbClr val="FF0000"/>
                      </a:solidFill>
                    </a:endParaRPr>
                  </a:p>
                  <a:p>
                    <a:endParaRPr lang="ro-MO" sz="2400" dirty="0" smtClean="0">
                      <a:solidFill>
                        <a:srgbClr val="FF0000"/>
                      </a:solidFill>
                    </a:endParaRPr>
                  </a:p>
                  <a:p>
                    <a:r>
                      <a:rPr lang="en-US" sz="2400" dirty="0" smtClean="0">
                        <a:solidFill>
                          <a:srgbClr val="FF0000"/>
                        </a:solidFill>
                      </a:rPr>
                      <a:t>32,7%</a:t>
                    </a:r>
                    <a:r>
                      <a:rPr lang="ro-MO" sz="2400" dirty="0" smtClean="0">
                        <a:solidFill>
                          <a:srgbClr val="FF0000"/>
                        </a:solidFill>
                      </a:rPr>
                      <a:t>  </a:t>
                    </a:r>
                    <a:r>
                      <a:rPr lang="ro-MO" sz="2400" dirty="0" smtClean="0">
                        <a:solidFill>
                          <a:schemeClr val="tx1"/>
                        </a:solidFill>
                      </a:rPr>
                      <a:t>(96.819</a:t>
                    </a:r>
                    <a:r>
                      <a:rPr lang="en-US" sz="2400" dirty="0" smtClean="0">
                        <a:solidFill>
                          <a:schemeClr val="tx1"/>
                        </a:solidFill>
                      </a:rPr>
                      <a:t>)</a:t>
                    </a:r>
                    <a:endParaRPr lang="en-US" sz="2400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5.8379113863277446E-2"/>
                  <c:y val="-0.1032503105875458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 </a:t>
                    </a:r>
                    <a:endParaRPr lang="ro-MO" dirty="0" smtClean="0">
                      <a:solidFill>
                        <a:srgbClr val="FF0000"/>
                      </a:solidFill>
                    </a:endParaRPr>
                  </a:p>
                  <a:p>
                    <a:r>
                      <a:rPr lang="ro-MO" sz="2400" baseline="0" dirty="0" smtClean="0">
                        <a:solidFill>
                          <a:srgbClr val="FF0000"/>
                        </a:solidFill>
                      </a:rPr>
                      <a:t> </a:t>
                    </a:r>
                    <a:r>
                      <a:rPr lang="en-US" sz="2400" dirty="0" smtClean="0">
                        <a:solidFill>
                          <a:srgbClr val="C00000"/>
                        </a:solidFill>
                      </a:rPr>
                      <a:t>37,2%</a:t>
                    </a:r>
                    <a:r>
                      <a:rPr lang="ro-MO" sz="2400" baseline="0" dirty="0" smtClean="0">
                        <a:solidFill>
                          <a:schemeClr val="tx1"/>
                        </a:solidFill>
                      </a:rPr>
                      <a:t> (109.751)</a:t>
                    </a:r>
                    <a:endParaRPr lang="en-US" sz="2400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Sheet2!$A$7:$A$10</c:f>
              <c:strCache>
                <c:ptCount val="4"/>
                <c:pt idx="0">
                  <c:v>Unic la nivel de raion/municipiu</c:v>
                </c:pt>
                <c:pt idx="1">
                  <c:v>Unic la nivel de clasă</c:v>
                </c:pt>
                <c:pt idx="2">
                  <c:v>Unic la nivel de țară</c:v>
                </c:pt>
                <c:pt idx="3">
                  <c:v>Unic la nivel de instituție </c:v>
                </c:pt>
              </c:strCache>
            </c:strRef>
          </c:cat>
          <c:val>
            <c:numRef>
              <c:f>Sheet2!$B$7:$B$10</c:f>
              <c:numCache>
                <c:formatCode>General</c:formatCode>
                <c:ptCount val="4"/>
                <c:pt idx="0">
                  <c:v>35042</c:v>
                </c:pt>
                <c:pt idx="1">
                  <c:v>49775</c:v>
                </c:pt>
                <c:pt idx="2">
                  <c:v>95819</c:v>
                </c:pt>
                <c:pt idx="3">
                  <c:v>108751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0820992"/>
        <c:axId val="30843264"/>
      </c:barChart>
      <c:catAx>
        <c:axId val="30820992"/>
        <c:scaling>
          <c:orientation val="minMax"/>
        </c:scaling>
        <c:delete val="0"/>
        <c:axPos val="l"/>
        <c:majorTickMark val="none"/>
        <c:minorTickMark val="none"/>
        <c:tickLblPos val="nextTo"/>
        <c:crossAx val="30843264"/>
        <c:crosses val="autoZero"/>
        <c:auto val="1"/>
        <c:lblAlgn val="ctr"/>
        <c:lblOffset val="100"/>
        <c:noMultiLvlLbl val="0"/>
      </c:catAx>
      <c:valAx>
        <c:axId val="308432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308209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28F314-9F38-4D11-8C2F-58F19F62E668}" type="doc">
      <dgm:prSet loTypeId="urn:microsoft.com/office/officeart/2005/8/layout/hProcess7#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5F242FE-4FAB-41F6-8E05-70B7E9BF5B66}">
      <dgm:prSet phldrT="[Text]" custT="1"/>
      <dgm:spPr/>
      <dgm:t>
        <a:bodyPr/>
        <a:lstStyle/>
        <a:p>
          <a:endParaRPr lang="en-US" sz="4000" dirty="0">
            <a:latin typeface="Baskerville Old Face" panose="02020602080505020303" pitchFamily="18" charset="0"/>
          </a:endParaRPr>
        </a:p>
      </dgm:t>
    </dgm:pt>
    <dgm:pt modelId="{5EC8001D-EB3B-4FA8-A89D-6B2614CA03B9}" type="parTrans" cxnId="{86502BD8-933F-4468-9FC6-6CAD28A98DBF}">
      <dgm:prSet/>
      <dgm:spPr/>
      <dgm:t>
        <a:bodyPr/>
        <a:lstStyle/>
        <a:p>
          <a:endParaRPr lang="en-US"/>
        </a:p>
      </dgm:t>
    </dgm:pt>
    <dgm:pt modelId="{2F88C02A-47AC-4B58-AE72-9ECEB3134F0A}" type="sibTrans" cxnId="{86502BD8-933F-4468-9FC6-6CAD28A98DBF}">
      <dgm:prSet/>
      <dgm:spPr/>
      <dgm:t>
        <a:bodyPr/>
        <a:lstStyle/>
        <a:p>
          <a:endParaRPr lang="en-US"/>
        </a:p>
      </dgm:t>
    </dgm:pt>
    <dgm:pt modelId="{D2B99967-1E95-47BF-AEAA-B651D010204B}">
      <dgm:prSet phldrT="[Text]"/>
      <dgm:spPr/>
      <dgm:t>
        <a:bodyPr/>
        <a:lstStyle/>
        <a:p>
          <a:endParaRPr lang="ro-RO" dirty="0" smtClean="0"/>
        </a:p>
        <a:p>
          <a:r>
            <a:rPr lang="ro-RO" dirty="0" smtClean="0"/>
            <a:t>TRANSPARENT ȘI INFORMATIV</a:t>
          </a:r>
          <a:endParaRPr lang="en-US" dirty="0"/>
        </a:p>
      </dgm:t>
    </dgm:pt>
    <dgm:pt modelId="{B90B8551-8045-411D-B7A1-DFE9CC95DC7E}" type="parTrans" cxnId="{410946C7-E083-4CB1-8C57-F8BF1E996955}">
      <dgm:prSet/>
      <dgm:spPr/>
      <dgm:t>
        <a:bodyPr/>
        <a:lstStyle/>
        <a:p>
          <a:endParaRPr lang="en-US"/>
        </a:p>
      </dgm:t>
    </dgm:pt>
    <dgm:pt modelId="{A5713080-DEC0-4447-8CF9-76FFBD17D1CB}" type="sibTrans" cxnId="{410946C7-E083-4CB1-8C57-F8BF1E996955}">
      <dgm:prSet/>
      <dgm:spPr/>
      <dgm:t>
        <a:bodyPr/>
        <a:lstStyle/>
        <a:p>
          <a:endParaRPr lang="en-US"/>
        </a:p>
      </dgm:t>
    </dgm:pt>
    <dgm:pt modelId="{3BCF2559-139B-4ED7-8124-F8D8770CB4C3}">
      <dgm:prSet phldrT="[Text]"/>
      <dgm:spPr/>
      <dgm:t>
        <a:bodyPr/>
        <a:lstStyle/>
        <a:p>
          <a:endParaRPr lang="ro-RO" dirty="0" smtClean="0"/>
        </a:p>
        <a:p>
          <a:r>
            <a:rPr lang="ro-RO" dirty="0" smtClean="0"/>
            <a:t>BENEVOL ȘI INCLUZIV</a:t>
          </a:r>
          <a:endParaRPr lang="en-US" dirty="0"/>
        </a:p>
      </dgm:t>
    </dgm:pt>
    <dgm:pt modelId="{CE445F11-3D75-4D90-9AF1-EE81DFBF1802}" type="parTrans" cxnId="{7F692589-1255-42D1-B783-1A71C35CA85D}">
      <dgm:prSet/>
      <dgm:spPr/>
      <dgm:t>
        <a:bodyPr/>
        <a:lstStyle/>
        <a:p>
          <a:endParaRPr lang="en-US"/>
        </a:p>
      </dgm:t>
    </dgm:pt>
    <dgm:pt modelId="{1A5087FF-6533-4D30-9A04-0E5185BE324E}" type="sibTrans" cxnId="{7F692589-1255-42D1-B783-1A71C35CA85D}">
      <dgm:prSet/>
      <dgm:spPr/>
      <dgm:t>
        <a:bodyPr/>
        <a:lstStyle/>
        <a:p>
          <a:endParaRPr lang="en-US"/>
        </a:p>
      </dgm:t>
    </dgm:pt>
    <dgm:pt modelId="{C2A2BF06-74B6-4474-A62F-A8749FB8891B}">
      <dgm:prSet phldrT="[Text]"/>
      <dgm:spPr/>
      <dgm:t>
        <a:bodyPr/>
        <a:lstStyle/>
        <a:p>
          <a:endParaRPr lang="en-US" dirty="0"/>
        </a:p>
      </dgm:t>
    </dgm:pt>
    <dgm:pt modelId="{D82DFADA-FCC2-4A8A-AAB6-442013CB66E1}" type="parTrans" cxnId="{D23011D2-5993-4EAA-B591-9735F77B878E}">
      <dgm:prSet/>
      <dgm:spPr/>
      <dgm:t>
        <a:bodyPr/>
        <a:lstStyle/>
        <a:p>
          <a:endParaRPr lang="en-US"/>
        </a:p>
      </dgm:t>
    </dgm:pt>
    <dgm:pt modelId="{389281CB-00FA-41DB-A165-1412A1E8F071}" type="sibTrans" cxnId="{D23011D2-5993-4EAA-B591-9735F77B878E}">
      <dgm:prSet/>
      <dgm:spPr/>
      <dgm:t>
        <a:bodyPr/>
        <a:lstStyle/>
        <a:p>
          <a:endParaRPr lang="en-US"/>
        </a:p>
      </dgm:t>
    </dgm:pt>
    <dgm:pt modelId="{97B1CF30-4CC9-4433-B1E7-695CD0414B78}">
      <dgm:prSet phldrT="[Text]"/>
      <dgm:spPr/>
      <dgm:t>
        <a:bodyPr/>
        <a:lstStyle/>
        <a:p>
          <a:endParaRPr lang="ro-RO" b="1" dirty="0" smtClean="0"/>
        </a:p>
        <a:p>
          <a:r>
            <a:rPr lang="ro-RO" b="0" dirty="0" smtClean="0"/>
            <a:t>SIGUR LA RISCURI</a:t>
          </a:r>
          <a:endParaRPr lang="en-US" b="0" dirty="0"/>
        </a:p>
      </dgm:t>
    </dgm:pt>
    <dgm:pt modelId="{3253E605-F51C-4308-91E3-E0EFA042566E}" type="parTrans" cxnId="{C2F66A85-3324-44E4-88DF-1C7586B4B48E}">
      <dgm:prSet/>
      <dgm:spPr/>
      <dgm:t>
        <a:bodyPr/>
        <a:lstStyle/>
        <a:p>
          <a:endParaRPr lang="en-US"/>
        </a:p>
      </dgm:t>
    </dgm:pt>
    <dgm:pt modelId="{E86E891D-31E3-4EAA-B81C-D9582C670FB8}" type="sibTrans" cxnId="{C2F66A85-3324-44E4-88DF-1C7586B4B48E}">
      <dgm:prSet/>
      <dgm:spPr/>
      <dgm:t>
        <a:bodyPr/>
        <a:lstStyle/>
        <a:p>
          <a:endParaRPr lang="en-US"/>
        </a:p>
      </dgm:t>
    </dgm:pt>
    <dgm:pt modelId="{EE48974E-2E69-43D4-81D1-141797AB179D}">
      <dgm:prSet phldrT="[Text]"/>
      <dgm:spPr/>
      <dgm:t>
        <a:bodyPr/>
        <a:lstStyle/>
        <a:p>
          <a:endParaRPr lang="en-US" dirty="0"/>
        </a:p>
      </dgm:t>
    </dgm:pt>
    <dgm:pt modelId="{9E88FBFD-7812-4766-9D7D-A286CD1A3C24}" type="sibTrans" cxnId="{698A60AA-06EC-4812-8A4A-0CB410FFD714}">
      <dgm:prSet/>
      <dgm:spPr/>
      <dgm:t>
        <a:bodyPr/>
        <a:lstStyle/>
        <a:p>
          <a:endParaRPr lang="en-US"/>
        </a:p>
      </dgm:t>
    </dgm:pt>
    <dgm:pt modelId="{2DCB0EAF-E2C0-4365-868B-63D6214919D7}" type="parTrans" cxnId="{698A60AA-06EC-4812-8A4A-0CB410FFD714}">
      <dgm:prSet/>
      <dgm:spPr/>
      <dgm:t>
        <a:bodyPr/>
        <a:lstStyle/>
        <a:p>
          <a:endParaRPr lang="en-US"/>
        </a:p>
      </dgm:t>
    </dgm:pt>
    <dgm:pt modelId="{ED021A2F-2E1B-4AF8-9E84-025E74BDD0EA}" type="pres">
      <dgm:prSet presAssocID="{2228F314-9F38-4D11-8C2F-58F19F62E66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C1AD3ED-9FF0-4E39-AE32-87D842256850}" type="pres">
      <dgm:prSet presAssocID="{55F242FE-4FAB-41F6-8E05-70B7E9BF5B66}" presName="compositeNode" presStyleCnt="0">
        <dgm:presLayoutVars>
          <dgm:bulletEnabled val="1"/>
        </dgm:presLayoutVars>
      </dgm:prSet>
      <dgm:spPr/>
    </dgm:pt>
    <dgm:pt modelId="{D71F2D38-1AC1-4DD5-BF62-1282FF61A50F}" type="pres">
      <dgm:prSet presAssocID="{55F242FE-4FAB-41F6-8E05-70B7E9BF5B66}" presName="bgRect" presStyleLbl="node1" presStyleIdx="0" presStyleCnt="3" custLinFactNeighborX="-23" custLinFactNeighborY="-668"/>
      <dgm:spPr/>
      <dgm:t>
        <a:bodyPr/>
        <a:lstStyle/>
        <a:p>
          <a:endParaRPr lang="en-US"/>
        </a:p>
      </dgm:t>
    </dgm:pt>
    <dgm:pt modelId="{CA2E0E9E-C65F-47D9-8D7A-B00D6EE26D92}" type="pres">
      <dgm:prSet presAssocID="{55F242FE-4FAB-41F6-8E05-70B7E9BF5B66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74EDEC-A40C-4C62-97D3-52894E70397A}" type="pres">
      <dgm:prSet presAssocID="{55F242FE-4FAB-41F6-8E05-70B7E9BF5B66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105DDF-42B9-4DF7-81E3-8132572F00EF}" type="pres">
      <dgm:prSet presAssocID="{2F88C02A-47AC-4B58-AE72-9ECEB3134F0A}" presName="hSp" presStyleCnt="0"/>
      <dgm:spPr/>
    </dgm:pt>
    <dgm:pt modelId="{2903F021-B59E-412C-9D42-ED1BDDA57970}" type="pres">
      <dgm:prSet presAssocID="{2F88C02A-47AC-4B58-AE72-9ECEB3134F0A}" presName="vProcSp" presStyleCnt="0"/>
      <dgm:spPr/>
    </dgm:pt>
    <dgm:pt modelId="{65629FEE-33E7-422B-8A5C-B225B270E0DB}" type="pres">
      <dgm:prSet presAssocID="{2F88C02A-47AC-4B58-AE72-9ECEB3134F0A}" presName="vSp1" presStyleCnt="0"/>
      <dgm:spPr/>
    </dgm:pt>
    <dgm:pt modelId="{3E6B546E-836B-4090-937D-03D7A121106C}" type="pres">
      <dgm:prSet presAssocID="{2F88C02A-47AC-4B58-AE72-9ECEB3134F0A}" presName="simulatedConn" presStyleLbl="solidFgAcc1" presStyleIdx="0" presStyleCnt="2"/>
      <dgm:spPr/>
    </dgm:pt>
    <dgm:pt modelId="{DD0FC6C5-A9AD-4BE5-883D-B2DDD862CB5D}" type="pres">
      <dgm:prSet presAssocID="{2F88C02A-47AC-4B58-AE72-9ECEB3134F0A}" presName="vSp2" presStyleCnt="0"/>
      <dgm:spPr/>
    </dgm:pt>
    <dgm:pt modelId="{84B96BAE-C5A8-4505-8440-68A9C7F6C348}" type="pres">
      <dgm:prSet presAssocID="{2F88C02A-47AC-4B58-AE72-9ECEB3134F0A}" presName="sibTrans" presStyleCnt="0"/>
      <dgm:spPr/>
    </dgm:pt>
    <dgm:pt modelId="{C96E891A-5900-4407-B23B-3D9E4EFDC1D9}" type="pres">
      <dgm:prSet presAssocID="{EE48974E-2E69-43D4-81D1-141797AB179D}" presName="compositeNode" presStyleCnt="0">
        <dgm:presLayoutVars>
          <dgm:bulletEnabled val="1"/>
        </dgm:presLayoutVars>
      </dgm:prSet>
      <dgm:spPr/>
    </dgm:pt>
    <dgm:pt modelId="{073F86B9-CF84-4763-BB80-AB5728E423DB}" type="pres">
      <dgm:prSet presAssocID="{EE48974E-2E69-43D4-81D1-141797AB179D}" presName="bgRect" presStyleLbl="node1" presStyleIdx="1" presStyleCnt="3"/>
      <dgm:spPr/>
      <dgm:t>
        <a:bodyPr/>
        <a:lstStyle/>
        <a:p>
          <a:endParaRPr lang="en-US"/>
        </a:p>
      </dgm:t>
    </dgm:pt>
    <dgm:pt modelId="{9D85A17D-1324-416D-9B6B-5B4A2C2C9D5B}" type="pres">
      <dgm:prSet presAssocID="{EE48974E-2E69-43D4-81D1-141797AB179D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8385C1-24E5-49A9-A9C0-789471724D5E}" type="pres">
      <dgm:prSet presAssocID="{EE48974E-2E69-43D4-81D1-141797AB179D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E57AD6-B196-4B69-96F0-66883236938D}" type="pres">
      <dgm:prSet presAssocID="{9E88FBFD-7812-4766-9D7D-A286CD1A3C24}" presName="hSp" presStyleCnt="0"/>
      <dgm:spPr/>
    </dgm:pt>
    <dgm:pt modelId="{99B8D4D3-A4C2-4B11-ACD0-15556A5248AC}" type="pres">
      <dgm:prSet presAssocID="{9E88FBFD-7812-4766-9D7D-A286CD1A3C24}" presName="vProcSp" presStyleCnt="0"/>
      <dgm:spPr/>
    </dgm:pt>
    <dgm:pt modelId="{1FD7FF8F-2D94-4A16-889C-2144B5A7FBCF}" type="pres">
      <dgm:prSet presAssocID="{9E88FBFD-7812-4766-9D7D-A286CD1A3C24}" presName="vSp1" presStyleCnt="0"/>
      <dgm:spPr/>
    </dgm:pt>
    <dgm:pt modelId="{79FB28B9-D213-4F0E-87A4-7D1B0E23AC84}" type="pres">
      <dgm:prSet presAssocID="{9E88FBFD-7812-4766-9D7D-A286CD1A3C24}" presName="simulatedConn" presStyleLbl="solidFgAcc1" presStyleIdx="1" presStyleCnt="2"/>
      <dgm:spPr/>
    </dgm:pt>
    <dgm:pt modelId="{D5341DA7-E6EE-4E86-B155-9281ACBD0089}" type="pres">
      <dgm:prSet presAssocID="{9E88FBFD-7812-4766-9D7D-A286CD1A3C24}" presName="vSp2" presStyleCnt="0"/>
      <dgm:spPr/>
    </dgm:pt>
    <dgm:pt modelId="{D43FB4F0-A170-44D6-A7E9-397CB5B4A519}" type="pres">
      <dgm:prSet presAssocID="{9E88FBFD-7812-4766-9D7D-A286CD1A3C24}" presName="sibTrans" presStyleCnt="0"/>
      <dgm:spPr/>
    </dgm:pt>
    <dgm:pt modelId="{5D27DF2B-47AD-441C-9F1D-EC3658F37708}" type="pres">
      <dgm:prSet presAssocID="{C2A2BF06-74B6-4474-A62F-A8749FB8891B}" presName="compositeNode" presStyleCnt="0">
        <dgm:presLayoutVars>
          <dgm:bulletEnabled val="1"/>
        </dgm:presLayoutVars>
      </dgm:prSet>
      <dgm:spPr/>
    </dgm:pt>
    <dgm:pt modelId="{ACE6C0DA-5895-461B-855A-ED4A066E724D}" type="pres">
      <dgm:prSet presAssocID="{C2A2BF06-74B6-4474-A62F-A8749FB8891B}" presName="bgRect" presStyleLbl="node1" presStyleIdx="2" presStyleCnt="3"/>
      <dgm:spPr/>
      <dgm:t>
        <a:bodyPr/>
        <a:lstStyle/>
        <a:p>
          <a:endParaRPr lang="en-US"/>
        </a:p>
      </dgm:t>
    </dgm:pt>
    <dgm:pt modelId="{16972254-0AF9-4874-8870-FE8A82C9062A}" type="pres">
      <dgm:prSet presAssocID="{C2A2BF06-74B6-4474-A62F-A8749FB8891B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857A7B-852C-4436-B3BA-05B73AC0B887}" type="pres">
      <dgm:prSet presAssocID="{C2A2BF06-74B6-4474-A62F-A8749FB8891B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DC7FAB-35E6-48D3-9F2B-1B01C6A8CD24}" type="presOf" srcId="{97B1CF30-4CC9-4433-B1E7-695CD0414B78}" destId="{D8857A7B-852C-4436-B3BA-05B73AC0B887}" srcOrd="0" destOrd="0" presId="urn:microsoft.com/office/officeart/2005/8/layout/hProcess7#1"/>
    <dgm:cxn modelId="{410946C7-E083-4CB1-8C57-F8BF1E996955}" srcId="{55F242FE-4FAB-41F6-8E05-70B7E9BF5B66}" destId="{D2B99967-1E95-47BF-AEAA-B651D010204B}" srcOrd="0" destOrd="0" parTransId="{B90B8551-8045-411D-B7A1-DFE9CC95DC7E}" sibTransId="{A5713080-DEC0-4447-8CF9-76FFBD17D1CB}"/>
    <dgm:cxn modelId="{6E4D2B3F-91DF-42F6-AF81-5847803874DD}" type="presOf" srcId="{55F242FE-4FAB-41F6-8E05-70B7E9BF5B66}" destId="{CA2E0E9E-C65F-47D9-8D7A-B00D6EE26D92}" srcOrd="1" destOrd="0" presId="urn:microsoft.com/office/officeart/2005/8/layout/hProcess7#1"/>
    <dgm:cxn modelId="{7F9CD7E8-7897-45A7-BFB7-7C73F128A30E}" type="presOf" srcId="{55F242FE-4FAB-41F6-8E05-70B7E9BF5B66}" destId="{D71F2D38-1AC1-4DD5-BF62-1282FF61A50F}" srcOrd="0" destOrd="0" presId="urn:microsoft.com/office/officeart/2005/8/layout/hProcess7#1"/>
    <dgm:cxn modelId="{19D2FF0B-086A-4063-A562-AF263BEC8A40}" type="presOf" srcId="{C2A2BF06-74B6-4474-A62F-A8749FB8891B}" destId="{16972254-0AF9-4874-8870-FE8A82C9062A}" srcOrd="1" destOrd="0" presId="urn:microsoft.com/office/officeart/2005/8/layout/hProcess7#1"/>
    <dgm:cxn modelId="{566C4D7C-3FF3-4073-8AF1-55D5164DBEC2}" type="presOf" srcId="{C2A2BF06-74B6-4474-A62F-A8749FB8891B}" destId="{ACE6C0DA-5895-461B-855A-ED4A066E724D}" srcOrd="0" destOrd="0" presId="urn:microsoft.com/office/officeart/2005/8/layout/hProcess7#1"/>
    <dgm:cxn modelId="{57242CE5-B61D-4CBE-9293-048D6741E091}" type="presOf" srcId="{EE48974E-2E69-43D4-81D1-141797AB179D}" destId="{9D85A17D-1324-416D-9B6B-5B4A2C2C9D5B}" srcOrd="1" destOrd="0" presId="urn:microsoft.com/office/officeart/2005/8/layout/hProcess7#1"/>
    <dgm:cxn modelId="{ED3ECCB8-47DF-4F3D-9E59-4F7B2ED06BB1}" type="presOf" srcId="{EE48974E-2E69-43D4-81D1-141797AB179D}" destId="{073F86B9-CF84-4763-BB80-AB5728E423DB}" srcOrd="0" destOrd="0" presId="urn:microsoft.com/office/officeart/2005/8/layout/hProcess7#1"/>
    <dgm:cxn modelId="{D23011D2-5993-4EAA-B591-9735F77B878E}" srcId="{2228F314-9F38-4D11-8C2F-58F19F62E668}" destId="{C2A2BF06-74B6-4474-A62F-A8749FB8891B}" srcOrd="2" destOrd="0" parTransId="{D82DFADA-FCC2-4A8A-AAB6-442013CB66E1}" sibTransId="{389281CB-00FA-41DB-A165-1412A1E8F071}"/>
    <dgm:cxn modelId="{577C6046-BBDD-468A-A014-B58793B91458}" type="presOf" srcId="{2228F314-9F38-4D11-8C2F-58F19F62E668}" destId="{ED021A2F-2E1B-4AF8-9E84-025E74BDD0EA}" srcOrd="0" destOrd="0" presId="urn:microsoft.com/office/officeart/2005/8/layout/hProcess7#1"/>
    <dgm:cxn modelId="{86502BD8-933F-4468-9FC6-6CAD28A98DBF}" srcId="{2228F314-9F38-4D11-8C2F-58F19F62E668}" destId="{55F242FE-4FAB-41F6-8E05-70B7E9BF5B66}" srcOrd="0" destOrd="0" parTransId="{5EC8001D-EB3B-4FA8-A89D-6B2614CA03B9}" sibTransId="{2F88C02A-47AC-4B58-AE72-9ECEB3134F0A}"/>
    <dgm:cxn modelId="{7F692589-1255-42D1-B783-1A71C35CA85D}" srcId="{EE48974E-2E69-43D4-81D1-141797AB179D}" destId="{3BCF2559-139B-4ED7-8124-F8D8770CB4C3}" srcOrd="0" destOrd="0" parTransId="{CE445F11-3D75-4D90-9AF1-EE81DFBF1802}" sibTransId="{1A5087FF-6533-4D30-9A04-0E5185BE324E}"/>
    <dgm:cxn modelId="{698A60AA-06EC-4812-8A4A-0CB410FFD714}" srcId="{2228F314-9F38-4D11-8C2F-58F19F62E668}" destId="{EE48974E-2E69-43D4-81D1-141797AB179D}" srcOrd="1" destOrd="0" parTransId="{2DCB0EAF-E2C0-4365-868B-63D6214919D7}" sibTransId="{9E88FBFD-7812-4766-9D7D-A286CD1A3C24}"/>
    <dgm:cxn modelId="{BB023525-4BFC-4C36-9152-35F064C53C38}" type="presOf" srcId="{D2B99967-1E95-47BF-AEAA-B651D010204B}" destId="{1E74EDEC-A40C-4C62-97D3-52894E70397A}" srcOrd="0" destOrd="0" presId="urn:microsoft.com/office/officeart/2005/8/layout/hProcess7#1"/>
    <dgm:cxn modelId="{C2F66A85-3324-44E4-88DF-1C7586B4B48E}" srcId="{C2A2BF06-74B6-4474-A62F-A8749FB8891B}" destId="{97B1CF30-4CC9-4433-B1E7-695CD0414B78}" srcOrd="0" destOrd="0" parTransId="{3253E605-F51C-4308-91E3-E0EFA042566E}" sibTransId="{E86E891D-31E3-4EAA-B81C-D9582C670FB8}"/>
    <dgm:cxn modelId="{4B8A1503-AD7F-40CF-A08F-1BF576091034}" type="presOf" srcId="{3BCF2559-139B-4ED7-8124-F8D8770CB4C3}" destId="{DB8385C1-24E5-49A9-A9C0-789471724D5E}" srcOrd="0" destOrd="0" presId="urn:microsoft.com/office/officeart/2005/8/layout/hProcess7#1"/>
    <dgm:cxn modelId="{0D95329A-9014-47C6-AEFE-A0714C735264}" type="presParOf" srcId="{ED021A2F-2E1B-4AF8-9E84-025E74BDD0EA}" destId="{8C1AD3ED-9FF0-4E39-AE32-87D842256850}" srcOrd="0" destOrd="0" presId="urn:microsoft.com/office/officeart/2005/8/layout/hProcess7#1"/>
    <dgm:cxn modelId="{B5D877ED-336B-4D45-8A4A-0218EC28E379}" type="presParOf" srcId="{8C1AD3ED-9FF0-4E39-AE32-87D842256850}" destId="{D71F2D38-1AC1-4DD5-BF62-1282FF61A50F}" srcOrd="0" destOrd="0" presId="urn:microsoft.com/office/officeart/2005/8/layout/hProcess7#1"/>
    <dgm:cxn modelId="{FBF4C8EE-C298-4964-817A-12E57A13A11D}" type="presParOf" srcId="{8C1AD3ED-9FF0-4E39-AE32-87D842256850}" destId="{CA2E0E9E-C65F-47D9-8D7A-B00D6EE26D92}" srcOrd="1" destOrd="0" presId="urn:microsoft.com/office/officeart/2005/8/layout/hProcess7#1"/>
    <dgm:cxn modelId="{E7E12958-229D-4F5D-9D65-0739AE929852}" type="presParOf" srcId="{8C1AD3ED-9FF0-4E39-AE32-87D842256850}" destId="{1E74EDEC-A40C-4C62-97D3-52894E70397A}" srcOrd="2" destOrd="0" presId="urn:microsoft.com/office/officeart/2005/8/layout/hProcess7#1"/>
    <dgm:cxn modelId="{B05D3E63-5331-419B-B08A-ED33BE281C12}" type="presParOf" srcId="{ED021A2F-2E1B-4AF8-9E84-025E74BDD0EA}" destId="{9C105DDF-42B9-4DF7-81E3-8132572F00EF}" srcOrd="1" destOrd="0" presId="urn:microsoft.com/office/officeart/2005/8/layout/hProcess7#1"/>
    <dgm:cxn modelId="{16648BBE-3D3D-4B7F-A57D-0975241189DB}" type="presParOf" srcId="{ED021A2F-2E1B-4AF8-9E84-025E74BDD0EA}" destId="{2903F021-B59E-412C-9D42-ED1BDDA57970}" srcOrd="2" destOrd="0" presId="urn:microsoft.com/office/officeart/2005/8/layout/hProcess7#1"/>
    <dgm:cxn modelId="{FEEFBED1-66CB-486F-BBFE-4BE5275157D2}" type="presParOf" srcId="{2903F021-B59E-412C-9D42-ED1BDDA57970}" destId="{65629FEE-33E7-422B-8A5C-B225B270E0DB}" srcOrd="0" destOrd="0" presId="urn:microsoft.com/office/officeart/2005/8/layout/hProcess7#1"/>
    <dgm:cxn modelId="{760AB73E-02A7-499C-B188-0D63CBF846B8}" type="presParOf" srcId="{2903F021-B59E-412C-9D42-ED1BDDA57970}" destId="{3E6B546E-836B-4090-937D-03D7A121106C}" srcOrd="1" destOrd="0" presId="urn:microsoft.com/office/officeart/2005/8/layout/hProcess7#1"/>
    <dgm:cxn modelId="{F8A1EF63-7A8D-4CAA-A9B8-86854D1EC8A5}" type="presParOf" srcId="{2903F021-B59E-412C-9D42-ED1BDDA57970}" destId="{DD0FC6C5-A9AD-4BE5-883D-B2DDD862CB5D}" srcOrd="2" destOrd="0" presId="urn:microsoft.com/office/officeart/2005/8/layout/hProcess7#1"/>
    <dgm:cxn modelId="{95E392FB-8E46-4A29-AF73-361DFD35DE7C}" type="presParOf" srcId="{ED021A2F-2E1B-4AF8-9E84-025E74BDD0EA}" destId="{84B96BAE-C5A8-4505-8440-68A9C7F6C348}" srcOrd="3" destOrd="0" presId="urn:microsoft.com/office/officeart/2005/8/layout/hProcess7#1"/>
    <dgm:cxn modelId="{B7C81E8B-477C-474F-BAEF-634EE56B318E}" type="presParOf" srcId="{ED021A2F-2E1B-4AF8-9E84-025E74BDD0EA}" destId="{C96E891A-5900-4407-B23B-3D9E4EFDC1D9}" srcOrd="4" destOrd="0" presId="urn:microsoft.com/office/officeart/2005/8/layout/hProcess7#1"/>
    <dgm:cxn modelId="{2F0F5420-6D73-40EF-AEAD-6ECD15A33EA2}" type="presParOf" srcId="{C96E891A-5900-4407-B23B-3D9E4EFDC1D9}" destId="{073F86B9-CF84-4763-BB80-AB5728E423DB}" srcOrd="0" destOrd="0" presId="urn:microsoft.com/office/officeart/2005/8/layout/hProcess7#1"/>
    <dgm:cxn modelId="{F8A51E90-AACB-4DCE-A300-7E5A1446DB17}" type="presParOf" srcId="{C96E891A-5900-4407-B23B-3D9E4EFDC1D9}" destId="{9D85A17D-1324-416D-9B6B-5B4A2C2C9D5B}" srcOrd="1" destOrd="0" presId="urn:microsoft.com/office/officeart/2005/8/layout/hProcess7#1"/>
    <dgm:cxn modelId="{EE651EC9-91D1-4B52-9E92-1D30A2AAF871}" type="presParOf" srcId="{C96E891A-5900-4407-B23B-3D9E4EFDC1D9}" destId="{DB8385C1-24E5-49A9-A9C0-789471724D5E}" srcOrd="2" destOrd="0" presId="urn:microsoft.com/office/officeart/2005/8/layout/hProcess7#1"/>
    <dgm:cxn modelId="{53CDB020-BF0E-400F-9049-468454CB1B07}" type="presParOf" srcId="{ED021A2F-2E1B-4AF8-9E84-025E74BDD0EA}" destId="{65E57AD6-B196-4B69-96F0-66883236938D}" srcOrd="5" destOrd="0" presId="urn:microsoft.com/office/officeart/2005/8/layout/hProcess7#1"/>
    <dgm:cxn modelId="{B8419AE4-9A73-44D6-BA42-C118512D02BD}" type="presParOf" srcId="{ED021A2F-2E1B-4AF8-9E84-025E74BDD0EA}" destId="{99B8D4D3-A4C2-4B11-ACD0-15556A5248AC}" srcOrd="6" destOrd="0" presId="urn:microsoft.com/office/officeart/2005/8/layout/hProcess7#1"/>
    <dgm:cxn modelId="{FD31F9CE-6B73-4D5B-AB19-5D2ADAC8309C}" type="presParOf" srcId="{99B8D4D3-A4C2-4B11-ACD0-15556A5248AC}" destId="{1FD7FF8F-2D94-4A16-889C-2144B5A7FBCF}" srcOrd="0" destOrd="0" presId="urn:microsoft.com/office/officeart/2005/8/layout/hProcess7#1"/>
    <dgm:cxn modelId="{B2FD2DA9-BB20-4421-995C-8B4264970B6C}" type="presParOf" srcId="{99B8D4D3-A4C2-4B11-ACD0-15556A5248AC}" destId="{79FB28B9-D213-4F0E-87A4-7D1B0E23AC84}" srcOrd="1" destOrd="0" presId="urn:microsoft.com/office/officeart/2005/8/layout/hProcess7#1"/>
    <dgm:cxn modelId="{DE54F74C-04E3-40E9-B841-46110B792300}" type="presParOf" srcId="{99B8D4D3-A4C2-4B11-ACD0-15556A5248AC}" destId="{D5341DA7-E6EE-4E86-B155-9281ACBD0089}" srcOrd="2" destOrd="0" presId="urn:microsoft.com/office/officeart/2005/8/layout/hProcess7#1"/>
    <dgm:cxn modelId="{2C2173B2-F86C-4692-892C-1D7E5FBCC63E}" type="presParOf" srcId="{ED021A2F-2E1B-4AF8-9E84-025E74BDD0EA}" destId="{D43FB4F0-A170-44D6-A7E9-397CB5B4A519}" srcOrd="7" destOrd="0" presId="urn:microsoft.com/office/officeart/2005/8/layout/hProcess7#1"/>
    <dgm:cxn modelId="{CDB4F2FB-338A-45C7-874A-72EADFACCBE9}" type="presParOf" srcId="{ED021A2F-2E1B-4AF8-9E84-025E74BDD0EA}" destId="{5D27DF2B-47AD-441C-9F1D-EC3658F37708}" srcOrd="8" destOrd="0" presId="urn:microsoft.com/office/officeart/2005/8/layout/hProcess7#1"/>
    <dgm:cxn modelId="{CA5379A1-1A97-4B8D-9E8B-D9357F80C88E}" type="presParOf" srcId="{5D27DF2B-47AD-441C-9F1D-EC3658F37708}" destId="{ACE6C0DA-5895-461B-855A-ED4A066E724D}" srcOrd="0" destOrd="0" presId="urn:microsoft.com/office/officeart/2005/8/layout/hProcess7#1"/>
    <dgm:cxn modelId="{62BE26B7-D305-4600-9F46-72348C39D873}" type="presParOf" srcId="{5D27DF2B-47AD-441C-9F1D-EC3658F37708}" destId="{16972254-0AF9-4874-8870-FE8A82C9062A}" srcOrd="1" destOrd="0" presId="urn:microsoft.com/office/officeart/2005/8/layout/hProcess7#1"/>
    <dgm:cxn modelId="{BCA1D092-DDEC-4CE6-AFCB-2CD5ABBD4080}" type="presParOf" srcId="{5D27DF2B-47AD-441C-9F1D-EC3658F37708}" destId="{D8857A7B-852C-4436-B3BA-05B73AC0B887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88C065-117E-42CB-AC94-3A256361A94D}" type="doc">
      <dgm:prSet loTypeId="urn:microsoft.com/office/officeart/2005/8/layout/arrow6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008BB6A-AEC1-4C8A-8DD6-88C153459001}">
      <dgm:prSet phldrT="[Text]" custT="1"/>
      <dgm:spPr/>
      <dgm:t>
        <a:bodyPr/>
        <a:lstStyle/>
        <a:p>
          <a:r>
            <a:rPr lang="ro-RO" sz="2000" b="1" dirty="0" smtClean="0">
              <a:solidFill>
                <a:schemeClr val="tx1"/>
              </a:solidFill>
            </a:rPr>
            <a:t>PE SUPORT HÂRTIE</a:t>
          </a:r>
        </a:p>
        <a:p>
          <a:r>
            <a:rPr lang="ro-RO" sz="2800" b="1" dirty="0" smtClean="0">
              <a:solidFill>
                <a:schemeClr val="tx1"/>
              </a:solidFill>
            </a:rPr>
            <a:t> </a:t>
          </a:r>
          <a:r>
            <a:rPr lang="ro-RO" sz="1600" b="1" dirty="0" smtClean="0">
              <a:solidFill>
                <a:schemeClr val="tx1"/>
              </a:solidFill>
            </a:rPr>
            <a:t>(IMPLICARE OLSDÎ)        </a:t>
          </a:r>
          <a:r>
            <a:rPr lang="ro-RO" sz="3600" b="1" dirty="0" smtClean="0">
              <a:solidFill>
                <a:srgbClr val="C00000"/>
              </a:solidFill>
            </a:rPr>
            <a:t>282.390</a:t>
          </a:r>
          <a:r>
            <a:rPr lang="ro-RO" sz="3600" dirty="0" smtClean="0"/>
            <a:t> </a:t>
          </a:r>
          <a:r>
            <a:rPr lang="en-US" sz="3600" b="1" dirty="0" smtClean="0">
              <a:solidFill>
                <a:srgbClr val="C00000"/>
              </a:solidFill>
            </a:rPr>
            <a:t>(96,</a:t>
          </a:r>
          <a:r>
            <a:rPr lang="ro-MO" sz="3600" b="1" dirty="0" smtClean="0">
              <a:solidFill>
                <a:srgbClr val="C00000"/>
              </a:solidFill>
            </a:rPr>
            <a:t>48</a:t>
          </a:r>
          <a:r>
            <a:rPr lang="en-US" sz="3600" b="1" dirty="0" smtClean="0">
              <a:solidFill>
                <a:srgbClr val="C00000"/>
              </a:solidFill>
            </a:rPr>
            <a:t>%)</a:t>
          </a:r>
          <a:endParaRPr lang="en-US" sz="2800" b="1" dirty="0">
            <a:solidFill>
              <a:srgbClr val="C00000"/>
            </a:solidFill>
          </a:endParaRPr>
        </a:p>
      </dgm:t>
    </dgm:pt>
    <dgm:pt modelId="{66F23072-6429-4DA1-A154-2093516F2FC0}" type="parTrans" cxnId="{E4113073-F3D2-4BA8-9A3E-C1F8C5B7D049}">
      <dgm:prSet/>
      <dgm:spPr/>
      <dgm:t>
        <a:bodyPr/>
        <a:lstStyle/>
        <a:p>
          <a:endParaRPr lang="en-US"/>
        </a:p>
      </dgm:t>
    </dgm:pt>
    <dgm:pt modelId="{B1EE03F9-ACAD-4AE5-8579-DA0586F255CF}" type="sibTrans" cxnId="{E4113073-F3D2-4BA8-9A3E-C1F8C5B7D049}">
      <dgm:prSet/>
      <dgm:spPr/>
      <dgm:t>
        <a:bodyPr/>
        <a:lstStyle/>
        <a:p>
          <a:endParaRPr lang="en-US"/>
        </a:p>
      </dgm:t>
    </dgm:pt>
    <dgm:pt modelId="{4984397D-17D8-40CF-BAFD-553C19B93B85}">
      <dgm:prSet phldrT="[Text]" custT="1"/>
      <dgm:spPr/>
      <dgm:t>
        <a:bodyPr/>
        <a:lstStyle/>
        <a:p>
          <a:pPr>
            <a:lnSpc>
              <a:spcPct val="90000"/>
            </a:lnSpc>
          </a:pPr>
          <a:endParaRPr lang="ro-RO" sz="2000" b="1" dirty="0" smtClean="0">
            <a:solidFill>
              <a:schemeClr val="tx1"/>
            </a:solidFill>
          </a:endParaRPr>
        </a:p>
        <a:p>
          <a:pPr>
            <a:lnSpc>
              <a:spcPct val="90000"/>
            </a:lnSpc>
          </a:pPr>
          <a:endParaRPr lang="ro-RO" sz="2000" b="1" dirty="0" smtClean="0">
            <a:solidFill>
              <a:schemeClr val="tx1"/>
            </a:solidFill>
          </a:endParaRPr>
        </a:p>
        <a:p>
          <a:pPr>
            <a:lnSpc>
              <a:spcPct val="90000"/>
            </a:lnSpc>
          </a:pPr>
          <a:r>
            <a:rPr lang="ro-RO" sz="2000" b="1" dirty="0" smtClean="0">
              <a:solidFill>
                <a:schemeClr val="tx1"/>
              </a:solidFill>
            </a:rPr>
            <a:t>CHESTIONAR ONLINE </a:t>
          </a:r>
          <a:endParaRPr lang="ro-RO" sz="4300" b="1" dirty="0" smtClean="0">
            <a:solidFill>
              <a:schemeClr val="tx1"/>
            </a:solidFill>
          </a:endParaRPr>
        </a:p>
        <a:p>
          <a:pPr>
            <a:lnSpc>
              <a:spcPct val="100000"/>
            </a:lnSpc>
          </a:pPr>
          <a:r>
            <a:rPr lang="ro-RO" sz="3600" b="1" dirty="0" smtClean="0">
              <a:solidFill>
                <a:srgbClr val="C00000"/>
              </a:solidFill>
            </a:rPr>
            <a:t>10.303</a:t>
          </a:r>
        </a:p>
        <a:p>
          <a:pPr>
            <a:lnSpc>
              <a:spcPct val="100000"/>
            </a:lnSpc>
          </a:pPr>
          <a:r>
            <a:rPr lang="en-US" sz="3600" b="1" dirty="0" smtClean="0">
              <a:solidFill>
                <a:srgbClr val="C00000"/>
              </a:solidFill>
            </a:rPr>
            <a:t> (3,5</a:t>
          </a:r>
          <a:r>
            <a:rPr lang="ro-MO" sz="3600" b="1" dirty="0" smtClean="0">
              <a:solidFill>
                <a:srgbClr val="C00000"/>
              </a:solidFill>
            </a:rPr>
            <a:t>2</a:t>
          </a:r>
          <a:r>
            <a:rPr lang="en-US" sz="3600" b="1" dirty="0" smtClean="0">
              <a:solidFill>
                <a:srgbClr val="C00000"/>
              </a:solidFill>
            </a:rPr>
            <a:t>%)</a:t>
          </a:r>
          <a:r>
            <a:rPr lang="ro-RO" sz="3600" b="1" dirty="0" smtClean="0">
              <a:solidFill>
                <a:srgbClr val="C00000"/>
              </a:solidFill>
            </a:rPr>
            <a:t> </a:t>
          </a:r>
          <a:endParaRPr lang="en-US" sz="3600" b="1" dirty="0">
            <a:solidFill>
              <a:srgbClr val="C00000"/>
            </a:solidFill>
          </a:endParaRPr>
        </a:p>
      </dgm:t>
    </dgm:pt>
    <dgm:pt modelId="{3B74D759-089D-45B4-A76A-10976B020414}" type="parTrans" cxnId="{F74952EB-3EBB-4135-B0D7-D8F255C79F59}">
      <dgm:prSet/>
      <dgm:spPr/>
      <dgm:t>
        <a:bodyPr/>
        <a:lstStyle/>
        <a:p>
          <a:endParaRPr lang="en-US"/>
        </a:p>
      </dgm:t>
    </dgm:pt>
    <dgm:pt modelId="{17A6E974-638E-4301-AE40-6ECC22FBE255}" type="sibTrans" cxnId="{F74952EB-3EBB-4135-B0D7-D8F255C79F59}">
      <dgm:prSet/>
      <dgm:spPr/>
      <dgm:t>
        <a:bodyPr/>
        <a:lstStyle/>
        <a:p>
          <a:endParaRPr lang="en-US"/>
        </a:p>
      </dgm:t>
    </dgm:pt>
    <dgm:pt modelId="{DDA913E7-E53B-4F26-8955-8C35383AB55D}" type="pres">
      <dgm:prSet presAssocID="{0E88C065-117E-42CB-AC94-3A256361A94D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5304E5D-8DF4-4745-9E87-6C28CAA519CD}" type="pres">
      <dgm:prSet presAssocID="{0E88C065-117E-42CB-AC94-3A256361A94D}" presName="ribbon" presStyleLbl="node1" presStyleIdx="0" presStyleCnt="1" custScaleX="107192" custLinFactNeighborX="200" custLinFactNeighborY="-999"/>
      <dgm:spPr/>
      <dgm:t>
        <a:bodyPr/>
        <a:lstStyle/>
        <a:p>
          <a:endParaRPr lang="en-US"/>
        </a:p>
      </dgm:t>
    </dgm:pt>
    <dgm:pt modelId="{A769C96E-695E-4841-ACA3-6C6D2AC0FB3A}" type="pres">
      <dgm:prSet presAssocID="{0E88C065-117E-42CB-AC94-3A256361A94D}" presName="leftArrowText" presStyleLbl="node1" presStyleIdx="0" presStyleCnt="1" custScaleY="85295" custLinFactNeighborX="-376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C0CFE6-55C0-4176-8095-C399D82D7236}" type="pres">
      <dgm:prSet presAssocID="{0E88C065-117E-42CB-AC94-3A256361A94D}" presName="rightArrowText" presStyleLbl="node1" presStyleIdx="0" presStyleCnt="1" custScaleX="139769" custScaleY="113933" custLinFactNeighborX="10247" custLinFactNeighborY="-1121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22A79D-D8D6-475D-8233-61AA7413BE3D}" type="presOf" srcId="{0E88C065-117E-42CB-AC94-3A256361A94D}" destId="{DDA913E7-E53B-4F26-8955-8C35383AB55D}" srcOrd="0" destOrd="0" presId="urn:microsoft.com/office/officeart/2005/8/layout/arrow6"/>
    <dgm:cxn modelId="{1B1E6AC6-23BC-4D55-A1D4-591E57188D17}" type="presOf" srcId="{4984397D-17D8-40CF-BAFD-553C19B93B85}" destId="{CEC0CFE6-55C0-4176-8095-C399D82D7236}" srcOrd="0" destOrd="0" presId="urn:microsoft.com/office/officeart/2005/8/layout/arrow6"/>
    <dgm:cxn modelId="{E4113073-F3D2-4BA8-9A3E-C1F8C5B7D049}" srcId="{0E88C065-117E-42CB-AC94-3A256361A94D}" destId="{E008BB6A-AEC1-4C8A-8DD6-88C153459001}" srcOrd="0" destOrd="0" parTransId="{66F23072-6429-4DA1-A154-2093516F2FC0}" sibTransId="{B1EE03F9-ACAD-4AE5-8579-DA0586F255CF}"/>
    <dgm:cxn modelId="{F74952EB-3EBB-4135-B0D7-D8F255C79F59}" srcId="{0E88C065-117E-42CB-AC94-3A256361A94D}" destId="{4984397D-17D8-40CF-BAFD-553C19B93B85}" srcOrd="1" destOrd="0" parTransId="{3B74D759-089D-45B4-A76A-10976B020414}" sibTransId="{17A6E974-638E-4301-AE40-6ECC22FBE255}"/>
    <dgm:cxn modelId="{67346BD2-9E9A-4F26-B559-9CDCCEB55471}" type="presOf" srcId="{E008BB6A-AEC1-4C8A-8DD6-88C153459001}" destId="{A769C96E-695E-4841-ACA3-6C6D2AC0FB3A}" srcOrd="0" destOrd="0" presId="urn:microsoft.com/office/officeart/2005/8/layout/arrow6"/>
    <dgm:cxn modelId="{2AF4ED20-2F30-4783-95E3-320C3B12D1EC}" type="presParOf" srcId="{DDA913E7-E53B-4F26-8955-8C35383AB55D}" destId="{F5304E5D-8DF4-4745-9E87-6C28CAA519CD}" srcOrd="0" destOrd="0" presId="urn:microsoft.com/office/officeart/2005/8/layout/arrow6"/>
    <dgm:cxn modelId="{4AB3CB3F-2989-40D0-92E8-B17C4A2A3BB8}" type="presParOf" srcId="{DDA913E7-E53B-4F26-8955-8C35383AB55D}" destId="{A769C96E-695E-4841-ACA3-6C6D2AC0FB3A}" srcOrd="1" destOrd="0" presId="urn:microsoft.com/office/officeart/2005/8/layout/arrow6"/>
    <dgm:cxn modelId="{8BD838B4-6A04-4824-BA06-2312AE9BDB7A}" type="presParOf" srcId="{DDA913E7-E53B-4F26-8955-8C35383AB55D}" destId="{CEC0CFE6-55C0-4176-8095-C399D82D7236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1F2D38-1AC1-4DD5-BF62-1282FF61A50F}">
      <dsp:nvSpPr>
        <dsp:cNvPr id="0" name=""/>
        <dsp:cNvSpPr/>
      </dsp:nvSpPr>
      <dsp:spPr>
        <a:xfrm>
          <a:off x="7" y="0"/>
          <a:ext cx="3188996" cy="2857500"/>
        </a:xfrm>
        <a:prstGeom prst="roundRect">
          <a:avLst>
            <a:gd name="adj" fmla="val 5000"/>
          </a:avLst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5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37160" rIns="177800" bIns="0" numCol="1" spcCol="1270" anchor="t" anchorCtr="0">
          <a:noAutofit/>
        </a:bodyPr>
        <a:lstStyle/>
        <a:p>
          <a:pPr lvl="0" algn="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000" kern="1200" dirty="0">
            <a:latin typeface="Baskerville Old Face" panose="02020602080505020303" pitchFamily="18" charset="0"/>
          </a:endParaRPr>
        </a:p>
      </dsp:txBody>
      <dsp:txXfrm rot="16200000">
        <a:off x="-852667" y="852675"/>
        <a:ext cx="2343150" cy="637799"/>
      </dsp:txXfrm>
    </dsp:sp>
    <dsp:sp modelId="{1E74EDEC-A40C-4C62-97D3-52894E70397A}">
      <dsp:nvSpPr>
        <dsp:cNvPr id="0" name=""/>
        <dsp:cNvSpPr/>
      </dsp:nvSpPr>
      <dsp:spPr>
        <a:xfrm>
          <a:off x="637806" y="0"/>
          <a:ext cx="2375802" cy="2857500"/>
        </a:xfrm>
        <a:prstGeom prst="rect">
          <a:avLst/>
        </a:prstGeom>
        <a:noFill/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2600" kern="1200" dirty="0" smtClean="0"/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600" kern="1200" dirty="0" smtClean="0"/>
            <a:t>TRANSPARENT ȘI INFORMATIV</a:t>
          </a:r>
          <a:endParaRPr lang="en-US" sz="2600" kern="1200" dirty="0"/>
        </a:p>
      </dsp:txBody>
      <dsp:txXfrm>
        <a:off x="637806" y="0"/>
        <a:ext cx="2375802" cy="2857500"/>
      </dsp:txXfrm>
    </dsp:sp>
    <dsp:sp modelId="{073F86B9-CF84-4763-BB80-AB5728E423DB}">
      <dsp:nvSpPr>
        <dsp:cNvPr id="0" name=""/>
        <dsp:cNvSpPr/>
      </dsp:nvSpPr>
      <dsp:spPr>
        <a:xfrm>
          <a:off x="3301351" y="0"/>
          <a:ext cx="3188996" cy="2857500"/>
        </a:xfrm>
        <a:prstGeom prst="roundRect">
          <a:avLst>
            <a:gd name="adj" fmla="val 5000"/>
          </a:avLst>
        </a:prstGeom>
        <a:blipFill rotWithShape="0">
          <a:blip xmlns:r="http://schemas.openxmlformats.org/officeDocument/2006/relationships" r:embed="rId1">
            <a:duotone>
              <a:schemeClr val="accent5">
                <a:hueOff val="496582"/>
                <a:satOff val="288"/>
                <a:lumOff val="2843"/>
                <a:alphaOff val="0"/>
                <a:shade val="74000"/>
                <a:satMod val="130000"/>
                <a:lumMod val="90000"/>
              </a:schemeClr>
              <a:schemeClr val="accent5">
                <a:hueOff val="496582"/>
                <a:satOff val="288"/>
                <a:lumOff val="2843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30302" rIns="168910" bIns="0" numCol="1" spcCol="1270" anchor="t" anchorCtr="0">
          <a:noAutofit/>
        </a:bodyPr>
        <a:lstStyle/>
        <a:p>
          <a:pPr lvl="0" algn="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800" kern="1200" dirty="0"/>
        </a:p>
      </dsp:txBody>
      <dsp:txXfrm rot="16200000">
        <a:off x="2448676" y="852675"/>
        <a:ext cx="2343150" cy="637799"/>
      </dsp:txXfrm>
    </dsp:sp>
    <dsp:sp modelId="{3E6B546E-836B-4090-937D-03D7A121106C}">
      <dsp:nvSpPr>
        <dsp:cNvPr id="0" name=""/>
        <dsp:cNvSpPr/>
      </dsp:nvSpPr>
      <dsp:spPr>
        <a:xfrm rot="5400000">
          <a:off x="3107526" y="2208152"/>
          <a:ext cx="419541" cy="478349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B8385C1-24E5-49A9-A9C0-789471724D5E}">
      <dsp:nvSpPr>
        <dsp:cNvPr id="0" name=""/>
        <dsp:cNvSpPr/>
      </dsp:nvSpPr>
      <dsp:spPr>
        <a:xfrm>
          <a:off x="3939151" y="0"/>
          <a:ext cx="2375802" cy="2857500"/>
        </a:xfrm>
        <a:prstGeom prst="rect">
          <a:avLst/>
        </a:prstGeom>
        <a:noFill/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2600" kern="1200" dirty="0" smtClean="0"/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600" kern="1200" dirty="0" smtClean="0"/>
            <a:t>BENEVOL ȘI INCLUZIV</a:t>
          </a:r>
          <a:endParaRPr lang="en-US" sz="2600" kern="1200" dirty="0"/>
        </a:p>
      </dsp:txBody>
      <dsp:txXfrm>
        <a:off x="3939151" y="0"/>
        <a:ext cx="2375802" cy="2857500"/>
      </dsp:txXfrm>
    </dsp:sp>
    <dsp:sp modelId="{ACE6C0DA-5895-461B-855A-ED4A066E724D}">
      <dsp:nvSpPr>
        <dsp:cNvPr id="0" name=""/>
        <dsp:cNvSpPr/>
      </dsp:nvSpPr>
      <dsp:spPr>
        <a:xfrm>
          <a:off x="6601962" y="0"/>
          <a:ext cx="3188996" cy="2857500"/>
        </a:xfrm>
        <a:prstGeom prst="roundRect">
          <a:avLst>
            <a:gd name="adj" fmla="val 5000"/>
          </a:avLst>
        </a:prstGeom>
        <a:blipFill rotWithShape="0">
          <a:blip xmlns:r="http://schemas.openxmlformats.org/officeDocument/2006/relationships" r:embed="rId1">
            <a:duotone>
              <a:schemeClr val="accent5">
                <a:hueOff val="993164"/>
                <a:satOff val="576"/>
                <a:lumOff val="5686"/>
                <a:alphaOff val="0"/>
                <a:shade val="74000"/>
                <a:satMod val="130000"/>
                <a:lumMod val="90000"/>
              </a:schemeClr>
              <a:schemeClr val="accent5">
                <a:hueOff val="993164"/>
                <a:satOff val="576"/>
                <a:lumOff val="5686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30302" rIns="168910" bIns="0" numCol="1" spcCol="1270" anchor="t" anchorCtr="0">
          <a:noAutofit/>
        </a:bodyPr>
        <a:lstStyle/>
        <a:p>
          <a:pPr lvl="0" algn="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800" kern="1200" dirty="0"/>
        </a:p>
      </dsp:txBody>
      <dsp:txXfrm rot="16200000">
        <a:off x="5749287" y="852675"/>
        <a:ext cx="2343150" cy="637799"/>
      </dsp:txXfrm>
    </dsp:sp>
    <dsp:sp modelId="{79FB28B9-D213-4F0E-87A4-7D1B0E23AC84}">
      <dsp:nvSpPr>
        <dsp:cNvPr id="0" name=""/>
        <dsp:cNvSpPr/>
      </dsp:nvSpPr>
      <dsp:spPr>
        <a:xfrm rot="5400000">
          <a:off x="6408136" y="2208152"/>
          <a:ext cx="419541" cy="478349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993164"/>
              <a:satOff val="576"/>
              <a:lumOff val="5686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8857A7B-852C-4436-B3BA-05B73AC0B887}">
      <dsp:nvSpPr>
        <dsp:cNvPr id="0" name=""/>
        <dsp:cNvSpPr/>
      </dsp:nvSpPr>
      <dsp:spPr>
        <a:xfrm>
          <a:off x="7239762" y="0"/>
          <a:ext cx="2375802" cy="2857500"/>
        </a:xfrm>
        <a:prstGeom prst="rect">
          <a:avLst/>
        </a:prstGeom>
        <a:noFill/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2600" b="1" kern="1200" dirty="0" smtClean="0"/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600" b="0" kern="1200" dirty="0" smtClean="0"/>
            <a:t>SIGUR LA RISCURI</a:t>
          </a:r>
          <a:endParaRPr lang="en-US" sz="2600" b="0" kern="1200" dirty="0"/>
        </a:p>
      </dsp:txBody>
      <dsp:txXfrm>
        <a:off x="7239762" y="0"/>
        <a:ext cx="2375802" cy="2857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304E5D-8DF4-4745-9E87-6C28CAA519CD}">
      <dsp:nvSpPr>
        <dsp:cNvPr id="0" name=""/>
        <dsp:cNvSpPr/>
      </dsp:nvSpPr>
      <dsp:spPr>
        <a:xfrm>
          <a:off x="-8755" y="0"/>
          <a:ext cx="9618710" cy="3589339"/>
        </a:xfrm>
        <a:prstGeom prst="leftRightRibb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69C96E-695E-4841-ACA3-6C6D2AC0FB3A}">
      <dsp:nvSpPr>
        <dsp:cNvPr id="0" name=""/>
        <dsp:cNvSpPr/>
      </dsp:nvSpPr>
      <dsp:spPr>
        <a:xfrm>
          <a:off x="1279268" y="757448"/>
          <a:ext cx="2961204" cy="1500148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b="1" kern="1200" dirty="0" smtClean="0">
              <a:solidFill>
                <a:schemeClr val="tx1"/>
              </a:solidFill>
            </a:rPr>
            <a:t>PE SUPORT HÂRTIE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800" b="1" kern="1200" dirty="0" smtClean="0">
              <a:solidFill>
                <a:schemeClr val="tx1"/>
              </a:solidFill>
            </a:rPr>
            <a:t> </a:t>
          </a:r>
          <a:r>
            <a:rPr lang="ro-RO" sz="1600" b="1" kern="1200" dirty="0" smtClean="0">
              <a:solidFill>
                <a:schemeClr val="tx1"/>
              </a:solidFill>
            </a:rPr>
            <a:t>(IMPLICARE OLSDÎ)        </a:t>
          </a:r>
          <a:r>
            <a:rPr lang="ro-RO" sz="3600" b="1" kern="1200" dirty="0" smtClean="0">
              <a:solidFill>
                <a:srgbClr val="C00000"/>
              </a:solidFill>
            </a:rPr>
            <a:t>282.390</a:t>
          </a:r>
          <a:r>
            <a:rPr lang="ro-RO" sz="3600" kern="1200" dirty="0" smtClean="0"/>
            <a:t> </a:t>
          </a:r>
          <a:r>
            <a:rPr lang="en-US" sz="3600" b="1" kern="1200" dirty="0" smtClean="0">
              <a:solidFill>
                <a:srgbClr val="C00000"/>
              </a:solidFill>
            </a:rPr>
            <a:t>(96,</a:t>
          </a:r>
          <a:r>
            <a:rPr lang="ro-MO" sz="3600" b="1" kern="1200" dirty="0" smtClean="0">
              <a:solidFill>
                <a:srgbClr val="C00000"/>
              </a:solidFill>
            </a:rPr>
            <a:t>48</a:t>
          </a:r>
          <a:r>
            <a:rPr lang="en-US" sz="3600" b="1" kern="1200" dirty="0" smtClean="0">
              <a:solidFill>
                <a:srgbClr val="C00000"/>
              </a:solidFill>
            </a:rPr>
            <a:t>%)</a:t>
          </a:r>
          <a:endParaRPr lang="en-US" sz="2800" b="1" kern="1200" dirty="0">
            <a:solidFill>
              <a:srgbClr val="C00000"/>
            </a:solidFill>
          </a:endParaRPr>
        </a:p>
      </dsp:txBody>
      <dsp:txXfrm>
        <a:off x="1279268" y="757448"/>
        <a:ext cx="2961204" cy="1500148"/>
      </dsp:txXfrm>
    </dsp:sp>
    <dsp:sp modelId="{CEC0CFE6-55C0-4176-8095-C399D82D7236}">
      <dsp:nvSpPr>
        <dsp:cNvPr id="0" name=""/>
        <dsp:cNvSpPr/>
      </dsp:nvSpPr>
      <dsp:spPr>
        <a:xfrm>
          <a:off x="4463325" y="882674"/>
          <a:ext cx="4891363" cy="2003826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2000" b="1" kern="1200" dirty="0" smtClean="0">
            <a:solidFill>
              <a:schemeClr val="tx1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2000" b="1" kern="1200" dirty="0" smtClean="0">
            <a:solidFill>
              <a:schemeClr val="tx1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b="1" kern="1200" dirty="0" smtClean="0">
              <a:solidFill>
                <a:schemeClr val="tx1"/>
              </a:solidFill>
            </a:rPr>
            <a:t>CHESTIONAR ONLINE </a:t>
          </a:r>
          <a:endParaRPr lang="ro-RO" sz="4300" b="1" kern="1200" dirty="0" smtClean="0">
            <a:solidFill>
              <a:schemeClr val="tx1"/>
            </a:solidFill>
          </a:endParaRP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o-RO" sz="3600" b="1" kern="1200" dirty="0" smtClean="0">
              <a:solidFill>
                <a:srgbClr val="C00000"/>
              </a:solidFill>
            </a:rPr>
            <a:t>10.303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rgbClr val="C00000"/>
              </a:solidFill>
            </a:rPr>
            <a:t> (3,5</a:t>
          </a:r>
          <a:r>
            <a:rPr lang="ro-MO" sz="3600" b="1" kern="1200" dirty="0" smtClean="0">
              <a:solidFill>
                <a:srgbClr val="C00000"/>
              </a:solidFill>
            </a:rPr>
            <a:t>2</a:t>
          </a:r>
          <a:r>
            <a:rPr lang="en-US" sz="3600" b="1" kern="1200" dirty="0" smtClean="0">
              <a:solidFill>
                <a:srgbClr val="C00000"/>
              </a:solidFill>
            </a:rPr>
            <a:t>%)</a:t>
          </a:r>
          <a:r>
            <a:rPr lang="ro-RO" sz="3600" b="1" kern="1200" dirty="0" smtClean="0">
              <a:solidFill>
                <a:srgbClr val="C00000"/>
              </a:solidFill>
            </a:rPr>
            <a:t> </a:t>
          </a:r>
          <a:endParaRPr lang="en-US" sz="3600" b="1" kern="1200" dirty="0">
            <a:solidFill>
              <a:srgbClr val="C00000"/>
            </a:solidFill>
          </a:endParaRPr>
        </a:p>
      </dsp:txBody>
      <dsp:txXfrm>
        <a:off x="4463325" y="882674"/>
        <a:ext cx="4891363" cy="20038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422E477-9989-49CC-87E2-7851D3B6DF9A}" type="datetimeFigureOut">
              <a:rPr lang="en-US" smtClean="0"/>
              <a:pPr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B180C4F-7196-4B8D-BD23-E45BAFD2AF5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23101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E477-9989-49CC-87E2-7851D3B6DF9A}" type="datetimeFigureOut">
              <a:rPr lang="en-US" smtClean="0"/>
              <a:pPr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0C4F-7196-4B8D-BD23-E45BAFD2A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49343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E477-9989-49CC-87E2-7851D3B6DF9A}" type="datetimeFigureOut">
              <a:rPr lang="en-US" smtClean="0"/>
              <a:pPr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0C4F-7196-4B8D-BD23-E45BAFD2AF5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304859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E477-9989-49CC-87E2-7851D3B6DF9A}" type="datetimeFigureOut">
              <a:rPr lang="en-US" smtClean="0"/>
              <a:pPr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0C4F-7196-4B8D-BD23-E45BAFD2AF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227953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E477-9989-49CC-87E2-7851D3B6DF9A}" type="datetimeFigureOut">
              <a:rPr lang="en-US" smtClean="0"/>
              <a:pPr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0C4F-7196-4B8D-BD23-E45BAFD2A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09536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E477-9989-49CC-87E2-7851D3B6DF9A}" type="datetimeFigureOut">
              <a:rPr lang="en-US" smtClean="0"/>
              <a:pPr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0C4F-7196-4B8D-BD23-E45BAFD2AF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79026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E477-9989-49CC-87E2-7851D3B6DF9A}" type="datetimeFigureOut">
              <a:rPr lang="en-US" smtClean="0"/>
              <a:pPr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0C4F-7196-4B8D-BD23-E45BAFD2AF5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608185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E477-9989-49CC-87E2-7851D3B6DF9A}" type="datetimeFigureOut">
              <a:rPr lang="en-US" smtClean="0"/>
              <a:pPr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0C4F-7196-4B8D-BD23-E45BAFD2AF5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12613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E477-9989-49CC-87E2-7851D3B6DF9A}" type="datetimeFigureOut">
              <a:rPr lang="en-US" smtClean="0"/>
              <a:pPr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0C4F-7196-4B8D-BD23-E45BAFD2AF5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643493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E477-9989-49CC-87E2-7851D3B6DF9A}" type="datetimeFigureOut">
              <a:rPr lang="en-US" smtClean="0"/>
              <a:pPr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0C4F-7196-4B8D-BD23-E45BAFD2A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62028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E477-9989-49CC-87E2-7851D3B6DF9A}" type="datetimeFigureOut">
              <a:rPr lang="en-US" smtClean="0"/>
              <a:pPr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0C4F-7196-4B8D-BD23-E45BAFD2AF5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442632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E477-9989-49CC-87E2-7851D3B6DF9A}" type="datetimeFigureOut">
              <a:rPr lang="en-US" smtClean="0"/>
              <a:pPr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0C4F-7196-4B8D-BD23-E45BAFD2A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11190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E477-9989-49CC-87E2-7851D3B6DF9A}" type="datetimeFigureOut">
              <a:rPr lang="en-US" smtClean="0"/>
              <a:pPr/>
              <a:t>5/14/2018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0C4F-7196-4B8D-BD23-E45BAFD2AF5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2416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E477-9989-49CC-87E2-7851D3B6DF9A}" type="datetimeFigureOut">
              <a:rPr lang="en-US" smtClean="0"/>
              <a:pPr/>
              <a:t>5/14/2018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0C4F-7196-4B8D-BD23-E45BAFD2AF5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743752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E477-9989-49CC-87E2-7851D3B6DF9A}" type="datetimeFigureOut">
              <a:rPr lang="en-US" smtClean="0"/>
              <a:pPr/>
              <a:t>5/14/2018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0C4F-7196-4B8D-BD23-E45BAFD2A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85937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E477-9989-49CC-87E2-7851D3B6DF9A}" type="datetimeFigureOut">
              <a:rPr lang="en-US" smtClean="0"/>
              <a:pPr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0C4F-7196-4B8D-BD23-E45BAFD2AF5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15941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E477-9989-49CC-87E2-7851D3B6DF9A}" type="datetimeFigureOut">
              <a:rPr lang="en-US" smtClean="0"/>
              <a:pPr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0C4F-7196-4B8D-BD23-E45BAFD2A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60400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422E477-9989-49CC-87E2-7851D3B6DF9A}" type="datetimeFigureOut">
              <a:rPr lang="en-US" smtClean="0"/>
              <a:pPr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B180C4F-7196-4B8D-BD23-E45BAFD2A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836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6480" y="1584961"/>
            <a:ext cx="2569419" cy="463295"/>
          </a:xfrm>
        </p:spPr>
        <p:txBody>
          <a:bodyPr/>
          <a:lstStyle/>
          <a:p>
            <a:r>
              <a:rPr lang="ro-MO" sz="1800" b="1" dirty="0" smtClean="0">
                <a:solidFill>
                  <a:srgbClr val="002060"/>
                </a:solidFill>
              </a:rPr>
              <a:t>.</a:t>
            </a:r>
            <a:endParaRPr lang="en-US" sz="18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2634017"/>
            <a:ext cx="6815669" cy="266412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ro-RO" sz="2000" b="1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  <a:t>CONSULTAREA OPINIEI ELEVILOR, CADRELOR DIDACTICE ȘI PĂRINȚILOR CU PRIVIRE LA NECESITATEA INTRODUCERII UNIFORMEI ȘCOLARE</a:t>
            </a:r>
            <a:r>
              <a:rPr lang="en-US" sz="2000" b="1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  <a:t>.</a:t>
            </a:r>
            <a:r>
              <a:rPr lang="ro-RO" sz="2000" b="1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  <a:t>                                           </a:t>
            </a:r>
            <a:r>
              <a:rPr lang="en-US" sz="2000" b="1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  <a:t> </a:t>
            </a:r>
            <a:endParaRPr lang="ro-MO" sz="2000" b="1" dirty="0" smtClean="0">
              <a:solidFill>
                <a:srgbClr val="002060"/>
              </a:solidFill>
              <a:latin typeface="Baskerville Old Face" panose="02020602080505020303" pitchFamily="18" charset="0"/>
            </a:endParaRPr>
          </a:p>
          <a:p>
            <a:pPr>
              <a:lnSpc>
                <a:spcPct val="150000"/>
              </a:lnSpc>
            </a:pPr>
            <a:r>
              <a:rPr lang="ro-RO" sz="2000" b="1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  <a:t>REZULTATE</a:t>
            </a:r>
            <a:r>
              <a:rPr lang="en-US" sz="2000" b="1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  <a:t>  </a:t>
            </a:r>
            <a:r>
              <a:rPr lang="ro-RO" sz="2000" b="1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  <a:t>Ș</a:t>
            </a:r>
            <a:r>
              <a:rPr lang="en-US" sz="2000" b="1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  <a:t>I CONSTAT</a:t>
            </a:r>
            <a:r>
              <a:rPr lang="ro-RO" sz="2000" b="1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  <a:t>Ă</a:t>
            </a:r>
            <a:r>
              <a:rPr lang="en-US" sz="2000" b="1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  <a:t>RI</a:t>
            </a:r>
            <a:r>
              <a:rPr lang="ro-MO" sz="2000" b="1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  <a:t>.</a:t>
            </a:r>
            <a:endParaRPr lang="ro-RO" sz="1800" dirty="0" smtClean="0">
              <a:solidFill>
                <a:srgbClr val="002060"/>
              </a:solidFill>
              <a:latin typeface="Baskerville Old Face" panose="02020602080505020303" pitchFamily="18" charset="0"/>
            </a:endParaRPr>
          </a:p>
          <a:p>
            <a:pPr algn="r"/>
            <a:r>
              <a:rPr lang="en-US" sz="2000" b="1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  <a:t>1</a:t>
            </a:r>
            <a:r>
              <a:rPr lang="ro-MO" sz="2000" b="1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  <a:t>4</a:t>
            </a:r>
            <a:r>
              <a:rPr lang="ro-RO" sz="2000" b="1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  <a:t>.0</a:t>
            </a:r>
            <a:r>
              <a:rPr lang="en-US" sz="2000" b="1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  <a:t>5</a:t>
            </a:r>
            <a:r>
              <a:rPr lang="ro-RO" sz="2000" b="1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  <a:t>.2018                                                                  </a:t>
            </a:r>
          </a:p>
          <a:p>
            <a:pPr algn="r"/>
            <a:r>
              <a:rPr lang="ro-RO" sz="1800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  <a:t>  </a:t>
            </a:r>
          </a:p>
          <a:p>
            <a:endParaRPr lang="ro-RO" sz="1800" dirty="0">
              <a:latin typeface="Baskerville Old Face" panose="02020602080505020303" pitchFamily="18" charset="0"/>
            </a:endParaRPr>
          </a:p>
          <a:p>
            <a:endParaRPr lang="en-US" sz="1800" dirty="0"/>
          </a:p>
        </p:txBody>
      </p:sp>
      <p:pic>
        <p:nvPicPr>
          <p:cNvPr id="1026" name="Picture 2" descr="C:\Users\Griu Natalia\Desktop\MECC_LOGO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8357" y="1598470"/>
            <a:ext cx="3794079" cy="10082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469150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5190" y="869795"/>
            <a:ext cx="10772078" cy="2102005"/>
          </a:xfrm>
        </p:spPr>
        <p:txBody>
          <a:bodyPr>
            <a:normAutofit fontScale="90000"/>
          </a:bodyPr>
          <a:lstStyle/>
          <a:p>
            <a:r>
              <a:rPr lang="ro-RO" dirty="0" smtClean="0">
                <a:latin typeface="Baskerville Old Face" panose="02020602080505020303" pitchFamily="18" charset="0"/>
              </a:rPr>
              <a:t/>
            </a:r>
            <a:br>
              <a:rPr lang="ro-RO" dirty="0" smtClean="0">
                <a:latin typeface="Baskerville Old Face" panose="02020602080505020303" pitchFamily="18" charset="0"/>
              </a:rPr>
            </a:br>
            <a:r>
              <a:rPr lang="ro-RO" dirty="0" smtClean="0">
                <a:latin typeface="Baskerville Old Face" panose="02020602080505020303" pitchFamily="18" charset="0"/>
              </a:rPr>
              <a:t/>
            </a:r>
            <a:br>
              <a:rPr lang="ro-RO" dirty="0" smtClean="0">
                <a:latin typeface="Baskerville Old Face" panose="02020602080505020303" pitchFamily="18" charset="0"/>
              </a:rPr>
            </a:br>
            <a:r>
              <a:rPr lang="ro-RO" sz="2700" b="1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PERIOADA: </a:t>
            </a:r>
            <a:r>
              <a:rPr lang="ro-RO" sz="2700" b="1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1</a:t>
            </a:r>
            <a:r>
              <a:rPr lang="en-US" sz="2700" b="1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7</a:t>
            </a:r>
            <a:r>
              <a:rPr lang="ro-RO" sz="2700" b="1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 </a:t>
            </a:r>
            <a:r>
              <a:rPr lang="ro-RO" sz="2700" b="1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APRILIE -02 MAI 2018 </a:t>
            </a:r>
            <a:br>
              <a:rPr lang="ro-RO" sz="2700" b="1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</a:br>
            <a:r>
              <a:rPr lang="ro-RO" sz="2700" b="1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  <a:t/>
            </a:r>
            <a:br>
              <a:rPr lang="ro-RO" sz="2700" b="1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</a:br>
            <a:r>
              <a:rPr lang="ro-RO" sz="2200" b="1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  <a:t>ÎN VEDEREA ASIGURĂRII ACCESULUI COMUNITĂȚII EDUCAȚIONALE,</a:t>
            </a:r>
            <a:br>
              <a:rPr lang="ro-RO" sz="2200" b="1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</a:br>
            <a:r>
              <a:rPr lang="ro-RO" sz="2200" b="1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  <a:t> S-A  URMĂRIT CA PROCESUL DE CONSULTARE SĂ FIE:</a:t>
            </a:r>
            <a:r>
              <a:rPr lang="ro-RO" sz="2200" dirty="0" smtClean="0">
                <a:latin typeface="Baskerville Old Face" panose="02020602080505020303" pitchFamily="18" charset="0"/>
              </a:rPr>
              <a:t/>
            </a:r>
            <a:br>
              <a:rPr lang="ro-RO" sz="2200" dirty="0" smtClean="0">
                <a:latin typeface="Baskerville Old Face" panose="02020602080505020303" pitchFamily="18" charset="0"/>
              </a:rPr>
            </a:br>
            <a:r>
              <a:rPr lang="ro-RO" dirty="0" smtClean="0">
                <a:latin typeface="Baskerville Old Face" panose="02020602080505020303" pitchFamily="18" charset="0"/>
              </a:rPr>
              <a:t/>
            </a:r>
            <a:br>
              <a:rPr lang="ro-RO" dirty="0" smtClean="0">
                <a:latin typeface="Baskerville Old Face" panose="02020602080505020303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7413925"/>
              </p:ext>
            </p:extLst>
          </p:nvPr>
        </p:nvGraphicFramePr>
        <p:xfrm>
          <a:off x="1428750" y="2971800"/>
          <a:ext cx="9791700" cy="2857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572014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791570"/>
            <a:ext cx="9601196" cy="1078173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/>
            </a:r>
            <a:br>
              <a:rPr lang="ro-RO" b="1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</a:br>
            <a:r>
              <a:rPr lang="ro-RO" b="1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/>
            </a:r>
            <a:br>
              <a:rPr lang="ro-RO" b="1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</a:br>
            <a:r>
              <a:rPr lang="ro-RO" b="1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PROCEDURA DE CONSULTARE</a:t>
            </a:r>
            <a:br>
              <a:rPr lang="ro-RO" b="1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</a:br>
            <a:r>
              <a:rPr lang="ro-RO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NUMĂR</a:t>
            </a:r>
            <a:r>
              <a:rPr lang="ro-RO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TOTAL: 292.693 </a:t>
            </a:r>
            <a:r>
              <a:rPr lang="ro-RO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respondenți</a:t>
            </a:r>
            <a:r>
              <a:rPr lang="ro-RO" dirty="0"/>
              <a:t/>
            </a:r>
            <a:br>
              <a:rPr lang="ro-RO" dirty="0"/>
            </a:br>
            <a:endParaRPr lang="en-US" b="1" dirty="0">
              <a:solidFill>
                <a:srgbClr val="002060"/>
              </a:solidFill>
              <a:latin typeface="Baskerville Old Face" panose="02020602080505020303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7483968"/>
              </p:ext>
            </p:extLst>
          </p:nvPr>
        </p:nvGraphicFramePr>
        <p:xfrm>
          <a:off x="1295400" y="2285999"/>
          <a:ext cx="9601200" cy="3589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884121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4000" b="1" dirty="0" smtClean="0">
                <a:solidFill>
                  <a:srgbClr val="0070C0"/>
                </a:solidFill>
              </a:rPr>
              <a:t>PROFILUL RESPONDENȚILOR</a:t>
            </a:r>
            <a:endParaRPr lang="en-US" sz="40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4525265"/>
              </p:ext>
            </p:extLst>
          </p:nvPr>
        </p:nvGraphicFramePr>
        <p:xfrm>
          <a:off x="6284260" y="2465294"/>
          <a:ext cx="4612340" cy="37382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1290918" y="2563906"/>
          <a:ext cx="4473387" cy="3532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7449860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CREDEȚI CĂ ELEVII AR TREBUI SĂ POARTE UNIFORMĂ ȘCOLARĂ?</a:t>
            </a:r>
            <a:endParaRPr lang="en-US" dirty="0">
              <a:solidFill>
                <a:srgbClr val="0070C0"/>
              </a:solidFill>
              <a:latin typeface="Baskerville Old Face" panose="02020602080505020303" pitchFamily="18" charset="0"/>
            </a:endParaRPr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6203698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0566673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o-RO" b="1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INTRODUCEREA UNIFORMEI ESTE…</a:t>
            </a:r>
            <a:endParaRPr lang="en-US" b="1" dirty="0">
              <a:solidFill>
                <a:srgbClr val="0070C0"/>
              </a:solidFill>
              <a:latin typeface="Baskerville Old Face" panose="02020602080505020303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991215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0247181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b="1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UNIFORMA ȘCOLARĂ… </a:t>
            </a:r>
            <a:endParaRPr lang="en-US" b="1" dirty="0">
              <a:solidFill>
                <a:srgbClr val="0070C0"/>
              </a:solidFill>
              <a:latin typeface="Baskerville Old Face" panose="02020602080505020303" pitchFamily="18" charset="0"/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1215277" y="2554942"/>
          <a:ext cx="10044394" cy="3388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5234842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777922"/>
            <a:ext cx="9601196" cy="1508077"/>
          </a:xfrm>
        </p:spPr>
        <p:txBody>
          <a:bodyPr>
            <a:normAutofit fontScale="90000"/>
          </a:bodyPr>
          <a:lstStyle/>
          <a:p>
            <a:pPr lvl="0"/>
            <a:r>
              <a:rPr lang="ro-RO" sz="4000" b="1" dirty="0" smtClean="0">
                <a:solidFill>
                  <a:srgbClr val="0070C0"/>
                </a:solidFill>
                <a:latin typeface="Baskerville Old Face" panose="02020602080505020303" pitchFamily="18" charset="0"/>
              </a:rPr>
              <a:t>DESIGNUL/ MODELUL  UNIFORMEI ȘCOLARE  AR  TREBUI  SĂ FIE</a:t>
            </a:r>
            <a:r>
              <a:rPr lang="en-US" dirty="0">
                <a:solidFill>
                  <a:srgbClr val="002060"/>
                </a:solidFill>
              </a:rPr>
              <a:t/>
            </a:r>
            <a:br>
              <a:rPr lang="en-US" dirty="0">
                <a:solidFill>
                  <a:srgbClr val="002060"/>
                </a:solidFill>
              </a:rPr>
            </a:br>
            <a:endParaRPr lang="en-US" dirty="0">
              <a:solidFill>
                <a:srgbClr val="002060"/>
              </a:solidFill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1210234" y="2129051"/>
          <a:ext cx="9789460" cy="3859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377047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1493" y="2760133"/>
            <a:ext cx="4398000" cy="3273214"/>
          </a:xfrm>
          <a:prstGeom prst="rect">
            <a:avLst/>
          </a:prstGeom>
        </p:spPr>
      </p:pic>
      <p:sp>
        <p:nvSpPr>
          <p:cNvPr id="6" name="Wave 5"/>
          <p:cNvSpPr/>
          <p:nvPr/>
        </p:nvSpPr>
        <p:spPr>
          <a:xfrm>
            <a:off x="5854890" y="3452885"/>
            <a:ext cx="5390865" cy="2770494"/>
          </a:xfrm>
          <a:prstGeom prst="wav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847492"/>
            <a:ext cx="4973174" cy="1912641"/>
          </a:xfrm>
        </p:spPr>
        <p:txBody>
          <a:bodyPr>
            <a:normAutofit fontScale="90000"/>
          </a:bodyPr>
          <a:lstStyle/>
          <a:p>
            <a:pPr algn="l" fontAlgn="base"/>
            <a:r>
              <a:rPr lang="ro-RO" b="1" i="1" dirty="0" smtClean="0"/>
              <a:t/>
            </a:r>
            <a:br>
              <a:rPr lang="ro-RO" b="1" i="1" dirty="0" smtClean="0"/>
            </a:br>
            <a:r>
              <a:rPr lang="ro-RO" b="1" i="1" dirty="0"/>
              <a:t/>
            </a:r>
            <a:br>
              <a:rPr lang="ro-RO" b="1" i="1" dirty="0"/>
            </a:br>
            <a:r>
              <a:rPr lang="ro-RO" b="1" i="1" dirty="0" smtClean="0"/>
              <a:t>Conform </a:t>
            </a:r>
            <a:r>
              <a:rPr lang="ro-RO" b="1" i="1" dirty="0"/>
              <a:t>datelor Ministerului Sănătății, Muncii și Protecției </a:t>
            </a:r>
            <a:r>
              <a:rPr lang="ro-RO" b="1" i="1" dirty="0" smtClean="0"/>
              <a:t>Sociale,</a:t>
            </a:r>
            <a:r>
              <a:rPr lang="en-US" dirty="0"/>
              <a:t/>
            </a:r>
            <a:br>
              <a:rPr lang="en-US" dirty="0"/>
            </a:br>
            <a:r>
              <a:rPr lang="ro-RO" dirty="0"/>
              <a:t> </a:t>
            </a:r>
            <a:r>
              <a:rPr lang="ro-RO" dirty="0" smtClean="0"/>
              <a:t>numărul </a:t>
            </a:r>
            <a:r>
              <a:rPr lang="ro-RO" dirty="0"/>
              <a:t>total de elevi din familii socialmente vulnerabile (la nivel național) – </a:t>
            </a:r>
            <a:r>
              <a:rPr lang="ro-RO" sz="3100" b="1" dirty="0"/>
              <a:t>17 425</a:t>
            </a:r>
            <a:r>
              <a:rPr lang="ro-RO" sz="3100" dirty="0"/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4612" y="586854"/>
            <a:ext cx="4977988" cy="5609230"/>
          </a:xfrm>
        </p:spPr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ro-RO" b="1" i="1" smtClean="0"/>
              <a:t>Conform </a:t>
            </a:r>
            <a:r>
              <a:rPr lang="ro-RO" b="1" i="1" dirty="0" smtClean="0"/>
              <a:t>datelor </a:t>
            </a:r>
            <a:r>
              <a:rPr lang="ro-RO" b="1" i="1" dirty="0"/>
              <a:t>privind costul uniformei școlare</a:t>
            </a:r>
            <a:r>
              <a:rPr lang="ro-RO" b="1" i="1" dirty="0" smtClean="0"/>
              <a:t>:</a:t>
            </a:r>
            <a:endParaRPr lang="en-US" dirty="0"/>
          </a:p>
          <a:p>
            <a:pPr fontAlgn="base"/>
            <a:r>
              <a:rPr lang="ro-RO" sz="2000" dirty="0"/>
              <a:t>- Prețul estimativ al uniformei școlare pentru băieți (un costum de școală: sacou și pantaloni) </a:t>
            </a:r>
            <a:r>
              <a:rPr lang="ro-RO" sz="2000" b="1" dirty="0"/>
              <a:t>- de la 700 lei până la 1500 </a:t>
            </a:r>
            <a:r>
              <a:rPr lang="ro-RO" sz="2000" b="1" dirty="0" smtClean="0"/>
              <a:t>lei</a:t>
            </a:r>
            <a:endParaRPr lang="en-US" sz="2000" b="1" dirty="0"/>
          </a:p>
          <a:p>
            <a:pPr fontAlgn="base"/>
            <a:r>
              <a:rPr lang="ro-RO" sz="2000" dirty="0"/>
              <a:t>-  Prețul estimativ al uniformei școlare pentru fete (un costum de școală: sacou și fustă) - de </a:t>
            </a:r>
            <a:r>
              <a:rPr lang="ro-RO" sz="2000" b="1" dirty="0"/>
              <a:t>la 650 lei până la 1450 </a:t>
            </a:r>
            <a:r>
              <a:rPr lang="ro-RO" sz="2000" b="1" dirty="0" smtClean="0"/>
              <a:t>lei</a:t>
            </a:r>
            <a:r>
              <a:rPr lang="ro-RO" sz="2000" b="1" dirty="0"/>
              <a:t> </a:t>
            </a:r>
            <a:endParaRPr lang="ro-RO" sz="2200" b="1" i="1" dirty="0" smtClean="0"/>
          </a:p>
          <a:p>
            <a:pPr fontAlgn="base"/>
            <a:r>
              <a:rPr lang="ro-RO" sz="2200" b="1" i="1" dirty="0" smtClean="0"/>
              <a:t>   Suma </a:t>
            </a:r>
            <a:r>
              <a:rPr lang="ro-RO" sz="2200" b="1" i="1" dirty="0"/>
              <a:t>totală necesară pentru procurarea uniformei școlare</a:t>
            </a:r>
            <a:r>
              <a:rPr lang="ro-RO" sz="2200" dirty="0"/>
              <a:t> (pentru cei </a:t>
            </a:r>
            <a:r>
              <a:rPr lang="ro-RO" sz="2200" b="1" dirty="0"/>
              <a:t>17 425 de </a:t>
            </a:r>
            <a:r>
              <a:rPr lang="ro-RO" sz="2200" b="1" dirty="0" smtClean="0"/>
              <a:t>elevi sin familii socialmente vulnerabile</a:t>
            </a:r>
            <a:r>
              <a:rPr lang="ro-RO" sz="2200" dirty="0" smtClean="0"/>
              <a:t>) </a:t>
            </a:r>
            <a:r>
              <a:rPr lang="ro-RO" sz="2200" dirty="0"/>
              <a:t>- </a:t>
            </a:r>
            <a:r>
              <a:rPr lang="ro-RO" sz="2200" b="1" dirty="0"/>
              <a:t>circa 18 mln 300 mii de </a:t>
            </a:r>
            <a:r>
              <a:rPr lang="ro-RO" sz="2200" b="1" dirty="0" smtClean="0"/>
              <a:t>lei.</a:t>
            </a:r>
            <a:endParaRPr lang="en-US" sz="2200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fontAlgn="base"/>
            <a:endParaRPr lang="ro-RO" b="1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91736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508</TotalTime>
  <Words>244</Words>
  <Application>Microsoft Office PowerPoint</Application>
  <PresentationFormat>Произвольный</PresentationFormat>
  <Paragraphs>62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Organic</vt:lpstr>
      <vt:lpstr>.</vt:lpstr>
      <vt:lpstr>  PERIOADA: 17 APRILIE -02 MAI 2018   ÎN VEDEREA ASIGURĂRII ACCESULUI COMUNITĂȚII EDUCAȚIONALE,  S-A  URMĂRIT CA PROCESUL DE CONSULTARE SĂ FIE:   </vt:lpstr>
      <vt:lpstr>  PROCEDURA DE CONSULTARE NUMĂR TOTAL: 292.693 respondenți </vt:lpstr>
      <vt:lpstr>PROFILUL RESPONDENȚILOR</vt:lpstr>
      <vt:lpstr>CREDEȚI CĂ ELEVII AR TREBUI SĂ POARTE UNIFORMĂ ȘCOLARĂ?</vt:lpstr>
      <vt:lpstr>INTRODUCEREA UNIFORMEI ESTE…</vt:lpstr>
      <vt:lpstr>UNIFORMA ȘCOLARĂ… </vt:lpstr>
      <vt:lpstr>DESIGNUL/ MODELUL  UNIFORMEI ȘCOLARE  AR  TREBUI  SĂ FIE </vt:lpstr>
      <vt:lpstr>  Conform datelor Ministerului Sănătății, Muncii și Protecției Sociale,  numărul total de elevi din familii socialmente vulnerabile (la nivel național) – 17 425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Amin</dc:creator>
  <cp:lastModifiedBy>User</cp:lastModifiedBy>
  <cp:revision>128</cp:revision>
  <dcterms:created xsi:type="dcterms:W3CDTF">2018-05-06T15:56:57Z</dcterms:created>
  <dcterms:modified xsi:type="dcterms:W3CDTF">2018-05-14T10:53:06Z</dcterms:modified>
</cp:coreProperties>
</file>