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7" r:id="rId3"/>
    <p:sldId id="275" r:id="rId4"/>
    <p:sldId id="258" r:id="rId5"/>
    <p:sldId id="283" r:id="rId6"/>
    <p:sldId id="284" r:id="rId7"/>
    <p:sldId id="285" r:id="rId8"/>
    <p:sldId id="286" r:id="rId9"/>
    <p:sldId id="287" r:id="rId10"/>
    <p:sldId id="288" r:id="rId11"/>
    <p:sldId id="289" r:id="rId12"/>
    <p:sldId id="290" r:id="rId13"/>
    <p:sldId id="291" r:id="rId14"/>
    <p:sldId id="273" r:id="rId15"/>
    <p:sldId id="274" r:id="rId16"/>
    <p:sldId id="282" r:id="rId17"/>
    <p:sldId id="263" r:id="rId18"/>
    <p:sldId id="277" r:id="rId19"/>
    <p:sldId id="280" r:id="rId20"/>
    <p:sldId id="281" r:id="rId21"/>
    <p:sldId id="272" r:id="rId22"/>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D330"/>
    <a:srgbClr val="CC0000"/>
    <a:srgbClr val="0C7CD2"/>
    <a:srgbClr val="00CC00"/>
    <a:srgbClr val="1F7EE7"/>
    <a:srgbClr val="AE1517"/>
    <a:srgbClr val="486DA2"/>
    <a:srgbClr val="4F77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48" autoAdjust="0"/>
    <p:restoredTop sz="94624" autoAdjust="0"/>
  </p:normalViewPr>
  <p:slideViewPr>
    <p:cSldViewPr>
      <p:cViewPr varScale="1">
        <p:scale>
          <a:sx n="106" d="100"/>
          <a:sy n="106" d="100"/>
        </p:scale>
        <p:origin x="174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Arial" charset="0"/>
              </a:defRPr>
            </a:lvl1pPr>
          </a:lstStyle>
          <a:p>
            <a:pPr>
              <a:defRPr/>
            </a:pPr>
            <a:fld id="{70CF87BF-7966-472F-A7EE-3433B7E55340}" type="datetimeFigureOut">
              <a:rPr lang="en-US"/>
              <a:pPr>
                <a:defRPr/>
              </a:pPr>
              <a:t>9/1/2016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DC274FA-9D4E-40EC-AA69-76F968C6EE18}" type="slidenum">
              <a:rPr lang="en-US"/>
              <a:pPr>
                <a:defRPr/>
              </a:pPr>
              <a:t>‹#›</a:t>
            </a:fld>
            <a:endParaRPr lang="en-US"/>
          </a:p>
        </p:txBody>
      </p:sp>
    </p:spTree>
    <p:extLst>
      <p:ext uri="{BB962C8B-B14F-4D97-AF65-F5344CB8AC3E}">
        <p14:creationId xmlns:p14="http://schemas.microsoft.com/office/powerpoint/2010/main" val="421670836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Arial" charset="0"/>
              </a:defRPr>
            </a:lvl1pPr>
          </a:lstStyle>
          <a:p>
            <a:pPr>
              <a:defRPr/>
            </a:pPr>
            <a:fld id="{A7188A80-550E-4681-A2BA-D3B179DAD2BC}" type="datetimeFigureOut">
              <a:rPr lang="en-US"/>
              <a:pPr>
                <a:defRPr/>
              </a:pPr>
              <a:t>9/1/2016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5B72289F-0962-4D51-A4EC-47E946BE5B0B}" type="slidenum">
              <a:rPr lang="en-US"/>
              <a:pPr>
                <a:defRPr/>
              </a:pPr>
              <a:t>‹#›</a:t>
            </a:fld>
            <a:endParaRPr lang="en-US"/>
          </a:p>
        </p:txBody>
      </p:sp>
    </p:spTree>
    <p:extLst>
      <p:ext uri="{BB962C8B-B14F-4D97-AF65-F5344CB8AC3E}">
        <p14:creationId xmlns:p14="http://schemas.microsoft.com/office/powerpoint/2010/main" val="409711084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ru-RU" smtClean="0"/>
          </a:p>
        </p:txBody>
      </p:sp>
    </p:spTree>
    <p:extLst>
      <p:ext uri="{BB962C8B-B14F-4D97-AF65-F5344CB8AC3E}">
        <p14:creationId xmlns:p14="http://schemas.microsoft.com/office/powerpoint/2010/main" val="608654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ru-RU" smtClean="0"/>
          </a:p>
        </p:txBody>
      </p:sp>
    </p:spTree>
    <p:extLst>
      <p:ext uri="{BB962C8B-B14F-4D97-AF65-F5344CB8AC3E}">
        <p14:creationId xmlns:p14="http://schemas.microsoft.com/office/powerpoint/2010/main" val="1734744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65384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366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2393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7879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95426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3186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2581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4141191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84318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26663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3808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powerpointstyles.com/"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Box 30"/>
          <p:cNvSpPr txBox="1">
            <a:spLocks noChangeArrowheads="1"/>
          </p:cNvSpPr>
          <p:nvPr userDrawn="1"/>
        </p:nvSpPr>
        <p:spPr bwMode="auto">
          <a:xfrm>
            <a:off x="3348038" y="6237288"/>
            <a:ext cx="2457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ru-RU">
                <a:hlinkClick r:id="rId13"/>
              </a:rPr>
              <a:t>Powerpoint Templates</a:t>
            </a:r>
            <a:endParaRPr lang="fr-FR" altLang="ru-RU"/>
          </a:p>
        </p:txBody>
      </p:sp>
      <p:pic>
        <p:nvPicPr>
          <p:cNvPr id="1027" name="Picture 29" descr="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ext Box 8"/>
          <p:cNvSpPr txBox="1">
            <a:spLocks noChangeArrowheads="1"/>
          </p:cNvSpPr>
          <p:nvPr userDrawn="1"/>
        </p:nvSpPr>
        <p:spPr bwMode="auto">
          <a:xfrm>
            <a:off x="7962900" y="6375400"/>
            <a:ext cx="1073150" cy="366713"/>
          </a:xfrm>
          <a:prstGeom prst="rect">
            <a:avLst/>
          </a:prstGeom>
          <a:noFill/>
          <a:ln>
            <a:noFill/>
          </a:ln>
          <a:effectLs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fr-FR" b="1" smtClean="0">
                <a:solidFill>
                  <a:srgbClr val="486DA2"/>
                </a:solidFill>
              </a:rPr>
              <a:t>Page </a:t>
            </a:r>
            <a:fld id="{ABF29B3B-1E78-4456-8A56-21252A9FB0C2}" type="slidenum">
              <a:rPr lang="fr-FR" b="1" smtClean="0">
                <a:solidFill>
                  <a:srgbClr val="486DA2"/>
                </a:solidFill>
              </a:rPr>
              <a:pPr eaLnBrk="1" hangingPunct="1">
                <a:defRPr/>
              </a:pPr>
              <a:t>‹#›</a:t>
            </a:fld>
            <a:endParaRPr lang="fr-FR" b="1" smtClean="0">
              <a:solidFill>
                <a:srgbClr val="486DA2"/>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5"/>
          <p:cNvSpPr txBox="1">
            <a:spLocks noChangeArrowheads="1"/>
          </p:cNvSpPr>
          <p:nvPr/>
        </p:nvSpPr>
        <p:spPr bwMode="auto">
          <a:xfrm>
            <a:off x="2339975" y="3860800"/>
            <a:ext cx="6148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o-RO" altLang="ru-RU" b="1" i="1"/>
              <a:t>Crudu  Valentin, şef, </a:t>
            </a:r>
          </a:p>
          <a:p>
            <a:pPr eaLnBrk="1" hangingPunct="1"/>
            <a:r>
              <a:rPr lang="ro-RO" altLang="ru-RU" b="1" i="1"/>
              <a:t>Direcția învățămînt preuniversitar, Ministerul Educaţiei</a:t>
            </a:r>
            <a:endParaRPr lang="fr-FR" altLang="ru-RU" b="1" i="1"/>
          </a:p>
        </p:txBody>
      </p:sp>
      <p:sp>
        <p:nvSpPr>
          <p:cNvPr id="4099" name="Text Box 6"/>
          <p:cNvSpPr txBox="1">
            <a:spLocks noChangeArrowheads="1"/>
          </p:cNvSpPr>
          <p:nvPr/>
        </p:nvSpPr>
        <p:spPr bwMode="auto">
          <a:xfrm>
            <a:off x="1143000" y="857250"/>
            <a:ext cx="7461250"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tIns="180000" rIns="180000" bIns="18000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ru-RU" sz="4800" b="1">
                <a:solidFill>
                  <a:srgbClr val="002060"/>
                </a:solidFill>
                <a:latin typeface="Times New Roman" panose="02020603050405020304" pitchFamily="18" charset="0"/>
                <a:cs typeface="Times New Roman" panose="02020603050405020304" pitchFamily="18" charset="0"/>
              </a:rPr>
              <a:t>P</a:t>
            </a:r>
            <a:r>
              <a:rPr lang="ro-RO" altLang="ru-RU" sz="4800" b="1">
                <a:solidFill>
                  <a:srgbClr val="002060"/>
                </a:solidFill>
                <a:latin typeface="Times New Roman" panose="02020603050405020304" pitchFamily="18" charset="0"/>
                <a:cs typeface="Times New Roman" panose="02020603050405020304" pitchFamily="18" charset="0"/>
              </a:rPr>
              <a:t>regătirea instituţiilor de învăţămînt </a:t>
            </a:r>
            <a:r>
              <a:rPr lang="en-US" altLang="ru-RU" sz="4800" b="1">
                <a:solidFill>
                  <a:srgbClr val="002060"/>
                </a:solidFill>
                <a:latin typeface="Times New Roman" panose="02020603050405020304" pitchFamily="18" charset="0"/>
                <a:cs typeface="Times New Roman" panose="02020603050405020304" pitchFamily="18" charset="0"/>
              </a:rPr>
              <a:t>c</a:t>
            </a:r>
            <a:r>
              <a:rPr lang="ro-RO" altLang="ru-RU" sz="4800" b="1">
                <a:solidFill>
                  <a:srgbClr val="002060"/>
                </a:solidFill>
                <a:latin typeface="Times New Roman" panose="02020603050405020304" pitchFamily="18" charset="0"/>
                <a:cs typeface="Times New Roman" panose="02020603050405020304" pitchFamily="18" charset="0"/>
              </a:rPr>
              <a:t>ătre noul an de studii 2016-2017</a:t>
            </a:r>
          </a:p>
          <a:p>
            <a:pPr algn="r" eaLnBrk="1" hangingPunct="1"/>
            <a:endParaRPr lang="ro-RO" altLang="ru-RU" sz="2800" i="1">
              <a:solidFill>
                <a:srgbClr val="486DA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2000250" y="0"/>
            <a:ext cx="5643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o-RO" altLang="ru-RU" sz="2400" b="1">
                <a:solidFill>
                  <a:srgbClr val="486DA2"/>
                </a:solidFill>
                <a:latin typeface="Verdana" panose="020B0604030504040204" pitchFamily="34" charset="0"/>
              </a:rPr>
              <a:t>Resurse financiare:</a:t>
            </a:r>
            <a:endParaRPr lang="fr-FR" altLang="ru-RU" sz="2400" b="1">
              <a:solidFill>
                <a:srgbClr val="486DA2"/>
              </a:solidFill>
              <a:latin typeface="Verdana" panose="020B0604030504040204" pitchFamily="34" charset="0"/>
            </a:endParaRPr>
          </a:p>
        </p:txBody>
      </p:sp>
      <p:sp>
        <p:nvSpPr>
          <p:cNvPr id="10243" name="Rectangle 2"/>
          <p:cNvSpPr>
            <a:spLocks noChangeArrowheads="1"/>
          </p:cNvSpPr>
          <p:nvPr/>
        </p:nvSpPr>
        <p:spPr bwMode="auto">
          <a:xfrm>
            <a:off x="285750" y="500063"/>
            <a:ext cx="8678863"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buFont typeface="Arial" panose="020B0604020202020204" pitchFamily="34" charset="0"/>
              <a:buChar char="•"/>
            </a:pPr>
            <a:r>
              <a:rPr lang="ro-RO" altLang="ru-RU" sz="2400"/>
              <a:t> Pentru necesităţile învățămîntului, în anul 2016 au fost alocate mijloace financiare </a:t>
            </a:r>
            <a:r>
              <a:rPr lang="ro-RO" altLang="ru-RU" sz="2400" b="1" i="1"/>
              <a:t>în sumă de 9.017.149, 6 mii lei</a:t>
            </a:r>
            <a:r>
              <a:rPr lang="ro-RO" altLang="ru-RU" sz="2400"/>
              <a:t>.</a:t>
            </a:r>
          </a:p>
          <a:p>
            <a:pPr algn="just" eaLnBrk="1" hangingPunct="1">
              <a:buFont typeface="Arial" panose="020B0604020202020204" pitchFamily="34" charset="0"/>
              <a:buChar char="•"/>
            </a:pPr>
            <a:r>
              <a:rPr lang="ro-RO" altLang="ru-RU" sz="2400"/>
              <a:t> La realizarea măsurilor menționate de către organele locale de specialitate în domeniul învăţămîntului şi direcțiile raionale/municipale de finanțe sînt utilizate mijloacele bugetului calculat </a:t>
            </a:r>
            <a:r>
              <a:rPr lang="ro-RO" altLang="ru-RU" sz="2400" i="1"/>
              <a:t>pe bază de cost standard per elev.</a:t>
            </a:r>
          </a:p>
          <a:p>
            <a:pPr algn="just" eaLnBrk="1" hangingPunct="1"/>
            <a:endParaRPr lang="ro-RO" altLang="ru-RU" sz="2400"/>
          </a:p>
          <a:p>
            <a:pPr algn="just" eaLnBrk="1" hangingPunct="1">
              <a:buFont typeface="Arial" panose="020B0604020202020204" pitchFamily="34" charset="0"/>
              <a:buChar char="•"/>
            </a:pPr>
            <a:r>
              <a:rPr lang="ro-RO" altLang="ru-RU" sz="2400" u="sng">
                <a:latin typeface="Times New Roman" panose="02020603050405020304" pitchFamily="18" charset="0"/>
                <a:cs typeface="Times New Roman" panose="02020603050405020304" pitchFamily="18" charset="0"/>
              </a:rPr>
              <a:t>Resursele disponibile sînt utilizate:</a:t>
            </a:r>
          </a:p>
          <a:p>
            <a:pPr algn="just" eaLnBrk="1" hangingPunct="1"/>
            <a:r>
              <a:rPr lang="ro-RO" altLang="ru-RU" sz="2400">
                <a:latin typeface="Times New Roman" panose="02020603050405020304" pitchFamily="18" charset="0"/>
                <a:cs typeface="Times New Roman" panose="02020603050405020304" pitchFamily="18" charset="0"/>
              </a:rPr>
              <a:t>a) </a:t>
            </a:r>
            <a:r>
              <a:rPr lang="ro-RO" altLang="ru-RU" sz="2400" i="1">
                <a:latin typeface="Times New Roman" panose="02020603050405020304" pitchFamily="18" charset="0"/>
                <a:cs typeface="Times New Roman" panose="02020603050405020304" pitchFamily="18" charset="0"/>
              </a:rPr>
              <a:t>pentru reparaţii capitale, circa 200 mln. lei </a:t>
            </a:r>
            <a:r>
              <a:rPr lang="ro-RO" altLang="ru-RU" sz="2400">
                <a:latin typeface="Times New Roman" panose="02020603050405020304" pitchFamily="18" charset="0"/>
                <a:cs typeface="Times New Roman" panose="02020603050405020304" pitchFamily="18" charset="0"/>
              </a:rPr>
              <a:t>(clădiri, acoperişuri, reţele termice, apeduct , săli de sport ş.a.); inclusiv pentru mun. Chişinău au fost alocate circa 41,2 mln.lei;</a:t>
            </a:r>
          </a:p>
          <a:p>
            <a:pPr algn="just" eaLnBrk="1" hangingPunct="1"/>
            <a:r>
              <a:rPr lang="ro-RO" altLang="ru-RU" sz="2400">
                <a:latin typeface="Times New Roman" panose="02020603050405020304" pitchFamily="18" charset="0"/>
                <a:cs typeface="Times New Roman" panose="02020603050405020304" pitchFamily="18" charset="0"/>
              </a:rPr>
              <a:t>b) </a:t>
            </a:r>
            <a:r>
              <a:rPr lang="ro-RO" altLang="ru-RU" sz="2400" i="1">
                <a:latin typeface="Times New Roman" panose="02020603050405020304" pitchFamily="18" charset="0"/>
                <a:cs typeface="Times New Roman" panose="02020603050405020304" pitchFamily="18" charset="0"/>
              </a:rPr>
              <a:t>pentru reparaţiile curente</a:t>
            </a:r>
            <a:r>
              <a:rPr lang="ro-RO" altLang="ru-RU" sz="2400">
                <a:latin typeface="Times New Roman" panose="02020603050405020304" pitchFamily="18" charset="0"/>
                <a:cs typeface="Times New Roman" panose="02020603050405020304" pitchFamily="18" charset="0"/>
              </a:rPr>
              <a:t>; </a:t>
            </a:r>
          </a:p>
          <a:p>
            <a:pPr algn="just" eaLnBrk="1" hangingPunct="1"/>
            <a:r>
              <a:rPr lang="ro-RO" altLang="ru-RU" sz="2400">
                <a:latin typeface="Times New Roman" panose="02020603050405020304" pitchFamily="18" charset="0"/>
                <a:cs typeface="Times New Roman" panose="02020603050405020304" pitchFamily="18" charset="0"/>
              </a:rPr>
              <a:t>c) </a:t>
            </a:r>
            <a:r>
              <a:rPr lang="ro-RO" altLang="ru-RU" sz="2400" i="1">
                <a:latin typeface="Times New Roman" panose="02020603050405020304" pitchFamily="18" charset="0"/>
                <a:cs typeface="Times New Roman" panose="02020603050405020304" pitchFamily="18" charset="0"/>
              </a:rPr>
              <a:t>pentru achiziţii de resurse energetice;</a:t>
            </a:r>
          </a:p>
          <a:p>
            <a:pPr algn="just" eaLnBrk="1" hangingPunct="1"/>
            <a:r>
              <a:rPr lang="ro-RO" altLang="ru-RU" sz="2400" i="1">
                <a:latin typeface="Times New Roman" panose="02020603050405020304" pitchFamily="18" charset="0"/>
                <a:cs typeface="Times New Roman" panose="02020603050405020304" pitchFamily="18" charset="0"/>
              </a:rPr>
              <a:t>d)</a:t>
            </a:r>
            <a:r>
              <a:rPr lang="ro-RO" altLang="ru-RU" sz="2400"/>
              <a:t> </a:t>
            </a:r>
            <a:r>
              <a:rPr lang="ro-RO" altLang="ru-RU" sz="2400" i="1">
                <a:latin typeface="Times New Roman" panose="02020603050405020304" pitchFamily="18" charset="0"/>
                <a:cs typeface="Times New Roman" panose="02020603050405020304" pitchFamily="18" charset="0"/>
              </a:rPr>
              <a:t>pentru îmbunătăţirea bazei materiale și didactice a instituţiilor </a:t>
            </a:r>
            <a:r>
              <a:rPr lang="ro-RO" altLang="ru-RU" sz="2400">
                <a:latin typeface="Times New Roman" panose="02020603050405020304" pitchFamily="18" charset="0"/>
                <a:cs typeface="Times New Roman" panose="02020603050405020304" pitchFamily="18" charset="0"/>
              </a:rPr>
              <a:t>.</a:t>
            </a:r>
            <a:endParaRPr lang="fr-FR" altLang="ru-RU" sz="2400">
              <a:latin typeface="Times New Roman" panose="020206030504050203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2714625" y="357188"/>
            <a:ext cx="5429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o-RO" altLang="ru-RU" sz="2800" b="1">
                <a:solidFill>
                  <a:srgbClr val="486DA2"/>
                </a:solidFill>
                <a:latin typeface="Verdana" panose="020B0604030504040204" pitchFamily="34" charset="0"/>
              </a:rPr>
              <a:t>Resurse umane:</a:t>
            </a:r>
            <a:endParaRPr lang="fr-FR" altLang="ru-RU" sz="2800" b="1">
              <a:solidFill>
                <a:srgbClr val="486DA2"/>
              </a:solidFill>
              <a:latin typeface="Verdana" panose="020B0604030504040204" pitchFamily="34" charset="0"/>
            </a:endParaRPr>
          </a:p>
        </p:txBody>
      </p:sp>
      <p:sp>
        <p:nvSpPr>
          <p:cNvPr id="11267" name="Rectangle 2"/>
          <p:cNvSpPr>
            <a:spLocks noChangeArrowheads="1"/>
          </p:cNvSpPr>
          <p:nvPr/>
        </p:nvSpPr>
        <p:spPr bwMode="auto">
          <a:xfrm>
            <a:off x="1214438" y="857250"/>
            <a:ext cx="757237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buFont typeface="Arial" panose="020B0604020202020204" pitchFamily="34" charset="0"/>
              <a:buChar char="•"/>
            </a:pPr>
            <a:r>
              <a:rPr lang="ro-RO" altLang="ru-RU" sz="2000"/>
              <a:t>Necesarul de cadre didactice în instituțiile de învățămînt din republică pentru anul de studii 2016-2017 constituie </a:t>
            </a:r>
            <a:r>
              <a:rPr lang="ro-RO" altLang="ru-RU" sz="2000" b="1" i="1"/>
              <a:t>1252 cadre. </a:t>
            </a:r>
          </a:p>
          <a:p>
            <a:pPr algn="just" eaLnBrk="1" hangingPunct="1">
              <a:buFont typeface="Arial" panose="020B0604020202020204" pitchFamily="34" charset="0"/>
              <a:buChar char="•"/>
            </a:pPr>
            <a:r>
              <a:rPr lang="ro-RO" altLang="ru-RU" sz="2000"/>
              <a:t> Promoția </a:t>
            </a:r>
            <a:r>
              <a:rPr lang="ro-RO" altLang="ru-RU" sz="2000" i="1"/>
              <a:t>instituţiilor de învăţămînt superior </a:t>
            </a:r>
            <a:r>
              <a:rPr lang="ro-RO" altLang="ru-RU" sz="2000"/>
              <a:t>la specialităţi pedagogice a constituit </a:t>
            </a:r>
            <a:r>
              <a:rPr lang="ro-RO" altLang="ru-RU" sz="2000" b="1" i="1"/>
              <a:t>1428 absolvenți</a:t>
            </a:r>
            <a:r>
              <a:rPr lang="ro-RO" altLang="ru-RU" sz="2000"/>
              <a:t>, iar în </a:t>
            </a:r>
            <a:r>
              <a:rPr lang="ro-RO" altLang="ru-RU" sz="2000" i="1"/>
              <a:t>colegii pedagogice </a:t>
            </a:r>
            <a:r>
              <a:rPr lang="ro-RO" altLang="ru-RU" sz="2000"/>
              <a:t>– </a:t>
            </a:r>
            <a:r>
              <a:rPr lang="ro-RO" altLang="ru-RU" sz="2000" b="1" i="1"/>
              <a:t>396 absolvenți</a:t>
            </a:r>
            <a:r>
              <a:rPr lang="ro-RO" altLang="ru-RU" sz="2000"/>
              <a:t>, prin care se preconizează de a acoperi deficitul de cadre în instituţiile de învăţămînt.</a:t>
            </a:r>
          </a:p>
          <a:p>
            <a:pPr algn="just" eaLnBrk="1" hangingPunct="1">
              <a:buFont typeface="Arial" panose="020B0604020202020204" pitchFamily="34" charset="0"/>
              <a:buChar char="•"/>
            </a:pPr>
            <a:r>
              <a:rPr lang="ro-RO" altLang="ru-RU" sz="2000"/>
              <a:t>De către universităţile şi colegiile pedagogice au fost deja repartizaţi în cîmpul muncii </a:t>
            </a:r>
            <a:r>
              <a:rPr lang="ro-RO" altLang="ru-RU" sz="2000" b="1"/>
              <a:t>654 absolvenţi (52,2%)</a:t>
            </a:r>
            <a:r>
              <a:rPr lang="ro-RO" altLang="ru-RU" sz="2000"/>
              <a:t>, inclusiv, 510 – cu studii superioare, 144 – cu studii postsecundare pedagogice.</a:t>
            </a:r>
          </a:p>
          <a:p>
            <a:pPr algn="just" eaLnBrk="1" hangingPunct="1">
              <a:buFont typeface="Arial" panose="020B0604020202020204" pitchFamily="34" charset="0"/>
              <a:buChar char="•"/>
            </a:pPr>
            <a:r>
              <a:rPr lang="ro-RO" altLang="ru-RU" sz="2000"/>
              <a:t>Suplimentar, Ministerul Educaţiei a repartizat pînă la momentul actual </a:t>
            </a:r>
            <a:r>
              <a:rPr lang="ro-RO" altLang="ru-RU" sz="2000" b="1"/>
              <a:t>65 absolvenţi</a:t>
            </a:r>
            <a:r>
              <a:rPr lang="ro-RO" altLang="ru-RU" sz="2000"/>
              <a:t>; </a:t>
            </a:r>
          </a:p>
          <a:p>
            <a:pPr algn="just" eaLnBrk="1" hangingPunct="1">
              <a:buFont typeface="Arial" panose="020B0604020202020204" pitchFamily="34" charset="0"/>
              <a:buChar char="•"/>
            </a:pPr>
            <a:r>
              <a:rPr lang="ro-RO" altLang="ru-RU" sz="2000" u="sng"/>
              <a:t>Total, absolvenţi repartizaţi: </a:t>
            </a:r>
            <a:r>
              <a:rPr lang="ro-RO" altLang="ru-RU" sz="2000" b="1" u="sng"/>
              <a:t>719  (57,4%).</a:t>
            </a:r>
            <a:endParaRPr lang="ro-RO" altLang="ru-RU" sz="2000" u="sng"/>
          </a:p>
          <a:p>
            <a:pPr algn="just" eaLnBrk="1" hangingPunct="1">
              <a:buFont typeface="Arial" panose="020B0604020202020204" pitchFamily="34" charset="0"/>
              <a:buChar char="•"/>
            </a:pPr>
            <a:r>
              <a:rPr lang="ro-RO" altLang="ru-RU" sz="2000"/>
              <a:t>Se va urmări ca toţi tinerii specialişti angajaţi să primească indemnizaţii conform legislaţiei în vigoare.</a:t>
            </a:r>
            <a:endParaRPr lang="ro-RO" altLang="ru-RU" sz="2000" i="1"/>
          </a:p>
          <a:p>
            <a:pPr algn="just" eaLnBrk="1" hangingPunct="1"/>
            <a:endParaRPr lang="fr-FR" altLang="ru-RU" sz="2400" b="1">
              <a:solidFill>
                <a:srgbClr val="FF0000"/>
              </a:solidFill>
              <a:latin typeface="Verdana" panose="020B060403050404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1143000" y="0"/>
            <a:ext cx="74295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o-RO" altLang="ru-RU" sz="2400" b="1">
                <a:solidFill>
                  <a:srgbClr val="486DA2"/>
                </a:solidFill>
                <a:latin typeface="Verdana" panose="020B0604030504040204" pitchFamily="34" charset="0"/>
              </a:rPr>
              <a:t>Necesar de cadre acut la discipline şcolare (anul de studii 2016-2017)</a:t>
            </a:r>
            <a:endParaRPr lang="fr-FR" altLang="ru-RU" sz="2400" b="1">
              <a:solidFill>
                <a:srgbClr val="486DA2"/>
              </a:solidFill>
              <a:latin typeface="Verdana" panose="020B0604030504040204" pitchFamily="34" charset="0"/>
            </a:endParaRPr>
          </a:p>
        </p:txBody>
      </p:sp>
      <p:sp>
        <p:nvSpPr>
          <p:cNvPr id="12291" name="Rectangle 2"/>
          <p:cNvSpPr>
            <a:spLocks noChangeArrowheads="1"/>
          </p:cNvSpPr>
          <p:nvPr/>
        </p:nvSpPr>
        <p:spPr bwMode="auto">
          <a:xfrm>
            <a:off x="1000125" y="4786313"/>
            <a:ext cx="7500938" cy="184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 typeface="Arial" panose="020B0604020202020204" pitchFamily="34" charset="0"/>
              <a:buChar char="•"/>
            </a:pPr>
            <a:endParaRPr lang="ro-RO" altLang="ru-RU">
              <a:solidFill>
                <a:srgbClr val="FF0000"/>
              </a:solidFill>
            </a:endParaRPr>
          </a:p>
          <a:p>
            <a:pPr eaLnBrk="1" hangingPunct="1">
              <a:buFont typeface="Arial" panose="020B0604020202020204" pitchFamily="34" charset="0"/>
              <a:buChar char="•"/>
            </a:pPr>
            <a:r>
              <a:rPr lang="ro-RO" altLang="ru-RU">
                <a:solidFill>
                  <a:srgbClr val="FF0000"/>
                </a:solidFill>
              </a:rPr>
              <a:t> </a:t>
            </a:r>
            <a:r>
              <a:rPr lang="ro-RO" altLang="ru-RU" sz="2400">
                <a:solidFill>
                  <a:srgbClr val="FF0000"/>
                </a:solidFill>
              </a:rPr>
              <a:t>În cazul lipsei tinerilor specialişti, problema asigurării cu specialişti pedagogi în instituţiile cu deficit de cadre urmează a fi soluţionată de către managerii instituţiilor respective, conform legislaţiei  în vigoare.</a:t>
            </a:r>
            <a:endParaRPr lang="en-US" altLang="ru-RU" sz="2400"/>
          </a:p>
        </p:txBody>
      </p:sp>
      <p:graphicFrame>
        <p:nvGraphicFramePr>
          <p:cNvPr id="4" name="Table 3"/>
          <p:cNvGraphicFramePr>
            <a:graphicFrameLocks noGrp="1"/>
          </p:cNvGraphicFramePr>
          <p:nvPr/>
        </p:nvGraphicFramePr>
        <p:xfrm>
          <a:off x="1428750" y="785813"/>
          <a:ext cx="7286625" cy="4022725"/>
        </p:xfrm>
        <a:graphic>
          <a:graphicData uri="http://schemas.openxmlformats.org/drawingml/2006/table">
            <a:tbl>
              <a:tblPr/>
              <a:tblGrid>
                <a:gridCol w="3071813"/>
                <a:gridCol w="1643062"/>
                <a:gridCol w="2571750"/>
              </a:tblGrid>
              <a:tr h="9144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Disciplina</a:t>
                      </a:r>
                      <a:endParaRPr kumimoji="0" lang="en-US"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Nr de posturi vacante</a:t>
                      </a:r>
                      <a:endParaRPr kumimoji="0" lang="en-US"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Nr de absolvenţi repartizaţi, conf. specializărilor</a:t>
                      </a:r>
                      <a:endParaRPr kumimoji="0" lang="en-US"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108325">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Pedagogia preşcolară</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Matematica</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L. şi lt. Română</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Fizica</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Matematică, Fizică</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Chimie</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Biologie</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Biologie, Chimie</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Educaţia muzicală</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Educaţia fizică</a:t>
                      </a:r>
                    </a:p>
                    <a:p>
                      <a:pPr marL="0" marR="0" lvl="0" indent="0" algn="l"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L.Franceză</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229</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146</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71</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88</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23</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29</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16</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37</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45</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65</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58</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66</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9</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0</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0</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0</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0</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23</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16</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31</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altLang="ru-RU"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26</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2339975" y="274638"/>
            <a:ext cx="6346825" cy="51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a:r>
              <a:rPr lang="ro-RO" altLang="ru-RU" sz="2400" b="1" smtClean="0">
                <a:solidFill>
                  <a:schemeClr val="accent2"/>
                </a:solidFill>
              </a:rPr>
              <a:t>Măsurile întreprinse de către minister:</a:t>
            </a:r>
            <a:endParaRPr lang="en-US" altLang="ru-RU" sz="2400" b="1" smtClean="0">
              <a:solidFill>
                <a:schemeClr val="accent2"/>
              </a:solidFill>
              <a:latin typeface="Verdana" panose="020B0604030504040204" pitchFamily="34" charset="0"/>
            </a:endParaRPr>
          </a:p>
        </p:txBody>
      </p:sp>
      <p:sp>
        <p:nvSpPr>
          <p:cNvPr id="13315" name="Содержимое 3"/>
          <p:cNvSpPr>
            <a:spLocks noGrp="1"/>
          </p:cNvSpPr>
          <p:nvPr>
            <p:ph idx="1"/>
          </p:nvPr>
        </p:nvSpPr>
        <p:spPr bwMode="auto">
          <a:xfrm>
            <a:off x="785813" y="765175"/>
            <a:ext cx="8107362" cy="5832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ro-RO" altLang="ru-RU" sz="2000" smtClean="0"/>
              <a:t>A fost expediat la adresele OLSDÎ Planul de acţiuni pe anul 2016 pentru soluţionarea unor probleme identificate in domeniul educaţiei, aprobat prin Dispoziţia Guvernului nr. 56 din 26 aprilie 2016,  se monitorizează realizarea planului.</a:t>
            </a:r>
          </a:p>
          <a:p>
            <a:r>
              <a:rPr lang="ro-RO" altLang="ru-RU" sz="2000" smtClean="0"/>
              <a:t>Consultări OLSDÎ şi APL privind optimizarea reţelei instituţiilor din subordine.</a:t>
            </a:r>
          </a:p>
          <a:p>
            <a:r>
              <a:rPr lang="ro-RO" altLang="ru-RU" sz="2000" smtClean="0"/>
              <a:t>Consultări OLSDÎ, APL şi alte </a:t>
            </a:r>
            <a:r>
              <a:rPr lang="vi-VN" altLang="ru-RU" sz="2000" smtClean="0"/>
              <a:t>autorități responsabile</a:t>
            </a:r>
            <a:r>
              <a:rPr lang="ro-RO" altLang="ru-RU" sz="2000" smtClean="0"/>
              <a:t> privind planificarea şi realizarea activităţilor de pregătire a instituţiilor din subordine pentru anul de studii 2016-2017.</a:t>
            </a:r>
          </a:p>
          <a:p>
            <a:r>
              <a:rPr lang="ro-RO" altLang="ru-RU" sz="2000" smtClean="0"/>
              <a:t>Problema privind pregătirea instituţiilor din subordine pentru anul de studii 2016-2017 a fost discutată şi la şedinţa din iunie cu şefii OLSDÎ.</a:t>
            </a:r>
          </a:p>
          <a:p>
            <a:r>
              <a:rPr lang="ro-RO" altLang="ru-RU" sz="2000" smtClean="0"/>
              <a:t>A fost aprobată </a:t>
            </a:r>
            <a:r>
              <a:rPr lang="ro-RO" altLang="ru-RU" sz="2000" i="1" smtClean="0"/>
              <a:t>HG nr.930 din 29.07.2016 „Cu privire la pregătirea instituţiilor de învăţămînt pentru anul de studii 2016-2017”; </a:t>
            </a:r>
          </a:p>
          <a:p>
            <a:r>
              <a:rPr lang="ro-RO" altLang="ru-RU" sz="2000" i="1" smtClean="0"/>
              <a:t>A fost emis ordinul ME nr. 731 din 02.08.2016  cu privire la  măsurile  de pregătire a instituţiilor de învăţămînt pentru  noul an de studii 2016-2017.</a:t>
            </a:r>
            <a:endParaRPr lang="en-US" altLang="ru-RU" sz="2000" smtClean="0"/>
          </a:p>
          <a:p>
            <a:pPr>
              <a:buFontTx/>
              <a:buNone/>
            </a:pPr>
            <a:endParaRPr lang="en-US" altLang="ru-RU" sz="2000" smtClean="0"/>
          </a:p>
          <a:p>
            <a:endParaRPr lang="ru-RU" altLang="ru-RU" sz="2000" smtClean="0">
              <a:solidFill>
                <a:srgbClr val="002060"/>
              </a:solidFill>
            </a:endParaRPr>
          </a:p>
          <a:p>
            <a:endParaRPr lang="ru-RU" altLang="ru-RU" sz="20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457200" y="274638"/>
            <a:ext cx="8229600" cy="939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ro-RO" altLang="ru-RU" sz="2400" b="1" smtClean="0">
                <a:latin typeface="Times New Roman" panose="02020603050405020304" pitchFamily="18" charset="0"/>
                <a:cs typeface="Times New Roman" panose="02020603050405020304" pitchFamily="18" charset="0"/>
              </a:rPr>
              <a:t>Prognoza restructurării rețelei școlare pentru anul 2016 </a:t>
            </a:r>
            <a:br>
              <a:rPr lang="ro-RO" altLang="ru-RU" sz="2400" b="1" smtClean="0">
                <a:latin typeface="Times New Roman" panose="02020603050405020304" pitchFamily="18" charset="0"/>
                <a:cs typeface="Times New Roman" panose="02020603050405020304" pitchFamily="18" charset="0"/>
              </a:rPr>
            </a:br>
            <a:r>
              <a:rPr lang="ro-RO" altLang="ru-RU" sz="2400" b="1" smtClean="0">
                <a:latin typeface="Times New Roman" panose="02020603050405020304" pitchFamily="18" charset="0"/>
                <a:cs typeface="Times New Roman" panose="02020603050405020304" pitchFamily="18" charset="0"/>
              </a:rPr>
              <a:t>(</a:t>
            </a:r>
            <a:r>
              <a:rPr lang="ro-RO" altLang="ru-RU" sz="2400" smtClean="0">
                <a:latin typeface="Times New Roman" panose="02020603050405020304" pitchFamily="18" charset="0"/>
                <a:cs typeface="Times New Roman" panose="02020603050405020304" pitchFamily="18" charset="0"/>
              </a:rPr>
              <a:t>date statistice, situația la 01 iulie 2016)</a:t>
            </a:r>
            <a:endParaRPr lang="en-US" altLang="ru-RU" sz="2400" smtClean="0">
              <a:latin typeface="Times New Roman" panose="02020603050405020304" pitchFamily="18" charset="0"/>
              <a:cs typeface="Times New Roman" panose="02020603050405020304" pitchFamily="18" charset="0"/>
            </a:endParaRPr>
          </a:p>
        </p:txBody>
      </p:sp>
      <p:sp>
        <p:nvSpPr>
          <p:cNvPr id="14339"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ro-RO" altLang="ru-RU" sz="2400" smtClean="0"/>
              <a:t> </a:t>
            </a:r>
            <a:r>
              <a:rPr lang="ro-RO" altLang="ru-RU" sz="2400" b="1" smtClean="0">
                <a:latin typeface="Times New Roman" panose="02020603050405020304" pitchFamily="18" charset="0"/>
                <a:cs typeface="Times New Roman" panose="02020603050405020304" pitchFamily="18" charset="0"/>
              </a:rPr>
              <a:t>Indicatori: 2016</a:t>
            </a:r>
            <a:endParaRPr lang="en-US" altLang="ru-RU" sz="2400" smtClean="0">
              <a:latin typeface="Times New Roman" panose="02020603050405020304" pitchFamily="18" charset="0"/>
              <a:cs typeface="Times New Roman" panose="02020603050405020304" pitchFamily="18" charset="0"/>
            </a:endParaRPr>
          </a:p>
          <a:p>
            <a:r>
              <a:rPr lang="ro-RO" altLang="ru-RU" sz="2400" b="1" smtClean="0">
                <a:latin typeface="Times New Roman" panose="02020603050405020304" pitchFamily="18" charset="0"/>
                <a:cs typeface="Times New Roman" panose="02020603050405020304" pitchFamily="18" charset="0"/>
              </a:rPr>
              <a:t>Total, Instituții preconizate pentru restructurare - 76</a:t>
            </a:r>
            <a:endParaRPr lang="en-US" altLang="ru-RU" sz="2400" smtClean="0">
              <a:latin typeface="Times New Roman" panose="02020603050405020304" pitchFamily="18" charset="0"/>
              <a:cs typeface="Times New Roman" panose="02020603050405020304" pitchFamily="18" charset="0"/>
            </a:endParaRPr>
          </a:p>
          <a:p>
            <a:r>
              <a:rPr lang="ro-RO" altLang="ru-RU" sz="2400" b="1" smtClean="0">
                <a:latin typeface="Times New Roman" panose="02020603050405020304" pitchFamily="18" charset="0"/>
                <a:cs typeface="Times New Roman" panose="02020603050405020304" pitchFamily="18" charset="0"/>
              </a:rPr>
              <a:t>Instituții preconizate pentru a fi închise - 18</a:t>
            </a:r>
            <a:endParaRPr lang="en-US" altLang="ru-RU" sz="2400" smtClean="0">
              <a:latin typeface="Times New Roman" panose="02020603050405020304" pitchFamily="18" charset="0"/>
              <a:cs typeface="Times New Roman" panose="02020603050405020304" pitchFamily="18" charset="0"/>
            </a:endParaRPr>
          </a:p>
          <a:p>
            <a:r>
              <a:rPr lang="ro-RO" altLang="ru-RU" sz="2400" b="1" smtClean="0">
                <a:latin typeface="Times New Roman" panose="02020603050405020304" pitchFamily="18" charset="0"/>
                <a:cs typeface="Times New Roman" panose="02020603050405020304" pitchFamily="18" charset="0"/>
              </a:rPr>
              <a:t>Instituții preconizate pentru a fi reorganizate - 58</a:t>
            </a:r>
            <a:endParaRPr lang="en-US" altLang="ru-RU" sz="2400" smtClean="0">
              <a:latin typeface="Times New Roman" panose="02020603050405020304" pitchFamily="18" charset="0"/>
              <a:cs typeface="Times New Roman" panose="02020603050405020304" pitchFamily="18" charset="0"/>
            </a:endParaRPr>
          </a:p>
          <a:p>
            <a:r>
              <a:rPr lang="ro-RO" altLang="ru-RU" sz="2400" smtClean="0">
                <a:latin typeface="Times New Roman" panose="02020603050405020304" pitchFamily="18" charset="0"/>
                <a:cs typeface="Times New Roman" panose="02020603050405020304" pitchFamily="18" charset="0"/>
              </a:rPr>
              <a:t>LT – Gimnaziu -27</a:t>
            </a:r>
            <a:endParaRPr lang="en-US" altLang="ru-RU" sz="2400" smtClean="0">
              <a:latin typeface="Times New Roman" panose="02020603050405020304" pitchFamily="18" charset="0"/>
              <a:cs typeface="Times New Roman" panose="02020603050405020304" pitchFamily="18" charset="0"/>
            </a:endParaRPr>
          </a:p>
          <a:p>
            <a:r>
              <a:rPr lang="ro-RO" altLang="ru-RU" sz="2400" smtClean="0">
                <a:latin typeface="Times New Roman" panose="02020603050405020304" pitchFamily="18" charset="0"/>
                <a:cs typeface="Times New Roman" panose="02020603050405020304" pitchFamily="18" charset="0"/>
              </a:rPr>
              <a:t>Gimn. - Șc.Pr - 19</a:t>
            </a:r>
            <a:endParaRPr lang="en-US" altLang="ru-RU" sz="2400" smtClean="0">
              <a:latin typeface="Times New Roman" panose="02020603050405020304" pitchFamily="18" charset="0"/>
              <a:cs typeface="Times New Roman" panose="02020603050405020304" pitchFamily="18" charset="0"/>
            </a:endParaRPr>
          </a:p>
          <a:p>
            <a:r>
              <a:rPr lang="ro-RO" altLang="ru-RU" sz="2400" smtClean="0">
                <a:latin typeface="Times New Roman" panose="02020603050405020304" pitchFamily="18" charset="0"/>
                <a:cs typeface="Times New Roman" panose="02020603050405020304" pitchFamily="18" charset="0"/>
              </a:rPr>
              <a:t>Gimn. - Șc.Pr.Grăd  - 10</a:t>
            </a:r>
            <a:endParaRPr lang="en-US" altLang="ru-RU" sz="2400" smtClean="0">
              <a:latin typeface="Times New Roman" panose="02020603050405020304" pitchFamily="18" charset="0"/>
              <a:cs typeface="Times New Roman" panose="02020603050405020304" pitchFamily="18" charset="0"/>
            </a:endParaRPr>
          </a:p>
          <a:p>
            <a:r>
              <a:rPr lang="ro-RO" altLang="ru-RU" sz="2400" smtClean="0">
                <a:latin typeface="Times New Roman" panose="02020603050405020304" pitchFamily="18" charset="0"/>
                <a:cs typeface="Times New Roman" panose="02020603050405020304" pitchFamily="18" charset="0"/>
              </a:rPr>
              <a:t>Gimn. – Gimn-Grăd. - 1</a:t>
            </a:r>
            <a:endParaRPr lang="en-US" altLang="ru-RU" sz="2400" smtClean="0">
              <a:latin typeface="Times New Roman" panose="02020603050405020304" pitchFamily="18" charset="0"/>
              <a:cs typeface="Times New Roman" panose="02020603050405020304" pitchFamily="18" charset="0"/>
            </a:endParaRPr>
          </a:p>
          <a:p>
            <a:r>
              <a:rPr lang="en-US" altLang="ru-RU" sz="2400" smtClean="0">
                <a:latin typeface="Times New Roman" panose="02020603050405020304" pitchFamily="18" charset="0"/>
                <a:cs typeface="Times New Roman" panose="02020603050405020304" pitchFamily="18" charset="0"/>
              </a:rPr>
              <a:t>Şcoala auxiliară internat - Şcoala auxiliară </a:t>
            </a:r>
            <a:r>
              <a:rPr lang="ro-RO" altLang="ru-RU" sz="2400" smtClean="0">
                <a:latin typeface="Times New Roman" panose="02020603050405020304" pitchFamily="18" charset="0"/>
                <a:cs typeface="Times New Roman" panose="02020603050405020304" pitchFamily="18" charset="0"/>
              </a:rPr>
              <a:t> - 1</a:t>
            </a:r>
            <a:endParaRPr lang="en-US" altLang="ru-RU" sz="2400" smtClean="0">
              <a:latin typeface="Times New Roman" panose="02020603050405020304" pitchFamily="18" charset="0"/>
              <a:cs typeface="Times New Roman" panose="02020603050405020304" pitchFamily="18" charset="0"/>
            </a:endParaRPr>
          </a:p>
          <a:p>
            <a:r>
              <a:rPr lang="ro-RO" altLang="ru-RU" sz="2400" b="1" smtClean="0">
                <a:latin typeface="Times New Roman" panose="02020603050405020304" pitchFamily="18" charset="0"/>
                <a:cs typeface="Times New Roman" panose="02020603050405020304" pitchFamily="18" charset="0"/>
              </a:rPr>
              <a:t>Număr de clase reorganizate - 215</a:t>
            </a:r>
            <a:endParaRPr lang="en-US" altLang="ru-RU" sz="2400" smtClean="0">
              <a:latin typeface="Times New Roman" panose="02020603050405020304" pitchFamily="18" charset="0"/>
              <a:cs typeface="Times New Roman" panose="02020603050405020304" pitchFamily="18" charset="0"/>
            </a:endParaRPr>
          </a:p>
          <a:p>
            <a:endParaRPr lang="en-US" altLang="ru-RU" sz="2400" smtClean="0">
              <a:latin typeface="Times New Roman" panose="02020603050405020304" pitchFamily="18" charset="0"/>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1643063" y="142875"/>
            <a:ext cx="6972300" cy="9540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ro-RO" altLang="ru-RU" sz="2400" b="1" smtClean="0">
                <a:solidFill>
                  <a:schemeClr val="accent2"/>
                </a:solidFill>
                <a:latin typeface="Verdana" panose="020B0604030504040204" pitchFamily="34" charset="0"/>
              </a:rPr>
              <a:t>Activităţi finale de pregătire a instituţiilor din subordine pentru anul de studii 2016-2017. </a:t>
            </a:r>
            <a:endParaRPr lang="en-US" altLang="ru-RU" sz="2400" b="1" smtClean="0">
              <a:solidFill>
                <a:schemeClr val="accent2"/>
              </a:solidFill>
              <a:latin typeface="Verdana" panose="020B0604030504040204" pitchFamily="34" charset="0"/>
            </a:endParaRPr>
          </a:p>
        </p:txBody>
      </p:sp>
      <p:sp>
        <p:nvSpPr>
          <p:cNvPr id="15363" name="Содержимое 2"/>
          <p:cNvSpPr txBox="1">
            <a:spLocks/>
          </p:cNvSpPr>
          <p:nvPr/>
        </p:nvSpPr>
        <p:spPr bwMode="auto">
          <a:xfrm>
            <a:off x="1143000" y="1357313"/>
            <a:ext cx="7715250"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Bef>
                <a:spcPct val="20000"/>
              </a:spcBef>
              <a:buFontTx/>
              <a:buChar char="•"/>
            </a:pPr>
            <a:r>
              <a:rPr lang="ro-RO" altLang="ru-RU" sz="2000" b="1">
                <a:solidFill>
                  <a:schemeClr val="accent2"/>
                </a:solidFill>
                <a:latin typeface="Verdana" panose="020B0604030504040204" pitchFamily="34" charset="0"/>
              </a:rPr>
              <a:t>Colaborarea cu APL, cu societatea civilă privind optimizarea rețelei instituţiilor  din subordine.</a:t>
            </a:r>
            <a:endParaRPr lang="ro-RO" altLang="ru-RU" sz="2000">
              <a:solidFill>
                <a:schemeClr val="accent2"/>
              </a:solidFill>
              <a:latin typeface="Verdana" panose="020B0604030504040204" pitchFamily="34" charset="0"/>
            </a:endParaRPr>
          </a:p>
          <a:p>
            <a:pPr algn="just">
              <a:spcBef>
                <a:spcPct val="20000"/>
              </a:spcBef>
              <a:buFontTx/>
              <a:buChar char="•"/>
            </a:pPr>
            <a:r>
              <a:rPr lang="ro-RO" altLang="ru-RU" sz="2000" b="1">
                <a:solidFill>
                  <a:schemeClr val="accent2"/>
                </a:solidFill>
                <a:latin typeface="Verdana" panose="020B0604030504040204" pitchFamily="34" charset="0"/>
              </a:rPr>
              <a:t>Finisarea lucrărilor de reparaţii curente către 15.08.2016.</a:t>
            </a:r>
          </a:p>
          <a:p>
            <a:pPr algn="just">
              <a:spcBef>
                <a:spcPct val="20000"/>
              </a:spcBef>
              <a:buFontTx/>
              <a:buChar char="•"/>
            </a:pPr>
            <a:r>
              <a:rPr lang="ro-RO" altLang="ru-RU" sz="2000" b="1">
                <a:solidFill>
                  <a:schemeClr val="accent2"/>
                </a:solidFill>
                <a:latin typeface="Verdana" panose="020B0604030504040204" pitchFamily="34" charset="0"/>
              </a:rPr>
              <a:t>Pregătirea tehnică a autobuzelor şcolare (către 25.08.2016) pentru transportarea  elevilor pe parcursul anului de studii.</a:t>
            </a:r>
          </a:p>
          <a:p>
            <a:pPr>
              <a:spcBef>
                <a:spcPct val="20000"/>
              </a:spcBef>
              <a:buFontTx/>
              <a:buChar char="•"/>
            </a:pPr>
            <a:r>
              <a:rPr lang="ro-RO" altLang="ru-RU" sz="2000" b="1">
                <a:solidFill>
                  <a:schemeClr val="accent2"/>
                </a:solidFill>
                <a:latin typeface="Verdana" panose="020B0604030504040204" pitchFamily="34" charset="0"/>
              </a:rPr>
              <a:t>Finisarea lucrărilor de  reparaţii capitale a clădirilor, acoperişurilor , sălilor de sport, sistemelor de încălzire  în termen de pînă la 01.10.2016, fără ca să fie afectat procesul de studii;</a:t>
            </a:r>
          </a:p>
          <a:p>
            <a:pPr>
              <a:spcBef>
                <a:spcPct val="20000"/>
              </a:spcBef>
              <a:buFontTx/>
              <a:buChar char="•"/>
            </a:pPr>
            <a:r>
              <a:rPr lang="ro-RO" altLang="ru-RU" sz="2000" b="1">
                <a:solidFill>
                  <a:schemeClr val="accent2"/>
                </a:solidFill>
                <a:latin typeface="Verdana" panose="020B0604030504040204" pitchFamily="34" charset="0"/>
              </a:rPr>
              <a:t>Iniţierea procesului de achiziţonare a resurselor energetice;</a:t>
            </a:r>
          </a:p>
        </p:txBody>
      </p:sp>
      <p:sp>
        <p:nvSpPr>
          <p:cNvPr id="5" name="Rectangle 4"/>
          <p:cNvSpPr/>
          <p:nvPr/>
        </p:nvSpPr>
        <p:spPr>
          <a:xfrm>
            <a:off x="1214438" y="1500188"/>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4800">
              <a:solidFill>
                <a:srgbClr val="FF0000"/>
              </a:solidFill>
              <a:latin typeface="Aharoni" pitchFamily="2" charset="-79"/>
              <a:cs typeface="Aharoni" pitchFamily="2" charset="-79"/>
            </a:endParaRPr>
          </a:p>
        </p:txBody>
      </p:sp>
      <p:sp>
        <p:nvSpPr>
          <p:cNvPr id="8" name="Rectangle 7"/>
          <p:cNvSpPr/>
          <p:nvPr/>
        </p:nvSpPr>
        <p:spPr>
          <a:xfrm>
            <a:off x="1214438" y="3786188"/>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4800">
              <a:solidFill>
                <a:srgbClr val="FF0000"/>
              </a:solidFill>
              <a:latin typeface="Aharoni" pitchFamily="2" charset="-79"/>
              <a:cs typeface="Aharoni" pitchFamily="2" charset="-79"/>
            </a:endParaRPr>
          </a:p>
        </p:txBody>
      </p:sp>
      <p:sp>
        <p:nvSpPr>
          <p:cNvPr id="9" name="Rectangle 8"/>
          <p:cNvSpPr/>
          <p:nvPr/>
        </p:nvSpPr>
        <p:spPr>
          <a:xfrm>
            <a:off x="1214438" y="285750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4800">
              <a:solidFill>
                <a:srgbClr val="FF0000"/>
              </a:solidFill>
              <a:latin typeface="Aharoni" pitchFamily="2" charset="-79"/>
              <a:cs typeface="Aharoni" pitchFamily="2" charset="-79"/>
            </a:endParaRPr>
          </a:p>
        </p:txBody>
      </p:sp>
      <p:sp>
        <p:nvSpPr>
          <p:cNvPr id="10" name="Rectangle 9"/>
          <p:cNvSpPr/>
          <p:nvPr/>
        </p:nvSpPr>
        <p:spPr>
          <a:xfrm>
            <a:off x="1214438" y="5357813"/>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4800">
              <a:solidFill>
                <a:srgbClr val="FF0000"/>
              </a:solidFill>
              <a:latin typeface="Aharoni" pitchFamily="2" charset="-79"/>
              <a:cs typeface="Aharoni" pitchFamily="2" charset="-79"/>
            </a:endParaRPr>
          </a:p>
        </p:txBody>
      </p:sp>
      <p:sp>
        <p:nvSpPr>
          <p:cNvPr id="11" name="Rectangle 10"/>
          <p:cNvSpPr/>
          <p:nvPr/>
        </p:nvSpPr>
        <p:spPr>
          <a:xfrm>
            <a:off x="1214438" y="2143125"/>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4800">
              <a:solidFill>
                <a:srgbClr val="FF0000"/>
              </a:solidFill>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2143125" y="214313"/>
            <a:ext cx="66246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o-RO" altLang="ru-RU" sz="3200" b="1">
                <a:solidFill>
                  <a:srgbClr val="486DA2"/>
                </a:solidFill>
                <a:latin typeface="Verdana" panose="020B0604030504040204" pitchFamily="34" charset="0"/>
              </a:rPr>
              <a:t>Obiective preconizate</a:t>
            </a:r>
            <a:endParaRPr lang="en-US" altLang="ru-RU" sz="3200" b="1">
              <a:solidFill>
                <a:srgbClr val="486DA2"/>
              </a:solidFill>
              <a:latin typeface="Verdana" panose="020B0604030504040204" pitchFamily="34" charset="0"/>
            </a:endParaRPr>
          </a:p>
        </p:txBody>
      </p:sp>
      <p:sp>
        <p:nvSpPr>
          <p:cNvPr id="5123" name="Text Box 8"/>
          <p:cNvSpPr txBox="1">
            <a:spLocks noChangeArrowheads="1"/>
          </p:cNvSpPr>
          <p:nvPr/>
        </p:nvSpPr>
        <p:spPr bwMode="auto">
          <a:xfrm>
            <a:off x="1143000" y="785813"/>
            <a:ext cx="7643813" cy="564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tIns="180000" rIns="180000" bIns="18000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 typeface="Arial" panose="020B0604020202020204" pitchFamily="34" charset="0"/>
              <a:buChar char="•"/>
            </a:pPr>
            <a:r>
              <a:rPr lang="ro-RO" altLang="ru-RU" sz="2400"/>
              <a:t>Implementarea politicii de stat în domeniul învăţămîntului (respectarea cadrului legislativ şi normativ); </a:t>
            </a:r>
            <a:endParaRPr lang="ru-RU" altLang="ru-RU" sz="2400"/>
          </a:p>
          <a:p>
            <a:pPr eaLnBrk="1" hangingPunct="1">
              <a:buFont typeface="Arial" panose="020B0604020202020204" pitchFamily="34" charset="0"/>
              <a:buChar char="•"/>
            </a:pPr>
            <a:r>
              <a:rPr lang="ro-RO" altLang="ru-RU" sz="2400"/>
              <a:t>Identificarea și utilizarea eficientă a surselor bugetare pentru pregătirea instituţiilor de învăţămînt către noul an de studii; </a:t>
            </a:r>
            <a:endParaRPr lang="ru-RU" altLang="ru-RU" sz="2400"/>
          </a:p>
          <a:p>
            <a:pPr eaLnBrk="1" hangingPunct="1">
              <a:buFont typeface="Arial" panose="020B0604020202020204" pitchFamily="34" charset="0"/>
              <a:buChar char="•"/>
            </a:pPr>
            <a:r>
              <a:rPr lang="ro-RO" altLang="ru-RU" sz="2400"/>
              <a:t>Crearea condițiilor optime pentru desfăşurarea cu succes a procesului educaţional în instituţiile de învăţămînt din subordine în noul an şcolar 2016-2017, în condiţiile social-economice actuale, în contextul promovării reformelor în sistemul educațional; </a:t>
            </a:r>
            <a:endParaRPr lang="ru-RU" altLang="ru-RU" sz="2400"/>
          </a:p>
          <a:p>
            <a:pPr eaLnBrk="1" hangingPunct="1">
              <a:buFont typeface="Arial" panose="020B0604020202020204" pitchFamily="34" charset="0"/>
              <a:buChar char="•"/>
            </a:pPr>
            <a:r>
              <a:rPr lang="ro-RO" altLang="ru-RU" sz="2400"/>
              <a:t>Prevenirea situațiilor de risc pentru viața și sănătatea copiilor şi angajaţilor în instituţiile de învăţămînt. </a:t>
            </a:r>
            <a:endParaRPr lang="ru-RU" altLang="ru-RU" sz="24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ro-RO" altLang="ru-RU" sz="2000" b="1" smtClean="0">
                <a:solidFill>
                  <a:schemeClr val="accent2"/>
                </a:solidFill>
                <a:latin typeface="Verdana" panose="020B0604030504040204" pitchFamily="34" charset="0"/>
              </a:rPr>
              <a:t>Activităţi finale de pregătire a instituţiilor din subordine pentru anul de studii 2016-2017.</a:t>
            </a:r>
            <a:endParaRPr lang="ru-RU" altLang="ru-RU" sz="2000" smtClean="0"/>
          </a:p>
        </p:txBody>
      </p:sp>
      <p:sp>
        <p:nvSpPr>
          <p:cNvPr id="16387" name="Содержимое 2"/>
          <p:cNvSpPr>
            <a:spLocks noGrp="1"/>
          </p:cNvSpPr>
          <p:nvPr>
            <p:ph idx="1"/>
          </p:nvPr>
        </p:nvSpPr>
        <p:spPr bwMode="auto">
          <a:xfrm>
            <a:off x="500063" y="1357313"/>
            <a:ext cx="8229600" cy="4857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ro-RO" altLang="ru-RU" sz="2000" smtClean="0">
                <a:latin typeface="Verdana" panose="020B0604030504040204" pitchFamily="34" charset="0"/>
              </a:rPr>
              <a:t>Crearea unor condiții optime de studii în școlile de circumscripție (dotarea cu mobilier şcolar, echipament de laborator și TIC, echipament sportiv ș. a).</a:t>
            </a:r>
          </a:p>
          <a:p>
            <a:pPr algn="just"/>
            <a:r>
              <a:rPr lang="ro-RO" altLang="ru-RU" sz="2000" smtClean="0">
                <a:latin typeface="Verdana" panose="020B0604030504040204" pitchFamily="34" charset="0"/>
              </a:rPr>
              <a:t>Incluziunea copiilor cu cerințe educaționale speciale (CES)(crearea căilor de acces în edificii și alte condiții pentru acești copii). </a:t>
            </a:r>
          </a:p>
          <a:p>
            <a:r>
              <a:rPr lang="ro-RO" altLang="ru-RU" sz="2000" smtClean="0"/>
              <a:t>Informarea Ministerului Educaţiei de către OLSDÎ, </a:t>
            </a:r>
            <a:r>
              <a:rPr lang="ro-RO" altLang="ru-RU" sz="2000" b="1" i="1" smtClean="0"/>
              <a:t>pînă la 22 august 2016</a:t>
            </a:r>
            <a:r>
              <a:rPr lang="ro-RO" altLang="ru-RU" sz="2000" smtClean="0"/>
              <a:t> despre nivelul de pregătire a instituţiilor de învăţămînt din subordine pentru începutul noului an de studii (conform Anexei 1, ord. ME nr.730).</a:t>
            </a:r>
            <a:endParaRPr lang="ru-RU" altLang="ru-RU" sz="2000" smtClean="0"/>
          </a:p>
          <a:p>
            <a:r>
              <a:rPr lang="ro-RO" altLang="ru-RU" sz="2000" smtClean="0"/>
              <a:t>OLSDÎ vor prezenta lunar Ministerului Educaţiei, începînd cu luna septembrie 2016, </a:t>
            </a:r>
            <a:r>
              <a:rPr lang="ro-RO" altLang="ru-RU" sz="2000" i="1" smtClean="0"/>
              <a:t>pînă la data de 15 a fiecărei luni</a:t>
            </a:r>
            <a:r>
              <a:rPr lang="ro-RO" altLang="ru-RU" sz="2000" smtClean="0"/>
              <a:t>, informaţia privind realizarea măsurilor pentru pregătirea şi asigurarea bunei funcţionări a instituţiilor de învăţămînt în perioada toamnă-iarnă 2016-2017 (conform Anexei 2, ord. ME nr.730).</a:t>
            </a:r>
            <a:endParaRPr lang="ru-RU" altLang="ru-RU" sz="2000" smtClean="0"/>
          </a:p>
          <a:p>
            <a:pPr algn="just"/>
            <a:endParaRPr lang="ro-RO" altLang="ru-RU" sz="2000" b="1" smtClean="0">
              <a:solidFill>
                <a:schemeClr val="accent2"/>
              </a:solidFill>
              <a:latin typeface="Verdana" panose="020B060403050404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Содержимое 2"/>
          <p:cNvSpPr>
            <a:spLocks noGrp="1"/>
          </p:cNvSpPr>
          <p:nvPr>
            <p:ph idx="1"/>
          </p:nvPr>
        </p:nvSpPr>
        <p:spPr bwMode="auto">
          <a:xfrm>
            <a:off x="2571750" y="1000125"/>
            <a:ext cx="6086475"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Tx/>
              <a:buNone/>
            </a:pPr>
            <a:endParaRPr lang="ro-RO" altLang="ru-RU" b="1" i="1" smtClean="0">
              <a:solidFill>
                <a:srgbClr val="FF0000"/>
              </a:solidFill>
            </a:endParaRPr>
          </a:p>
          <a:p>
            <a:pPr>
              <a:buFontTx/>
              <a:buNone/>
            </a:pPr>
            <a:endParaRPr lang="ro-RO" altLang="ru-RU" b="1" i="1" smtClean="0">
              <a:solidFill>
                <a:srgbClr val="C00000"/>
              </a:solidFill>
            </a:endParaRPr>
          </a:p>
          <a:p>
            <a:pPr algn="ctr">
              <a:buFontTx/>
              <a:buNone/>
            </a:pPr>
            <a:r>
              <a:rPr lang="ro-RO" altLang="ru-RU" sz="3600" b="1" i="1" smtClean="0">
                <a:solidFill>
                  <a:srgbClr val="CC0000"/>
                </a:solidFill>
              </a:rPr>
              <a:t>MULTUMIM  </a:t>
            </a:r>
          </a:p>
          <a:p>
            <a:pPr algn="ctr">
              <a:buFontTx/>
              <a:buNone/>
            </a:pPr>
            <a:r>
              <a:rPr lang="ro-RO" altLang="ru-RU" sz="3600" b="1" i="1" smtClean="0">
                <a:solidFill>
                  <a:srgbClr val="CC0000"/>
                </a:solidFill>
              </a:rPr>
              <a:t>PENTRU</a:t>
            </a:r>
          </a:p>
          <a:p>
            <a:pPr algn="ctr">
              <a:buFontTx/>
              <a:buNone/>
            </a:pPr>
            <a:r>
              <a:rPr lang="ro-RO" altLang="ru-RU" sz="3600" b="1" i="1" smtClean="0">
                <a:solidFill>
                  <a:srgbClr val="CC0000"/>
                </a:solidFill>
              </a:rPr>
              <a:t> COOPERARE!</a:t>
            </a:r>
          </a:p>
          <a:p>
            <a:endParaRPr lang="ru-RU" altLang="ru-RU"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214563" y="0"/>
            <a:ext cx="60721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o-RO" altLang="ru-RU" sz="2800" b="1">
                <a:solidFill>
                  <a:schemeClr val="accent2"/>
                </a:solidFill>
              </a:rPr>
              <a:t>Cadrul legislativ şi normativ</a:t>
            </a:r>
            <a:endParaRPr lang="fr-FR" altLang="ru-RU" sz="2800" b="1">
              <a:solidFill>
                <a:schemeClr val="accent2"/>
              </a:solidFill>
              <a:latin typeface="Verdana" panose="020B0604030504040204" pitchFamily="34" charset="0"/>
            </a:endParaRPr>
          </a:p>
        </p:txBody>
      </p:sp>
      <p:sp>
        <p:nvSpPr>
          <p:cNvPr id="7171" name="Rectangle 4"/>
          <p:cNvSpPr>
            <a:spLocks noChangeArrowheads="1"/>
          </p:cNvSpPr>
          <p:nvPr/>
        </p:nvSpPr>
        <p:spPr bwMode="auto">
          <a:xfrm>
            <a:off x="857250" y="571500"/>
            <a:ext cx="8001000"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 typeface="Arial" panose="020B0604020202020204" pitchFamily="34" charset="0"/>
              <a:buChar char="•"/>
            </a:pPr>
            <a:r>
              <a:rPr lang="ro-RO" altLang="ru-RU" sz="1600"/>
              <a:t> </a:t>
            </a:r>
            <a:r>
              <a:rPr lang="ro-RO" altLang="ru-RU"/>
              <a:t>Codul educaţiei al Republicii Moldova nr.152 din 17 iulie 2014,</a:t>
            </a:r>
          </a:p>
          <a:p>
            <a:pPr eaLnBrk="1" hangingPunct="1">
              <a:buFont typeface="Arial" panose="020B0604020202020204" pitchFamily="34" charset="0"/>
              <a:buChar char="•"/>
            </a:pPr>
            <a:r>
              <a:rPr lang="ro-RO" altLang="ru-RU"/>
              <a:t> Legea nr. 397-XV din 16 octombrie 2003 privind finanțele publice locale,</a:t>
            </a:r>
          </a:p>
          <a:p>
            <a:pPr eaLnBrk="1" hangingPunct="1">
              <a:buFont typeface="Arial" panose="020B0604020202020204" pitchFamily="34" charset="0"/>
              <a:buChar char="•"/>
            </a:pPr>
            <a:r>
              <a:rPr lang="ro-RO" altLang="ru-RU"/>
              <a:t> Legea nr. 435-XVI din 28 decembrie 2006 privind descentralizarea administrativă, </a:t>
            </a:r>
          </a:p>
          <a:p>
            <a:pPr eaLnBrk="1" hangingPunct="1">
              <a:buFont typeface="Arial" panose="020B0604020202020204" pitchFamily="34" charset="0"/>
              <a:buChar char="•"/>
            </a:pPr>
            <a:r>
              <a:rPr lang="ro-RO" altLang="ru-RU"/>
              <a:t>HG nr. 868 din 08.10.2014 </a:t>
            </a:r>
            <a:r>
              <a:rPr lang="vi-VN" altLang="ru-RU"/>
              <a:t>privind finanţarea în bază de cost standard per elev</a:t>
            </a:r>
            <a:r>
              <a:rPr lang="ro-RO" altLang="ru-RU"/>
              <a:t> </a:t>
            </a:r>
            <a:r>
              <a:rPr lang="vi-VN" altLang="ru-RU"/>
              <a:t>a instituţiilor de învăţămînt primar şi </a:t>
            </a:r>
            <a:r>
              <a:rPr lang="ro-RO" altLang="ru-RU"/>
              <a:t>s</a:t>
            </a:r>
            <a:r>
              <a:rPr lang="vi-VN" altLang="ru-RU"/>
              <a:t>ecundar general</a:t>
            </a:r>
            <a:r>
              <a:rPr lang="ro-RO" altLang="ru-RU"/>
              <a:t> </a:t>
            </a:r>
            <a:r>
              <a:rPr lang="vi-VN" altLang="ru-RU"/>
              <a:t>din subordinea autorităţilor publice locale de nivelul al doilea</a:t>
            </a:r>
            <a:r>
              <a:rPr lang="ro-RO" altLang="ru-RU"/>
              <a:t>.</a:t>
            </a:r>
          </a:p>
          <a:p>
            <a:pPr eaLnBrk="1" hangingPunct="1">
              <a:buFont typeface="Arial" panose="020B0604020202020204" pitchFamily="34" charset="0"/>
              <a:buChar char="•"/>
            </a:pPr>
            <a:r>
              <a:rPr lang="ro-MD" altLang="ru-RU"/>
              <a:t>HG nr. 903 din 30.10.2014 pentru aprobarea Regulamentului cu privire la transportarea elevilor</a:t>
            </a:r>
            <a:r>
              <a:rPr lang="ro-RO" altLang="ru-RU"/>
              <a:t>.</a:t>
            </a:r>
          </a:p>
          <a:p>
            <a:pPr eaLnBrk="1" hangingPunct="1">
              <a:buFont typeface="Arial" panose="020B0604020202020204" pitchFamily="34" charset="0"/>
              <a:buChar char="•"/>
            </a:pPr>
            <a:r>
              <a:rPr lang="ro-RO" altLang="ru-RU"/>
              <a:t>HG nr. 234 din 25.02.2005 „Cu privire la alimentarea elevilor”; </a:t>
            </a:r>
          </a:p>
          <a:p>
            <a:pPr eaLnBrk="1" hangingPunct="1">
              <a:buFont typeface="Arial" panose="020B0604020202020204" pitchFamily="34" charset="0"/>
              <a:buChar char="•"/>
            </a:pPr>
            <a:r>
              <a:rPr lang="ro-MD" altLang="ru-RU"/>
              <a:t>HGnr. 876 din 22 decembrie 2015 „Cu privire la asigurarea cu manuale a elevilor”</a:t>
            </a:r>
            <a:r>
              <a:rPr lang="ro-RO" altLang="ru-RU"/>
              <a:t>.</a:t>
            </a:r>
          </a:p>
          <a:p>
            <a:pPr eaLnBrk="1" hangingPunct="1">
              <a:buFont typeface="Arial" panose="020B0604020202020204" pitchFamily="34" charset="0"/>
              <a:buChar char="•"/>
            </a:pPr>
            <a:r>
              <a:rPr lang="ro-RO" altLang="ru-RU"/>
              <a:t>HG nr.198 din 16.04.1993 cu privire la protecţia copiilor şi familiilor socialmente vulnerabile.</a:t>
            </a:r>
          </a:p>
          <a:p>
            <a:pPr eaLnBrk="1" hangingPunct="1">
              <a:buFont typeface="Arial" panose="020B0604020202020204" pitchFamily="34" charset="0"/>
              <a:buChar char="•"/>
            </a:pPr>
            <a:r>
              <a:rPr lang="ro-RO" altLang="ru-RU"/>
              <a:t>Planul de acţiuni pe anul 2016 pentru soluţionarea unor probleme identificate in domeniul educaţiei, aprobat prin Dispoziţia Guvernului nr. 56 din 26 aprilie 2016.</a:t>
            </a:r>
          </a:p>
          <a:p>
            <a:pPr eaLnBrk="1" hangingPunct="1">
              <a:buFont typeface="Arial" panose="020B0604020202020204" pitchFamily="34" charset="0"/>
              <a:buChar char="•"/>
            </a:pPr>
            <a:r>
              <a:rPr lang="ro-RO" altLang="ru-RU" b="1" i="1"/>
              <a:t>HG nr.930 din 29.07.2016 „Cu privire la pregătirea instituţiilor de învăţămînt pentru anul de studii 2016-2017”; ordinul ME nr. 731 din 02.08.2016  cu privire la  măsurile  de pregătire a instituţiilor de învăţămînt pentru  noul an de studii 2016-2017.</a:t>
            </a:r>
            <a:endParaRPr lang="en-US" alt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484438" y="227013"/>
            <a:ext cx="6088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o-RO" altLang="ru-RU" sz="2800" b="1">
                <a:solidFill>
                  <a:srgbClr val="486DA2"/>
                </a:solidFill>
                <a:latin typeface="Verdana" panose="020B0604030504040204" pitchFamily="34" charset="0"/>
              </a:rPr>
              <a:t>Finalităţi</a:t>
            </a:r>
            <a:endParaRPr lang="fr-FR" altLang="ru-RU" sz="2800" b="1">
              <a:solidFill>
                <a:srgbClr val="486DA2"/>
              </a:solidFill>
              <a:latin typeface="Verdana" panose="020B0604030504040204" pitchFamily="34" charset="0"/>
            </a:endParaRPr>
          </a:p>
        </p:txBody>
      </p:sp>
      <p:sp>
        <p:nvSpPr>
          <p:cNvPr id="9219" name="Text Box 3"/>
          <p:cNvSpPr txBox="1">
            <a:spLocks noChangeArrowheads="1"/>
          </p:cNvSpPr>
          <p:nvPr/>
        </p:nvSpPr>
        <p:spPr bwMode="auto">
          <a:xfrm>
            <a:off x="1071563" y="714375"/>
            <a:ext cx="7715250" cy="564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tIns="180000" rIns="180000" bIns="180000"/>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o-RO" altLang="ru-RU" sz="2400" b="1"/>
              <a:t>Măsurile întreprinse vor contribui la:</a:t>
            </a:r>
            <a:r>
              <a:rPr lang="ro-RO" altLang="ru-RU" sz="2000" b="1"/>
              <a:t> </a:t>
            </a:r>
          </a:p>
          <a:p>
            <a:pPr eaLnBrk="1" hangingPunct="1"/>
            <a:endParaRPr lang="ro-RO" altLang="ru-RU" sz="2000" b="1"/>
          </a:p>
          <a:p>
            <a:pPr eaLnBrk="1" hangingPunct="1">
              <a:buFont typeface="Arial" panose="020B0604020202020204" pitchFamily="34" charset="0"/>
              <a:buChar char="•"/>
            </a:pPr>
            <a:r>
              <a:rPr lang="ro-RO" altLang="ru-RU" sz="2000"/>
              <a:t> </a:t>
            </a:r>
            <a:r>
              <a:rPr lang="ro-RO" altLang="ru-RU" sz="2400"/>
              <a:t>asigurarea bazei materiale și didactice a instituţiilor de învăţămînt general,</a:t>
            </a:r>
          </a:p>
          <a:p>
            <a:pPr eaLnBrk="1" hangingPunct="1">
              <a:buFont typeface="Arial" panose="020B0604020202020204" pitchFamily="34" charset="0"/>
              <a:buChar char="•"/>
            </a:pPr>
            <a:r>
              <a:rPr lang="ro-RO" altLang="ru-RU" sz="2400"/>
              <a:t> pregătirea instituţiilor către perioada rece a anului,</a:t>
            </a:r>
          </a:p>
          <a:p>
            <a:pPr eaLnBrk="1" hangingPunct="1">
              <a:buFont typeface="Arial" panose="020B0604020202020204" pitchFamily="34" charset="0"/>
              <a:buChar char="•"/>
            </a:pPr>
            <a:r>
              <a:rPr lang="ro-RO" altLang="ru-RU" sz="2400"/>
              <a:t> optimizarea reţelei instituţiilor de învăţămînt, </a:t>
            </a:r>
          </a:p>
          <a:p>
            <a:pPr eaLnBrk="1" hangingPunct="1">
              <a:buFont typeface="Arial" panose="020B0604020202020204" pitchFamily="34" charset="0"/>
              <a:buChar char="•"/>
            </a:pPr>
            <a:r>
              <a:rPr lang="ro-RO" altLang="ru-RU" sz="2400"/>
              <a:t>asigurarea transportării gratuite a elevilor şi cadrelor didactice la şi de la instituţiile de învăţămînt în localităţile rurale, </a:t>
            </a:r>
          </a:p>
          <a:p>
            <a:pPr eaLnBrk="1" hangingPunct="1">
              <a:buFont typeface="Arial" panose="020B0604020202020204" pitchFamily="34" charset="0"/>
              <a:buChar char="•"/>
            </a:pPr>
            <a:r>
              <a:rPr lang="ro-RO" altLang="ru-RU" sz="2400"/>
              <a:t>incluziunea elevilor cu cerințe educaționale speciale (CES), crearea căilor de acces în edificii și ale altor condiții pentru acești copii; </a:t>
            </a:r>
          </a:p>
          <a:p>
            <a:pPr eaLnBrk="1" hangingPunct="1">
              <a:buFont typeface="Arial" panose="020B0604020202020204" pitchFamily="34" charset="0"/>
              <a:buChar char="•"/>
            </a:pPr>
            <a:r>
              <a:rPr lang="ro-RO" altLang="ru-RU" sz="2400"/>
              <a:t>asigurarea alimentării calitative a copiilor.</a:t>
            </a:r>
            <a:endParaRPr lang="fr-FR" altLang="ru-RU" sz="2400" b="1">
              <a:solidFill>
                <a:srgbClr val="486DA2"/>
              </a:solidFill>
              <a:latin typeface="Verdana" panose="020B060403050404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1855</TotalTime>
  <Words>1034</Words>
  <Application>Microsoft Office PowerPoint</Application>
  <PresentationFormat>On-screen Show (4:3)</PresentationFormat>
  <Paragraphs>118</Paragraphs>
  <Slides>21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Times New Roman</vt:lpstr>
      <vt:lpstr>Verdana</vt:lpstr>
      <vt:lpstr>Aharoni</vt:lpstr>
      <vt:lpstr>Modèle par défaut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Măsurile întreprinse de către minister:</vt:lpstr>
      <vt:lpstr>Prognoza restructurării rețelei școlare pentru anul 2016  (date statistice, situația la 01 iulie 2016)</vt:lpstr>
      <vt:lpstr>Activităţi finale de pregătire a instituţiilor din subordine pentru anul de studii 2016-2017. </vt:lpstr>
      <vt:lpstr>Activităţi finale de pregătire a instituţiilor din subordine pentru anul de studii 2016-2017.</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Side Arrows Background</dc:title>
  <dc:creator>www.powerpointstyles.com</dc:creator>
  <cp:lastModifiedBy>Stratu E</cp:lastModifiedBy>
  <cp:revision>209</cp:revision>
  <dcterms:created xsi:type="dcterms:W3CDTF">2009-03-23T15:23:24Z</dcterms:created>
  <dcterms:modified xsi:type="dcterms:W3CDTF">2016-09-01T07:01:28Z</dcterms:modified>
</cp:coreProperties>
</file>