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2"/>
  </p:sldMasterIdLst>
  <p:notesMasterIdLst>
    <p:notesMasterId r:id="rId27"/>
  </p:notesMasterIdLst>
  <p:sldIdLst>
    <p:sldId id="256" r:id="rId3"/>
    <p:sldId id="258" r:id="rId4"/>
    <p:sldId id="268" r:id="rId5"/>
    <p:sldId id="269" r:id="rId6"/>
    <p:sldId id="270" r:id="rId7"/>
    <p:sldId id="257" r:id="rId8"/>
    <p:sldId id="271" r:id="rId9"/>
    <p:sldId id="272" r:id="rId10"/>
    <p:sldId id="259" r:id="rId11"/>
    <p:sldId id="273" r:id="rId12"/>
    <p:sldId id="284" r:id="rId13"/>
    <p:sldId id="285" r:id="rId14"/>
    <p:sldId id="286" r:id="rId15"/>
    <p:sldId id="277" r:id="rId16"/>
    <p:sldId id="289" r:id="rId17"/>
    <p:sldId id="278" r:id="rId18"/>
    <p:sldId id="279" r:id="rId19"/>
    <p:sldId id="288" r:id="rId20"/>
    <p:sldId id="287" r:id="rId21"/>
    <p:sldId id="280" r:id="rId22"/>
    <p:sldId id="291" r:id="rId23"/>
    <p:sldId id="281" r:id="rId24"/>
    <p:sldId id="283" r:id="rId25"/>
    <p:sldId id="29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819" autoAdjust="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Total absolvenți gimnaziu</c:v>
                </c:pt>
              </c:strCache>
            </c:strRef>
          </c:tx>
          <c:spPr>
            <a:solidFill>
              <a:srgbClr val="FF00FF"/>
            </a:solidFill>
          </c:spPr>
          <c:dLbls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Anul de studii2014-2015</c:v>
                </c:pt>
                <c:pt idx="1">
                  <c:v>Anul de studii 2015-2016</c:v>
                </c:pt>
                <c:pt idx="2">
                  <c:v>Anul de studii 2016-2017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32878</c:v>
                </c:pt>
                <c:pt idx="1">
                  <c:v>31421</c:v>
                </c:pt>
                <c:pt idx="2">
                  <c:v>30235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Inmatriculati liceu</c:v>
                </c:pt>
              </c:strCache>
            </c:strRef>
          </c:tx>
          <c:spPr>
            <a:solidFill>
              <a:srgbClr val="FFC000"/>
            </a:solidFill>
          </c:spPr>
          <c:dLbls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Anul de studii2014-2015</c:v>
                </c:pt>
                <c:pt idx="1">
                  <c:v>Anul de studii 2015-2016</c:v>
                </c:pt>
                <c:pt idx="2">
                  <c:v>Anul de studii 2016-2017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12474</c:v>
                </c:pt>
                <c:pt idx="1">
                  <c:v>12421</c:v>
                </c:pt>
                <c:pt idx="2">
                  <c:v>12571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procentaj</c:v>
                </c:pt>
              </c:strCache>
            </c:strRef>
          </c:tx>
          <c:dLbls>
            <c:spPr>
              <a:solidFill>
                <a:srgbClr val="92D050"/>
              </a:solidFill>
            </c:spPr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Anul de studii2014-2015</c:v>
                </c:pt>
                <c:pt idx="1">
                  <c:v>Anul de studii 2015-2016</c:v>
                </c:pt>
                <c:pt idx="2">
                  <c:v>Anul de studii 2016-2017</c:v>
                </c:pt>
              </c:strCache>
            </c:strRef>
          </c:cat>
          <c:val>
            <c:numRef>
              <c:f>Лист1!$D$2:$D$4</c:f>
              <c:numCache>
                <c:formatCode>0.00%</c:formatCode>
                <c:ptCount val="3"/>
                <c:pt idx="0">
                  <c:v>0.37940000000000024</c:v>
                </c:pt>
                <c:pt idx="1">
                  <c:v>0.39800000000000024</c:v>
                </c:pt>
                <c:pt idx="2">
                  <c:v>0.41570000000000001</c:v>
                </c:pt>
              </c:numCache>
            </c:numRef>
          </c:val>
        </c:ser>
        <c:axId val="77185792"/>
        <c:axId val="77188096"/>
      </c:barChart>
      <c:catAx>
        <c:axId val="77185792"/>
        <c:scaling>
          <c:orientation val="minMax"/>
        </c:scaling>
        <c:delete val="1"/>
        <c:axPos val="l"/>
        <c:tickLblPos val="none"/>
        <c:crossAx val="77188096"/>
        <c:crosses val="autoZero"/>
        <c:auto val="1"/>
        <c:lblAlgn val="ctr"/>
        <c:lblOffset val="100"/>
      </c:catAx>
      <c:valAx>
        <c:axId val="77188096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lang="ru-RU"/>
            </a:pPr>
            <a:endParaRPr lang="en-US"/>
          </a:p>
        </c:txPr>
        <c:crossAx val="7718579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ru-RU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profil umanist</c:v>
                </c:pt>
              </c:strCache>
            </c:strRef>
          </c:tx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Val val="1"/>
          </c:dLbls>
          <c:cat>
            <c:strRef>
              <c:f>Лист1!$A$2:$A$5</c:f>
              <c:strCache>
                <c:ptCount val="3"/>
                <c:pt idx="0">
                  <c:v>Anul de studii 2014-15</c:v>
                </c:pt>
                <c:pt idx="1">
                  <c:v>Anul de studii 2015-16</c:v>
                </c:pt>
                <c:pt idx="2">
                  <c:v>Anul de studii 2016-2017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7963</c:v>
                </c:pt>
                <c:pt idx="1">
                  <c:v>7860</c:v>
                </c:pt>
                <c:pt idx="2">
                  <c:v>8131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profil real</c:v>
                </c:pt>
              </c:strCache>
            </c:strRef>
          </c:tx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Val val="1"/>
          </c:dLbls>
          <c:cat>
            <c:strRef>
              <c:f>Лист1!$A$2:$A$5</c:f>
              <c:strCache>
                <c:ptCount val="3"/>
                <c:pt idx="0">
                  <c:v>Anul de studii 2014-15</c:v>
                </c:pt>
                <c:pt idx="1">
                  <c:v>Anul de studii 2015-16</c:v>
                </c:pt>
                <c:pt idx="2">
                  <c:v>Anul de studii 2016-2017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3990</c:v>
                </c:pt>
                <c:pt idx="1">
                  <c:v>4183</c:v>
                </c:pt>
                <c:pt idx="2">
                  <c:v>3933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profil sport</c:v>
                </c:pt>
              </c:strCache>
            </c:strRef>
          </c:tx>
          <c:spPr>
            <a:solidFill>
              <a:srgbClr val="7030A0"/>
            </a:solidFill>
          </c:spPr>
          <c:dLbls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Val val="1"/>
          </c:dLbls>
          <c:cat>
            <c:strRef>
              <c:f>Лист1!$A$2:$A$5</c:f>
              <c:strCache>
                <c:ptCount val="3"/>
                <c:pt idx="0">
                  <c:v>Anul de studii 2014-15</c:v>
                </c:pt>
                <c:pt idx="1">
                  <c:v>Anul de studii 2015-16</c:v>
                </c:pt>
                <c:pt idx="2">
                  <c:v>Anul de studii 2016-2017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328</c:v>
                </c:pt>
                <c:pt idx="1">
                  <c:v>248</c:v>
                </c:pt>
                <c:pt idx="2">
                  <c:v>293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profil arte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0"/>
              <c:layout>
                <c:manualLayout>
                  <c:x val="1.8897637795275563E-2"/>
                  <c:y val="8.703535811423406E-2"/>
                </c:manualLayout>
              </c:layout>
              <c:showVal val="1"/>
            </c:dLbl>
            <c:dLbl>
              <c:idx val="1"/>
              <c:layout>
                <c:manualLayout>
                  <c:x val="2.6771653543307086E-2"/>
                  <c:y val="6.1650045330915677E-2"/>
                </c:manualLayout>
              </c:layout>
              <c:showVal val="1"/>
            </c:dLbl>
            <c:dLbl>
              <c:idx val="2"/>
              <c:layout>
                <c:manualLayout>
                  <c:x val="2.8346456692913378E-2"/>
                  <c:y val="-5.734726887018763E-3"/>
                </c:manualLayout>
              </c:layout>
              <c:showVal val="1"/>
            </c:dLbl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Val val="1"/>
          </c:dLbls>
          <c:cat>
            <c:strRef>
              <c:f>Лист1!$A$2:$A$5</c:f>
              <c:strCache>
                <c:ptCount val="3"/>
                <c:pt idx="0">
                  <c:v>Anul de studii 2014-15</c:v>
                </c:pt>
                <c:pt idx="1">
                  <c:v>Anul de studii 2015-16</c:v>
                </c:pt>
                <c:pt idx="2">
                  <c:v>Anul de studii 2016-2017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193</c:v>
                </c:pt>
                <c:pt idx="1">
                  <c:v>130</c:v>
                </c:pt>
                <c:pt idx="2">
                  <c:v>214</c:v>
                </c:pt>
              </c:numCache>
            </c:numRef>
          </c:val>
        </c:ser>
        <c:axId val="86962560"/>
        <c:axId val="86965632"/>
      </c:barChart>
      <c:catAx>
        <c:axId val="86962560"/>
        <c:scaling>
          <c:orientation val="minMax"/>
        </c:scaling>
        <c:axPos val="b"/>
        <c:tickLblPos val="nextTo"/>
        <c:txPr>
          <a:bodyPr/>
          <a:lstStyle/>
          <a:p>
            <a:pPr>
              <a:defRPr lang="ru-RU"/>
            </a:pPr>
            <a:endParaRPr lang="en-US"/>
          </a:p>
        </c:txPr>
        <c:crossAx val="86965632"/>
        <c:crosses val="autoZero"/>
        <c:auto val="1"/>
        <c:lblAlgn val="ctr"/>
        <c:lblOffset val="100"/>
      </c:catAx>
      <c:valAx>
        <c:axId val="8696563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ru-RU"/>
            </a:pPr>
            <a:endParaRPr lang="en-US"/>
          </a:p>
        </c:txPr>
        <c:crossAx val="8696256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ru-RU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licee cu admitere regulamentară</c:v>
                </c:pt>
              </c:strCache>
            </c:strRef>
          </c:tx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Val val="1"/>
          </c:dLbls>
          <c:cat>
            <c:strRef>
              <c:f>Лист1!$A$2:$A$5</c:f>
              <c:strCache>
                <c:ptCount val="3"/>
                <c:pt idx="0">
                  <c:v>Anul de studii 2014-15</c:v>
                </c:pt>
                <c:pt idx="1">
                  <c:v>Anul de studii 2015-16</c:v>
                </c:pt>
                <c:pt idx="2">
                  <c:v>Anul de studii 2016-2017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197</c:v>
                </c:pt>
                <c:pt idx="1">
                  <c:v>161</c:v>
                </c:pt>
                <c:pt idx="2">
                  <c:v>178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nr. de clase organizate regulamentar </c:v>
                </c:pt>
              </c:strCache>
            </c:strRef>
          </c:tx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Val val="1"/>
          </c:dLbls>
          <c:cat>
            <c:strRef>
              <c:f>Лист1!$A$2:$A$5</c:f>
              <c:strCache>
                <c:ptCount val="3"/>
                <c:pt idx="0">
                  <c:v>Anul de studii 2014-15</c:v>
                </c:pt>
                <c:pt idx="1">
                  <c:v>Anul de studii 2015-16</c:v>
                </c:pt>
                <c:pt idx="2">
                  <c:v>Anul de studii 2016-2017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459</c:v>
                </c:pt>
                <c:pt idx="1">
                  <c:v>402</c:v>
                </c:pt>
                <c:pt idx="2">
                  <c:v>438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licee cu admitere neregulamentară</c:v>
                </c:pt>
              </c:strCache>
            </c:strRef>
          </c:tx>
          <c:spPr>
            <a:solidFill>
              <a:srgbClr val="7030A0"/>
            </a:solidFill>
          </c:spPr>
          <c:dLbls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Val val="1"/>
          </c:dLbls>
          <c:cat>
            <c:strRef>
              <c:f>Лист1!$A$2:$A$5</c:f>
              <c:strCache>
                <c:ptCount val="3"/>
                <c:pt idx="0">
                  <c:v>Anul de studii 2014-15</c:v>
                </c:pt>
                <c:pt idx="1">
                  <c:v>Anul de studii 2015-16</c:v>
                </c:pt>
                <c:pt idx="2">
                  <c:v>Anul de studii 2016-2017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105</c:v>
                </c:pt>
                <c:pt idx="1">
                  <c:v>143</c:v>
                </c:pt>
                <c:pt idx="2">
                  <c:v>116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nr. de clase organizate neregulamentar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0"/>
              <c:layout>
                <c:manualLayout>
                  <c:x val="1.8897637795275563E-2"/>
                  <c:y val="8.7035358114234115E-2"/>
                </c:manualLayout>
              </c:layout>
              <c:showVal val="1"/>
            </c:dLbl>
            <c:dLbl>
              <c:idx val="1"/>
              <c:layout>
                <c:manualLayout>
                  <c:x val="3.149606299212601E-3"/>
                  <c:y val="9.8925845014264754E-2"/>
                </c:manualLayout>
              </c:layout>
              <c:showVal val="1"/>
            </c:dLbl>
            <c:dLbl>
              <c:idx val="2"/>
              <c:layout>
                <c:manualLayout>
                  <c:x val="3.0248250007740706E-3"/>
                  <c:y val="0.12042926462739173"/>
                </c:manualLayout>
              </c:layout>
              <c:showVal val="1"/>
            </c:dLbl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Val val="1"/>
          </c:dLbls>
          <c:cat>
            <c:strRef>
              <c:f>Лист1!$A$2:$A$5</c:f>
              <c:strCache>
                <c:ptCount val="3"/>
                <c:pt idx="0">
                  <c:v>Anul de studii 2014-15</c:v>
                </c:pt>
                <c:pt idx="1">
                  <c:v>Anul de studii 2015-16</c:v>
                </c:pt>
                <c:pt idx="2">
                  <c:v>Anul de studii 2016-2017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105</c:v>
                </c:pt>
                <c:pt idx="1">
                  <c:v>147</c:v>
                </c:pt>
                <c:pt idx="2">
                  <c:v>124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total licee cu admitere</c:v>
                </c:pt>
              </c:strCache>
            </c:strRef>
          </c:tx>
          <c:dLbls>
            <c:dLbl>
              <c:idx val="0"/>
              <c:layout>
                <c:manualLayout>
                  <c:x val="-9.4488188976378003E-3"/>
                  <c:y val="6.8816722644223935E-2"/>
                </c:manualLayout>
              </c:layout>
              <c:showVal val="1"/>
            </c:dLbl>
            <c:dLbl>
              <c:idx val="1"/>
              <c:layout>
                <c:manualLayout>
                  <c:x val="-7.874015748031496E-3"/>
                  <c:y val="5.447990542667723E-2"/>
                </c:manualLayout>
              </c:layout>
              <c:showVal val="1"/>
            </c:dLbl>
            <c:showVal val="1"/>
          </c:dLbls>
          <c:cat>
            <c:strRef>
              <c:f>Лист1!$A$2:$A$5</c:f>
              <c:strCache>
                <c:ptCount val="3"/>
                <c:pt idx="0">
                  <c:v>Anul de studii 2014-15</c:v>
                </c:pt>
                <c:pt idx="1">
                  <c:v>Anul de studii 2015-16</c:v>
                </c:pt>
                <c:pt idx="2">
                  <c:v>Anul de studii 2016-2017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302</c:v>
                </c:pt>
                <c:pt idx="1">
                  <c:v>304</c:v>
                </c:pt>
                <c:pt idx="2">
                  <c:v>302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total clase liceale</c:v>
                </c:pt>
              </c:strCache>
            </c:strRef>
          </c:tx>
          <c:spPr>
            <a:solidFill>
              <a:srgbClr val="002060"/>
            </a:solidFill>
          </c:spPr>
          <c:dLbls>
            <c:showVal val="1"/>
          </c:dLbls>
          <c:cat>
            <c:strRef>
              <c:f>Лист1!$A$2:$A$5</c:f>
              <c:strCache>
                <c:ptCount val="3"/>
                <c:pt idx="0">
                  <c:v>Anul de studii 2014-15</c:v>
                </c:pt>
                <c:pt idx="1">
                  <c:v>Anul de studii 2015-16</c:v>
                </c:pt>
                <c:pt idx="2">
                  <c:v>Anul de studii 2016-2017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564</c:v>
                </c:pt>
                <c:pt idx="1">
                  <c:v>549</c:v>
                </c:pt>
                <c:pt idx="2">
                  <c:v>562</c:v>
                </c:pt>
              </c:numCache>
            </c:numRef>
          </c:val>
        </c:ser>
        <c:axId val="111745280"/>
        <c:axId val="111755264"/>
      </c:barChart>
      <c:catAx>
        <c:axId val="111745280"/>
        <c:scaling>
          <c:orientation val="minMax"/>
        </c:scaling>
        <c:axPos val="b"/>
        <c:tickLblPos val="nextTo"/>
        <c:txPr>
          <a:bodyPr/>
          <a:lstStyle/>
          <a:p>
            <a:pPr>
              <a:defRPr lang="ru-RU"/>
            </a:pPr>
            <a:endParaRPr lang="en-US"/>
          </a:p>
        </c:txPr>
        <c:crossAx val="111755264"/>
        <c:crosses val="autoZero"/>
        <c:auto val="1"/>
        <c:lblAlgn val="ctr"/>
        <c:lblOffset val="100"/>
      </c:catAx>
      <c:valAx>
        <c:axId val="11175526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ru-RU"/>
            </a:pPr>
            <a:endParaRPr lang="en-US"/>
          </a:p>
        </c:txPr>
        <c:crossAx val="11174528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ru-RU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EA2CDB-57AB-4977-B976-1783D178C295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60662B-1D04-4BAA-B795-59183654FC88}">
      <dgm:prSet phldrT="[Text]" custT="1"/>
      <dgm:spPr/>
      <dgm:t>
        <a:bodyPr/>
        <a:lstStyle/>
        <a:p>
          <a:pPr algn="l"/>
          <a:r>
            <a:rPr lang="ro-RO" sz="2800" dirty="0" smtClean="0">
              <a:solidFill>
                <a:schemeClr val="tx1"/>
              </a:solidFill>
            </a:rPr>
            <a:t>Liceu Teoretic </a:t>
          </a:r>
          <a:endParaRPr lang="en-US" sz="2800" dirty="0">
            <a:solidFill>
              <a:schemeClr val="tx1"/>
            </a:solidFill>
          </a:endParaRPr>
        </a:p>
      </dgm:t>
    </dgm:pt>
    <dgm:pt modelId="{88D8B2EA-D90F-4388-944B-B78F239B7D4A}" type="parTrans" cxnId="{808CE4F0-748A-4F2B-AFA7-C5F203465156}">
      <dgm:prSet/>
      <dgm:spPr/>
      <dgm:t>
        <a:bodyPr/>
        <a:lstStyle/>
        <a:p>
          <a:endParaRPr lang="en-US"/>
        </a:p>
      </dgm:t>
    </dgm:pt>
    <dgm:pt modelId="{F336CF58-6335-4E72-A1B2-100E6E10CC62}" type="sibTrans" cxnId="{808CE4F0-748A-4F2B-AFA7-C5F203465156}">
      <dgm:prSet/>
      <dgm:spPr/>
      <dgm:t>
        <a:bodyPr/>
        <a:lstStyle/>
        <a:p>
          <a:endParaRPr lang="en-US"/>
        </a:p>
      </dgm:t>
    </dgm:pt>
    <dgm:pt modelId="{609FFCB8-2B4A-4DB1-A228-24FCC7E9FF54}">
      <dgm:prSet phldrT="[Text]" custT="1"/>
      <dgm:spPr/>
      <dgm:t>
        <a:bodyPr/>
        <a:lstStyle/>
        <a:p>
          <a:r>
            <a:rPr lang="ro-RO" sz="2800" dirty="0" smtClean="0"/>
            <a:t>Profil real</a:t>
          </a:r>
          <a:endParaRPr lang="en-US" sz="2800" dirty="0"/>
        </a:p>
      </dgm:t>
    </dgm:pt>
    <dgm:pt modelId="{330AF292-CCC3-4B8C-ABDA-8DE97B3E55BE}" type="parTrans" cxnId="{4F7EFBB2-574F-4F34-8285-0A782589CDDF}">
      <dgm:prSet/>
      <dgm:spPr/>
      <dgm:t>
        <a:bodyPr/>
        <a:lstStyle/>
        <a:p>
          <a:endParaRPr lang="en-US"/>
        </a:p>
      </dgm:t>
    </dgm:pt>
    <dgm:pt modelId="{5FD27DA1-A635-4F58-952C-616ABBF2A742}" type="sibTrans" cxnId="{4F7EFBB2-574F-4F34-8285-0A782589CDDF}">
      <dgm:prSet/>
      <dgm:spPr/>
      <dgm:t>
        <a:bodyPr/>
        <a:lstStyle/>
        <a:p>
          <a:endParaRPr lang="en-US"/>
        </a:p>
      </dgm:t>
    </dgm:pt>
    <dgm:pt modelId="{9D497EDE-9F1F-4849-ACE2-F2AC24D925F7}">
      <dgm:prSet phldrT="[Text]" custT="1"/>
      <dgm:spPr/>
      <dgm:t>
        <a:bodyPr/>
        <a:lstStyle/>
        <a:p>
          <a:r>
            <a:rPr lang="ro-RO" sz="2800" dirty="0" smtClean="0"/>
            <a:t>Profil umanist</a:t>
          </a:r>
          <a:endParaRPr lang="en-US" sz="2800" dirty="0"/>
        </a:p>
      </dgm:t>
    </dgm:pt>
    <dgm:pt modelId="{BB22665A-FF80-4685-AC70-0309B3B0B684}" type="parTrans" cxnId="{3DD7ECC6-DAF2-4B74-8EE6-511586B2A784}">
      <dgm:prSet/>
      <dgm:spPr/>
      <dgm:t>
        <a:bodyPr/>
        <a:lstStyle/>
        <a:p>
          <a:endParaRPr lang="en-US"/>
        </a:p>
      </dgm:t>
    </dgm:pt>
    <dgm:pt modelId="{B9FE1BFE-5870-4B58-8505-BABF6268F341}" type="sibTrans" cxnId="{3DD7ECC6-DAF2-4B74-8EE6-511586B2A784}">
      <dgm:prSet/>
      <dgm:spPr/>
      <dgm:t>
        <a:bodyPr/>
        <a:lstStyle/>
        <a:p>
          <a:endParaRPr lang="en-US"/>
        </a:p>
      </dgm:t>
    </dgm:pt>
    <dgm:pt modelId="{ED2959F8-CDDA-4BDE-8576-A9E09A7EF243}">
      <dgm:prSet phldrT="[Text]" custT="1"/>
      <dgm:spPr/>
      <dgm:t>
        <a:bodyPr/>
        <a:lstStyle/>
        <a:p>
          <a:r>
            <a:rPr lang="ro-RO" sz="2400" dirty="0" smtClean="0">
              <a:solidFill>
                <a:schemeClr val="tx1"/>
              </a:solidFill>
            </a:rPr>
            <a:t>„</a:t>
          </a:r>
          <a:r>
            <a:rPr lang="ro-RO" sz="2600" dirty="0" smtClean="0">
              <a:solidFill>
                <a:schemeClr val="tx1"/>
              </a:solidFill>
            </a:rPr>
            <a:t>Clasele liceale se vor deschide, cu cel puțin două clase a X-a de liceu, fie cu ambele profiluri , fie la același profil</a:t>
          </a:r>
          <a:r>
            <a:rPr lang="ro-RO" sz="2400" dirty="0" smtClean="0">
              <a:solidFill>
                <a:schemeClr val="tx1"/>
              </a:solidFill>
            </a:rPr>
            <a:t>”.</a:t>
          </a:r>
          <a:endParaRPr lang="en-US" sz="2400" dirty="0">
            <a:solidFill>
              <a:schemeClr val="tx1"/>
            </a:solidFill>
          </a:endParaRPr>
        </a:p>
      </dgm:t>
    </dgm:pt>
    <dgm:pt modelId="{DFA8C316-9EA5-48B4-A32A-397D740976A5}" type="parTrans" cxnId="{DD3A3E93-6BE1-43B2-9672-649058B99BAC}">
      <dgm:prSet/>
      <dgm:spPr/>
      <dgm:t>
        <a:bodyPr/>
        <a:lstStyle/>
        <a:p>
          <a:endParaRPr lang="en-US"/>
        </a:p>
      </dgm:t>
    </dgm:pt>
    <dgm:pt modelId="{DEEA5B34-32BF-45FC-87B3-F4A76BF1EA75}" type="sibTrans" cxnId="{DD3A3E93-6BE1-43B2-9672-649058B99BAC}">
      <dgm:prSet/>
      <dgm:spPr/>
      <dgm:t>
        <a:bodyPr/>
        <a:lstStyle/>
        <a:p>
          <a:endParaRPr lang="en-US"/>
        </a:p>
      </dgm:t>
    </dgm:pt>
    <dgm:pt modelId="{5814B771-C9C4-4992-9AC6-F317026265BF}">
      <dgm:prSet phldrT="[Text]" custT="1"/>
      <dgm:spPr/>
      <dgm:t>
        <a:bodyPr/>
        <a:lstStyle/>
        <a:p>
          <a:r>
            <a:rPr lang="ro-RO" sz="2800" dirty="0" smtClean="0"/>
            <a:t>Metodologia de admitere (pct.12);</a:t>
          </a:r>
          <a:endParaRPr lang="en-US" sz="2800" dirty="0"/>
        </a:p>
      </dgm:t>
    </dgm:pt>
    <dgm:pt modelId="{26FB23A2-D648-4A54-89D5-0B05FAC1A0A1}" type="parTrans" cxnId="{1486C3ED-02E8-489A-8EBA-69C93D9EE216}">
      <dgm:prSet/>
      <dgm:spPr/>
      <dgm:t>
        <a:bodyPr/>
        <a:lstStyle/>
        <a:p>
          <a:endParaRPr lang="en-US"/>
        </a:p>
      </dgm:t>
    </dgm:pt>
    <dgm:pt modelId="{5C58FF81-E0A5-4ABE-9A64-2B91D9BC1CBC}" type="sibTrans" cxnId="{1486C3ED-02E8-489A-8EBA-69C93D9EE216}">
      <dgm:prSet/>
      <dgm:spPr/>
      <dgm:t>
        <a:bodyPr/>
        <a:lstStyle/>
        <a:p>
          <a:endParaRPr lang="en-US"/>
        </a:p>
      </dgm:t>
    </dgm:pt>
    <dgm:pt modelId="{BAEB156E-003E-4DA0-891A-2F6F89C1B6D1}">
      <dgm:prSet phldrT="[Text]" custT="1"/>
      <dgm:spPr/>
      <dgm:t>
        <a:bodyPr/>
        <a:lstStyle/>
        <a:p>
          <a:r>
            <a:rPr lang="ro-RO" sz="2600" dirty="0" smtClean="0"/>
            <a:t>Regulamentul-tip al instituției de învățământ secundar (pct. 8).</a:t>
          </a:r>
          <a:endParaRPr lang="en-US" sz="2600" dirty="0"/>
        </a:p>
      </dgm:t>
    </dgm:pt>
    <dgm:pt modelId="{D19AF5A4-5D20-4748-B8A4-2119756346C4}" type="parTrans" cxnId="{0BF41677-7013-473D-A516-4E6C486FA817}">
      <dgm:prSet/>
      <dgm:spPr/>
      <dgm:t>
        <a:bodyPr/>
        <a:lstStyle/>
        <a:p>
          <a:endParaRPr lang="en-US"/>
        </a:p>
      </dgm:t>
    </dgm:pt>
    <dgm:pt modelId="{7624EA62-0686-4A06-93FE-5CC5168C9F61}" type="sibTrans" cxnId="{0BF41677-7013-473D-A516-4E6C486FA817}">
      <dgm:prSet/>
      <dgm:spPr/>
      <dgm:t>
        <a:bodyPr/>
        <a:lstStyle/>
        <a:p>
          <a:endParaRPr lang="en-US"/>
        </a:p>
      </dgm:t>
    </dgm:pt>
    <dgm:pt modelId="{41F10474-A971-4499-A5E0-310D32A80712}" type="pres">
      <dgm:prSet presAssocID="{BFEA2CDB-57AB-4977-B976-1783D178C29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4B73BB7-4297-4715-B7CF-E43F77FFE608}" type="pres">
      <dgm:prSet presAssocID="{D160662B-1D04-4BAA-B795-59183654FC88}" presName="linNode" presStyleCnt="0"/>
      <dgm:spPr/>
    </dgm:pt>
    <dgm:pt modelId="{39E69049-794D-4918-A74A-C3A9D961E925}" type="pres">
      <dgm:prSet presAssocID="{D160662B-1D04-4BAA-B795-59183654FC88}" presName="parentShp" presStyleLbl="node1" presStyleIdx="0" presStyleCnt="2" custScaleX="108111" custScaleY="39181" custLinFactNeighborX="-2062" custLinFactNeighborY="-55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B5879D-AB90-4D91-847D-B45B45916414}" type="pres">
      <dgm:prSet presAssocID="{D160662B-1D04-4BAA-B795-59183654FC88}" presName="childShp" presStyleLbl="bgAccFollowNode1" presStyleIdx="0" presStyleCnt="2" custScaleY="38588" custLinFactNeighborX="2498" custLinFactNeighborY="-29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B7C69C-3503-4347-8704-F45169FE2F6C}" type="pres">
      <dgm:prSet presAssocID="{F336CF58-6335-4E72-A1B2-100E6E10CC62}" presName="spacing" presStyleCnt="0"/>
      <dgm:spPr/>
    </dgm:pt>
    <dgm:pt modelId="{31801579-641F-4ED0-850C-E7E2DCCA0953}" type="pres">
      <dgm:prSet presAssocID="{ED2959F8-CDDA-4BDE-8576-A9E09A7EF243}" presName="linNode" presStyleCnt="0"/>
      <dgm:spPr/>
    </dgm:pt>
    <dgm:pt modelId="{ABE39D89-D3C1-4B07-91BC-86E5CA10A052}" type="pres">
      <dgm:prSet presAssocID="{ED2959F8-CDDA-4BDE-8576-A9E09A7EF243}" presName="parentShp" presStyleLbl="node1" presStyleIdx="1" presStyleCnt="2" custScaleY="1188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AD20FB-EDA1-4F08-8058-6B80648FF21C}" type="pres">
      <dgm:prSet presAssocID="{ED2959F8-CDDA-4BDE-8576-A9E09A7EF243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403F4A-223A-450F-AC46-90DD21F5D34D}" type="presOf" srcId="{ED2959F8-CDDA-4BDE-8576-A9E09A7EF243}" destId="{ABE39D89-D3C1-4B07-91BC-86E5CA10A052}" srcOrd="0" destOrd="0" presId="urn:microsoft.com/office/officeart/2005/8/layout/vList6"/>
    <dgm:cxn modelId="{56ED0864-C971-4E66-A9EF-6DDE2B67FD21}" type="presOf" srcId="{BFEA2CDB-57AB-4977-B976-1783D178C295}" destId="{41F10474-A971-4499-A5E0-310D32A80712}" srcOrd="0" destOrd="0" presId="urn:microsoft.com/office/officeart/2005/8/layout/vList6"/>
    <dgm:cxn modelId="{3DD7ECC6-DAF2-4B74-8EE6-511586B2A784}" srcId="{D160662B-1D04-4BAA-B795-59183654FC88}" destId="{9D497EDE-9F1F-4849-ACE2-F2AC24D925F7}" srcOrd="1" destOrd="0" parTransId="{BB22665A-FF80-4685-AC70-0309B3B0B684}" sibTransId="{B9FE1BFE-5870-4B58-8505-BABF6268F341}"/>
    <dgm:cxn modelId="{38FF30C0-6101-4AFF-8DCD-12C3559177CE}" type="presOf" srcId="{BAEB156E-003E-4DA0-891A-2F6F89C1B6D1}" destId="{F3AD20FB-EDA1-4F08-8058-6B80648FF21C}" srcOrd="0" destOrd="1" presId="urn:microsoft.com/office/officeart/2005/8/layout/vList6"/>
    <dgm:cxn modelId="{808CE4F0-748A-4F2B-AFA7-C5F203465156}" srcId="{BFEA2CDB-57AB-4977-B976-1783D178C295}" destId="{D160662B-1D04-4BAA-B795-59183654FC88}" srcOrd="0" destOrd="0" parTransId="{88D8B2EA-D90F-4388-944B-B78F239B7D4A}" sibTransId="{F336CF58-6335-4E72-A1B2-100E6E10CC62}"/>
    <dgm:cxn modelId="{E9C5595F-483C-498A-8430-4E621295E658}" type="presOf" srcId="{5814B771-C9C4-4992-9AC6-F317026265BF}" destId="{F3AD20FB-EDA1-4F08-8058-6B80648FF21C}" srcOrd="0" destOrd="0" presId="urn:microsoft.com/office/officeart/2005/8/layout/vList6"/>
    <dgm:cxn modelId="{0BF41677-7013-473D-A516-4E6C486FA817}" srcId="{ED2959F8-CDDA-4BDE-8576-A9E09A7EF243}" destId="{BAEB156E-003E-4DA0-891A-2F6F89C1B6D1}" srcOrd="1" destOrd="0" parTransId="{D19AF5A4-5D20-4748-B8A4-2119756346C4}" sibTransId="{7624EA62-0686-4A06-93FE-5CC5168C9F61}"/>
    <dgm:cxn modelId="{4F7EFBB2-574F-4F34-8285-0A782589CDDF}" srcId="{D160662B-1D04-4BAA-B795-59183654FC88}" destId="{609FFCB8-2B4A-4DB1-A228-24FCC7E9FF54}" srcOrd="0" destOrd="0" parTransId="{330AF292-CCC3-4B8C-ABDA-8DE97B3E55BE}" sibTransId="{5FD27DA1-A635-4F58-952C-616ABBF2A742}"/>
    <dgm:cxn modelId="{AFDE088E-B247-446E-BA6C-ADFB76EDC4CA}" type="presOf" srcId="{D160662B-1D04-4BAA-B795-59183654FC88}" destId="{39E69049-794D-4918-A74A-C3A9D961E925}" srcOrd="0" destOrd="0" presId="urn:microsoft.com/office/officeart/2005/8/layout/vList6"/>
    <dgm:cxn modelId="{DD3A3E93-6BE1-43B2-9672-649058B99BAC}" srcId="{BFEA2CDB-57AB-4977-B976-1783D178C295}" destId="{ED2959F8-CDDA-4BDE-8576-A9E09A7EF243}" srcOrd="1" destOrd="0" parTransId="{DFA8C316-9EA5-48B4-A32A-397D740976A5}" sibTransId="{DEEA5B34-32BF-45FC-87B3-F4A76BF1EA75}"/>
    <dgm:cxn modelId="{1486C3ED-02E8-489A-8EBA-69C93D9EE216}" srcId="{ED2959F8-CDDA-4BDE-8576-A9E09A7EF243}" destId="{5814B771-C9C4-4992-9AC6-F317026265BF}" srcOrd="0" destOrd="0" parTransId="{26FB23A2-D648-4A54-89D5-0B05FAC1A0A1}" sibTransId="{5C58FF81-E0A5-4ABE-9A64-2B91D9BC1CBC}"/>
    <dgm:cxn modelId="{A11579DE-E23C-48D4-87AD-7452C22ED101}" type="presOf" srcId="{9D497EDE-9F1F-4849-ACE2-F2AC24D925F7}" destId="{D0B5879D-AB90-4D91-847D-B45B45916414}" srcOrd="0" destOrd="1" presId="urn:microsoft.com/office/officeart/2005/8/layout/vList6"/>
    <dgm:cxn modelId="{5F86E575-0DEA-439C-911A-1AEAD8EE56E4}" type="presOf" srcId="{609FFCB8-2B4A-4DB1-A228-24FCC7E9FF54}" destId="{D0B5879D-AB90-4D91-847D-B45B45916414}" srcOrd="0" destOrd="0" presId="urn:microsoft.com/office/officeart/2005/8/layout/vList6"/>
    <dgm:cxn modelId="{67FE5FDC-3DEC-46AD-A2A9-316F88B35391}" type="presParOf" srcId="{41F10474-A971-4499-A5E0-310D32A80712}" destId="{74B73BB7-4297-4715-B7CF-E43F77FFE608}" srcOrd="0" destOrd="0" presId="urn:microsoft.com/office/officeart/2005/8/layout/vList6"/>
    <dgm:cxn modelId="{8D9184EB-C138-4AF3-9E6D-145BCF8CA3C2}" type="presParOf" srcId="{74B73BB7-4297-4715-B7CF-E43F77FFE608}" destId="{39E69049-794D-4918-A74A-C3A9D961E925}" srcOrd="0" destOrd="0" presId="urn:microsoft.com/office/officeart/2005/8/layout/vList6"/>
    <dgm:cxn modelId="{C8094B59-2E5C-42F0-9D65-794A48ECF6EB}" type="presParOf" srcId="{74B73BB7-4297-4715-B7CF-E43F77FFE608}" destId="{D0B5879D-AB90-4D91-847D-B45B45916414}" srcOrd="1" destOrd="0" presId="urn:microsoft.com/office/officeart/2005/8/layout/vList6"/>
    <dgm:cxn modelId="{7D0480CA-B048-4865-977E-282B422A8DCE}" type="presParOf" srcId="{41F10474-A971-4499-A5E0-310D32A80712}" destId="{BFB7C69C-3503-4347-8704-F45169FE2F6C}" srcOrd="1" destOrd="0" presId="urn:microsoft.com/office/officeart/2005/8/layout/vList6"/>
    <dgm:cxn modelId="{93B57973-DDDB-41B4-BDF2-6D7EFD754E92}" type="presParOf" srcId="{41F10474-A971-4499-A5E0-310D32A80712}" destId="{31801579-641F-4ED0-850C-E7E2DCCA0953}" srcOrd="2" destOrd="0" presId="urn:microsoft.com/office/officeart/2005/8/layout/vList6"/>
    <dgm:cxn modelId="{F452D858-A73E-49B1-80A1-C98EE99ED769}" type="presParOf" srcId="{31801579-641F-4ED0-850C-E7E2DCCA0953}" destId="{ABE39D89-D3C1-4B07-91BC-86E5CA10A052}" srcOrd="0" destOrd="0" presId="urn:microsoft.com/office/officeart/2005/8/layout/vList6"/>
    <dgm:cxn modelId="{06A40142-3CF5-473D-B708-E76D9AA7AC28}" type="presParOf" srcId="{31801579-641F-4ED0-850C-E7E2DCCA0953}" destId="{F3AD20FB-EDA1-4F08-8058-6B80648FF21C}" srcOrd="1" destOrd="0" presId="urn:microsoft.com/office/officeart/2005/8/layout/vList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EA2CDB-57AB-4977-B976-1783D178C295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60662B-1D04-4BAA-B795-59183654FC88}">
      <dgm:prSet phldrT="[Text]" custT="1"/>
      <dgm:spPr/>
      <dgm:t>
        <a:bodyPr/>
        <a:lstStyle/>
        <a:p>
          <a:pPr algn="l"/>
          <a:r>
            <a:rPr lang="ro-RO" sz="2800" dirty="0" smtClean="0">
              <a:solidFill>
                <a:schemeClr val="tx1"/>
              </a:solidFill>
            </a:rPr>
            <a:t>Liceu Teoretic </a:t>
          </a:r>
          <a:endParaRPr lang="en-US" sz="2800" dirty="0">
            <a:solidFill>
              <a:schemeClr val="tx1"/>
            </a:solidFill>
          </a:endParaRPr>
        </a:p>
      </dgm:t>
    </dgm:pt>
    <dgm:pt modelId="{88D8B2EA-D90F-4388-944B-B78F239B7D4A}" type="parTrans" cxnId="{808CE4F0-748A-4F2B-AFA7-C5F203465156}">
      <dgm:prSet/>
      <dgm:spPr/>
      <dgm:t>
        <a:bodyPr/>
        <a:lstStyle/>
        <a:p>
          <a:endParaRPr lang="en-US"/>
        </a:p>
      </dgm:t>
    </dgm:pt>
    <dgm:pt modelId="{F336CF58-6335-4E72-A1B2-100E6E10CC62}" type="sibTrans" cxnId="{808CE4F0-748A-4F2B-AFA7-C5F203465156}">
      <dgm:prSet/>
      <dgm:spPr/>
      <dgm:t>
        <a:bodyPr/>
        <a:lstStyle/>
        <a:p>
          <a:endParaRPr lang="en-US"/>
        </a:p>
      </dgm:t>
    </dgm:pt>
    <dgm:pt modelId="{609FFCB8-2B4A-4DB1-A228-24FCC7E9FF54}">
      <dgm:prSet phldrT="[Text]" custT="1"/>
      <dgm:spPr/>
      <dgm:t>
        <a:bodyPr/>
        <a:lstStyle/>
        <a:p>
          <a:r>
            <a:rPr lang="ro-RO" sz="2800" dirty="0" smtClean="0"/>
            <a:t>Profil real</a:t>
          </a:r>
          <a:endParaRPr lang="en-US" sz="2800" dirty="0"/>
        </a:p>
      </dgm:t>
    </dgm:pt>
    <dgm:pt modelId="{330AF292-CCC3-4B8C-ABDA-8DE97B3E55BE}" type="parTrans" cxnId="{4F7EFBB2-574F-4F34-8285-0A782589CDDF}">
      <dgm:prSet/>
      <dgm:spPr/>
      <dgm:t>
        <a:bodyPr/>
        <a:lstStyle/>
        <a:p>
          <a:endParaRPr lang="en-US"/>
        </a:p>
      </dgm:t>
    </dgm:pt>
    <dgm:pt modelId="{5FD27DA1-A635-4F58-952C-616ABBF2A742}" type="sibTrans" cxnId="{4F7EFBB2-574F-4F34-8285-0A782589CDDF}">
      <dgm:prSet/>
      <dgm:spPr/>
      <dgm:t>
        <a:bodyPr/>
        <a:lstStyle/>
        <a:p>
          <a:endParaRPr lang="en-US"/>
        </a:p>
      </dgm:t>
    </dgm:pt>
    <dgm:pt modelId="{9D497EDE-9F1F-4849-ACE2-F2AC24D925F7}">
      <dgm:prSet phldrT="[Text]" custT="1"/>
      <dgm:spPr/>
      <dgm:t>
        <a:bodyPr/>
        <a:lstStyle/>
        <a:p>
          <a:r>
            <a:rPr lang="ro-RO" sz="2800" dirty="0" smtClean="0"/>
            <a:t>Profil umanist</a:t>
          </a:r>
          <a:endParaRPr lang="en-US" sz="2800" dirty="0"/>
        </a:p>
      </dgm:t>
    </dgm:pt>
    <dgm:pt modelId="{BB22665A-FF80-4685-AC70-0309B3B0B684}" type="parTrans" cxnId="{3DD7ECC6-DAF2-4B74-8EE6-511586B2A784}">
      <dgm:prSet/>
      <dgm:spPr/>
      <dgm:t>
        <a:bodyPr/>
        <a:lstStyle/>
        <a:p>
          <a:endParaRPr lang="en-US"/>
        </a:p>
      </dgm:t>
    </dgm:pt>
    <dgm:pt modelId="{B9FE1BFE-5870-4B58-8505-BABF6268F341}" type="sibTrans" cxnId="{3DD7ECC6-DAF2-4B74-8EE6-511586B2A784}">
      <dgm:prSet/>
      <dgm:spPr/>
      <dgm:t>
        <a:bodyPr/>
        <a:lstStyle/>
        <a:p>
          <a:endParaRPr lang="en-US"/>
        </a:p>
      </dgm:t>
    </dgm:pt>
    <dgm:pt modelId="{ED2959F8-CDDA-4BDE-8576-A9E09A7EF243}">
      <dgm:prSet phldrT="[Text]" custT="1"/>
      <dgm:spPr/>
      <dgm:t>
        <a:bodyPr/>
        <a:lstStyle/>
        <a:p>
          <a:r>
            <a:rPr lang="ro-RO" sz="2400" dirty="0" smtClean="0">
              <a:solidFill>
                <a:schemeClr val="tx1"/>
              </a:solidFill>
            </a:rPr>
            <a:t>„</a:t>
          </a:r>
          <a:r>
            <a:rPr lang="ro-RO" sz="2600" dirty="0" smtClean="0">
              <a:solidFill>
                <a:schemeClr val="tx1"/>
              </a:solidFill>
            </a:rPr>
            <a:t>Clasele liceale se vor deschide, cu cel puțin două clase a X-a de liceu, fie cu ambele profiluri , fie la același profil</a:t>
          </a:r>
          <a:r>
            <a:rPr lang="ro-RO" sz="2400" dirty="0" smtClean="0">
              <a:solidFill>
                <a:schemeClr val="tx1"/>
              </a:solidFill>
            </a:rPr>
            <a:t>”.</a:t>
          </a:r>
          <a:endParaRPr lang="en-US" sz="2400" dirty="0">
            <a:solidFill>
              <a:schemeClr val="tx1"/>
            </a:solidFill>
          </a:endParaRPr>
        </a:p>
      </dgm:t>
    </dgm:pt>
    <dgm:pt modelId="{DFA8C316-9EA5-48B4-A32A-397D740976A5}" type="parTrans" cxnId="{DD3A3E93-6BE1-43B2-9672-649058B99BAC}">
      <dgm:prSet/>
      <dgm:spPr/>
      <dgm:t>
        <a:bodyPr/>
        <a:lstStyle/>
        <a:p>
          <a:endParaRPr lang="en-US"/>
        </a:p>
      </dgm:t>
    </dgm:pt>
    <dgm:pt modelId="{DEEA5B34-32BF-45FC-87B3-F4A76BF1EA75}" type="sibTrans" cxnId="{DD3A3E93-6BE1-43B2-9672-649058B99BAC}">
      <dgm:prSet/>
      <dgm:spPr/>
      <dgm:t>
        <a:bodyPr/>
        <a:lstStyle/>
        <a:p>
          <a:endParaRPr lang="en-US"/>
        </a:p>
      </dgm:t>
    </dgm:pt>
    <dgm:pt modelId="{5814B771-C9C4-4992-9AC6-F317026265BF}">
      <dgm:prSet phldrT="[Text]" custT="1"/>
      <dgm:spPr/>
      <dgm:t>
        <a:bodyPr/>
        <a:lstStyle/>
        <a:p>
          <a:r>
            <a:rPr lang="ro-RO" sz="2800" dirty="0" smtClean="0"/>
            <a:t>Metodologia de admitere (pct.12);</a:t>
          </a:r>
          <a:endParaRPr lang="en-US" sz="2800" dirty="0"/>
        </a:p>
      </dgm:t>
    </dgm:pt>
    <dgm:pt modelId="{26FB23A2-D648-4A54-89D5-0B05FAC1A0A1}" type="parTrans" cxnId="{1486C3ED-02E8-489A-8EBA-69C93D9EE216}">
      <dgm:prSet/>
      <dgm:spPr/>
      <dgm:t>
        <a:bodyPr/>
        <a:lstStyle/>
        <a:p>
          <a:endParaRPr lang="en-US"/>
        </a:p>
      </dgm:t>
    </dgm:pt>
    <dgm:pt modelId="{5C58FF81-E0A5-4ABE-9A64-2B91D9BC1CBC}" type="sibTrans" cxnId="{1486C3ED-02E8-489A-8EBA-69C93D9EE216}">
      <dgm:prSet/>
      <dgm:spPr/>
      <dgm:t>
        <a:bodyPr/>
        <a:lstStyle/>
        <a:p>
          <a:endParaRPr lang="en-US"/>
        </a:p>
      </dgm:t>
    </dgm:pt>
    <dgm:pt modelId="{BAEB156E-003E-4DA0-891A-2F6F89C1B6D1}">
      <dgm:prSet phldrT="[Text]" custT="1"/>
      <dgm:spPr/>
      <dgm:t>
        <a:bodyPr/>
        <a:lstStyle/>
        <a:p>
          <a:r>
            <a:rPr lang="ro-RO" sz="2600" dirty="0" smtClean="0"/>
            <a:t>Regulamentul-tip al instituției de învățământ secundar (pct. 8).</a:t>
          </a:r>
          <a:endParaRPr lang="en-US" sz="2600" dirty="0"/>
        </a:p>
      </dgm:t>
    </dgm:pt>
    <dgm:pt modelId="{D19AF5A4-5D20-4748-B8A4-2119756346C4}" type="parTrans" cxnId="{0BF41677-7013-473D-A516-4E6C486FA817}">
      <dgm:prSet/>
      <dgm:spPr/>
      <dgm:t>
        <a:bodyPr/>
        <a:lstStyle/>
        <a:p>
          <a:endParaRPr lang="en-US"/>
        </a:p>
      </dgm:t>
    </dgm:pt>
    <dgm:pt modelId="{7624EA62-0686-4A06-93FE-5CC5168C9F61}" type="sibTrans" cxnId="{0BF41677-7013-473D-A516-4E6C486FA817}">
      <dgm:prSet/>
      <dgm:spPr/>
      <dgm:t>
        <a:bodyPr/>
        <a:lstStyle/>
        <a:p>
          <a:endParaRPr lang="en-US"/>
        </a:p>
      </dgm:t>
    </dgm:pt>
    <dgm:pt modelId="{41F10474-A971-4499-A5E0-310D32A80712}" type="pres">
      <dgm:prSet presAssocID="{BFEA2CDB-57AB-4977-B976-1783D178C29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4B73BB7-4297-4715-B7CF-E43F77FFE608}" type="pres">
      <dgm:prSet presAssocID="{D160662B-1D04-4BAA-B795-59183654FC88}" presName="linNode" presStyleCnt="0"/>
      <dgm:spPr/>
    </dgm:pt>
    <dgm:pt modelId="{39E69049-794D-4918-A74A-C3A9D961E925}" type="pres">
      <dgm:prSet presAssocID="{D160662B-1D04-4BAA-B795-59183654FC88}" presName="parentShp" presStyleLbl="node1" presStyleIdx="0" presStyleCnt="2" custScaleX="108111" custScaleY="39181" custLinFactNeighborX="-2062" custLinFactNeighborY="-55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B5879D-AB90-4D91-847D-B45B45916414}" type="pres">
      <dgm:prSet presAssocID="{D160662B-1D04-4BAA-B795-59183654FC88}" presName="childShp" presStyleLbl="bgAccFollowNode1" presStyleIdx="0" presStyleCnt="2" custScaleY="38588" custLinFactNeighborX="2498" custLinFactNeighborY="-29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B7C69C-3503-4347-8704-F45169FE2F6C}" type="pres">
      <dgm:prSet presAssocID="{F336CF58-6335-4E72-A1B2-100E6E10CC62}" presName="spacing" presStyleCnt="0"/>
      <dgm:spPr/>
    </dgm:pt>
    <dgm:pt modelId="{31801579-641F-4ED0-850C-E7E2DCCA0953}" type="pres">
      <dgm:prSet presAssocID="{ED2959F8-CDDA-4BDE-8576-A9E09A7EF243}" presName="linNode" presStyleCnt="0"/>
      <dgm:spPr/>
    </dgm:pt>
    <dgm:pt modelId="{ABE39D89-D3C1-4B07-91BC-86E5CA10A052}" type="pres">
      <dgm:prSet presAssocID="{ED2959F8-CDDA-4BDE-8576-A9E09A7EF243}" presName="parentShp" presStyleLbl="node1" presStyleIdx="1" presStyleCnt="2" custScaleY="1188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AD20FB-EDA1-4F08-8058-6B80648FF21C}" type="pres">
      <dgm:prSet presAssocID="{ED2959F8-CDDA-4BDE-8576-A9E09A7EF243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A590AA-AC26-40CC-A39C-A07CD386A506}" type="presOf" srcId="{5814B771-C9C4-4992-9AC6-F317026265BF}" destId="{F3AD20FB-EDA1-4F08-8058-6B80648FF21C}" srcOrd="0" destOrd="0" presId="urn:microsoft.com/office/officeart/2005/8/layout/vList6"/>
    <dgm:cxn modelId="{3DD7ECC6-DAF2-4B74-8EE6-511586B2A784}" srcId="{D160662B-1D04-4BAA-B795-59183654FC88}" destId="{9D497EDE-9F1F-4849-ACE2-F2AC24D925F7}" srcOrd="1" destOrd="0" parTransId="{BB22665A-FF80-4685-AC70-0309B3B0B684}" sibTransId="{B9FE1BFE-5870-4B58-8505-BABF6268F341}"/>
    <dgm:cxn modelId="{F40D501C-F40B-469E-82A1-66D8307886A5}" type="presOf" srcId="{ED2959F8-CDDA-4BDE-8576-A9E09A7EF243}" destId="{ABE39D89-D3C1-4B07-91BC-86E5CA10A052}" srcOrd="0" destOrd="0" presId="urn:microsoft.com/office/officeart/2005/8/layout/vList6"/>
    <dgm:cxn modelId="{808CE4F0-748A-4F2B-AFA7-C5F203465156}" srcId="{BFEA2CDB-57AB-4977-B976-1783D178C295}" destId="{D160662B-1D04-4BAA-B795-59183654FC88}" srcOrd="0" destOrd="0" parTransId="{88D8B2EA-D90F-4388-944B-B78F239B7D4A}" sibTransId="{F336CF58-6335-4E72-A1B2-100E6E10CC62}"/>
    <dgm:cxn modelId="{84BAEBB9-4716-4C88-AC7F-62983963BA58}" type="presOf" srcId="{D160662B-1D04-4BAA-B795-59183654FC88}" destId="{39E69049-794D-4918-A74A-C3A9D961E925}" srcOrd="0" destOrd="0" presId="urn:microsoft.com/office/officeart/2005/8/layout/vList6"/>
    <dgm:cxn modelId="{0BF41677-7013-473D-A516-4E6C486FA817}" srcId="{ED2959F8-CDDA-4BDE-8576-A9E09A7EF243}" destId="{BAEB156E-003E-4DA0-891A-2F6F89C1B6D1}" srcOrd="1" destOrd="0" parTransId="{D19AF5A4-5D20-4748-B8A4-2119756346C4}" sibTransId="{7624EA62-0686-4A06-93FE-5CC5168C9F61}"/>
    <dgm:cxn modelId="{4F7EFBB2-574F-4F34-8285-0A782589CDDF}" srcId="{D160662B-1D04-4BAA-B795-59183654FC88}" destId="{609FFCB8-2B4A-4DB1-A228-24FCC7E9FF54}" srcOrd="0" destOrd="0" parTransId="{330AF292-CCC3-4B8C-ABDA-8DE97B3E55BE}" sibTransId="{5FD27DA1-A635-4F58-952C-616ABBF2A742}"/>
    <dgm:cxn modelId="{868EEA49-8600-4DF4-BFBE-4F49AE665D8F}" type="presOf" srcId="{609FFCB8-2B4A-4DB1-A228-24FCC7E9FF54}" destId="{D0B5879D-AB90-4D91-847D-B45B45916414}" srcOrd="0" destOrd="0" presId="urn:microsoft.com/office/officeart/2005/8/layout/vList6"/>
    <dgm:cxn modelId="{6A027BD6-7A28-4B96-B09E-6B8A99C1AF5F}" type="presOf" srcId="{BFEA2CDB-57AB-4977-B976-1783D178C295}" destId="{41F10474-A971-4499-A5E0-310D32A80712}" srcOrd="0" destOrd="0" presId="urn:microsoft.com/office/officeart/2005/8/layout/vList6"/>
    <dgm:cxn modelId="{DD3A3E93-6BE1-43B2-9672-649058B99BAC}" srcId="{BFEA2CDB-57AB-4977-B976-1783D178C295}" destId="{ED2959F8-CDDA-4BDE-8576-A9E09A7EF243}" srcOrd="1" destOrd="0" parTransId="{DFA8C316-9EA5-48B4-A32A-397D740976A5}" sibTransId="{DEEA5B34-32BF-45FC-87B3-F4A76BF1EA75}"/>
    <dgm:cxn modelId="{0E894552-0E63-4D50-AF21-5DE2C5C53416}" type="presOf" srcId="{BAEB156E-003E-4DA0-891A-2F6F89C1B6D1}" destId="{F3AD20FB-EDA1-4F08-8058-6B80648FF21C}" srcOrd="0" destOrd="1" presId="urn:microsoft.com/office/officeart/2005/8/layout/vList6"/>
    <dgm:cxn modelId="{1486C3ED-02E8-489A-8EBA-69C93D9EE216}" srcId="{ED2959F8-CDDA-4BDE-8576-A9E09A7EF243}" destId="{5814B771-C9C4-4992-9AC6-F317026265BF}" srcOrd="0" destOrd="0" parTransId="{26FB23A2-D648-4A54-89D5-0B05FAC1A0A1}" sibTransId="{5C58FF81-E0A5-4ABE-9A64-2B91D9BC1CBC}"/>
    <dgm:cxn modelId="{50D9BD67-84DF-4FD4-9499-466FC38F9987}" type="presOf" srcId="{9D497EDE-9F1F-4849-ACE2-F2AC24D925F7}" destId="{D0B5879D-AB90-4D91-847D-B45B45916414}" srcOrd="0" destOrd="1" presId="urn:microsoft.com/office/officeart/2005/8/layout/vList6"/>
    <dgm:cxn modelId="{CCC16995-9E43-442C-A78E-1FF20022ACC1}" type="presParOf" srcId="{41F10474-A971-4499-A5E0-310D32A80712}" destId="{74B73BB7-4297-4715-B7CF-E43F77FFE608}" srcOrd="0" destOrd="0" presId="urn:microsoft.com/office/officeart/2005/8/layout/vList6"/>
    <dgm:cxn modelId="{42971200-DBC6-484B-9E12-C3880CB04129}" type="presParOf" srcId="{74B73BB7-4297-4715-B7CF-E43F77FFE608}" destId="{39E69049-794D-4918-A74A-C3A9D961E925}" srcOrd="0" destOrd="0" presId="urn:microsoft.com/office/officeart/2005/8/layout/vList6"/>
    <dgm:cxn modelId="{B009E803-AB1A-43BF-BE41-5F3BB1644DFF}" type="presParOf" srcId="{74B73BB7-4297-4715-B7CF-E43F77FFE608}" destId="{D0B5879D-AB90-4D91-847D-B45B45916414}" srcOrd="1" destOrd="0" presId="urn:microsoft.com/office/officeart/2005/8/layout/vList6"/>
    <dgm:cxn modelId="{A2B80946-04E4-42B7-8A1F-1A99AAFDFC94}" type="presParOf" srcId="{41F10474-A971-4499-A5E0-310D32A80712}" destId="{BFB7C69C-3503-4347-8704-F45169FE2F6C}" srcOrd="1" destOrd="0" presId="urn:microsoft.com/office/officeart/2005/8/layout/vList6"/>
    <dgm:cxn modelId="{9EDD56AC-5A8D-4A94-82E9-8E9B54A887A5}" type="presParOf" srcId="{41F10474-A971-4499-A5E0-310D32A80712}" destId="{31801579-641F-4ED0-850C-E7E2DCCA0953}" srcOrd="2" destOrd="0" presId="urn:microsoft.com/office/officeart/2005/8/layout/vList6"/>
    <dgm:cxn modelId="{37BB2CC0-F8FA-41BE-8E68-0327DE8619A5}" type="presParOf" srcId="{31801579-641F-4ED0-850C-E7E2DCCA0953}" destId="{ABE39D89-D3C1-4B07-91BC-86E5CA10A052}" srcOrd="0" destOrd="0" presId="urn:microsoft.com/office/officeart/2005/8/layout/vList6"/>
    <dgm:cxn modelId="{37B3AF59-F32E-408C-A7B3-5BF18D42822F}" type="presParOf" srcId="{31801579-641F-4ED0-850C-E7E2DCCA0953}" destId="{F3AD20FB-EDA1-4F08-8058-6B80648FF21C}" srcOrd="1" destOrd="0" presId="urn:microsoft.com/office/officeart/2005/8/layout/vList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69CE72-F6E0-4802-A975-6C657925FAB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D83B6F-A57C-416D-B2EF-7DB56E36243A}">
      <dgm:prSet phldrT="[Text]" custT="1"/>
      <dgm:spPr/>
      <dgm:t>
        <a:bodyPr/>
        <a:lstStyle/>
        <a:p>
          <a:r>
            <a:rPr lang="ro-RO" sz="2400" b="1" dirty="0" smtClean="0">
              <a:solidFill>
                <a:schemeClr val="tx1"/>
              </a:solidFill>
            </a:rPr>
            <a:t>11 raioane </a:t>
          </a:r>
          <a:r>
            <a:rPr lang="ro-RO" sz="2400" dirty="0" smtClean="0">
              <a:solidFill>
                <a:schemeClr val="tx1"/>
              </a:solidFill>
            </a:rPr>
            <a:t>cu admitere regulamentară</a:t>
          </a:r>
          <a:endParaRPr lang="en-US" sz="2400" dirty="0">
            <a:solidFill>
              <a:schemeClr val="tx1"/>
            </a:solidFill>
          </a:endParaRPr>
        </a:p>
      </dgm:t>
    </dgm:pt>
    <dgm:pt modelId="{2D2739EF-13F2-453A-8F27-F7076745DE65}" type="parTrans" cxnId="{125EB4B9-402E-4D56-9DF2-DBB27F62AFC4}">
      <dgm:prSet/>
      <dgm:spPr/>
      <dgm:t>
        <a:bodyPr/>
        <a:lstStyle/>
        <a:p>
          <a:endParaRPr lang="en-US"/>
        </a:p>
      </dgm:t>
    </dgm:pt>
    <dgm:pt modelId="{58FD8251-9DF9-44EF-8E11-9102E60EECFA}" type="sibTrans" cxnId="{125EB4B9-402E-4D56-9DF2-DBB27F62AFC4}">
      <dgm:prSet/>
      <dgm:spPr/>
      <dgm:t>
        <a:bodyPr/>
        <a:lstStyle/>
        <a:p>
          <a:endParaRPr lang="en-US"/>
        </a:p>
      </dgm:t>
    </dgm:pt>
    <dgm:pt modelId="{C520238B-72E6-464E-AC8C-D964B623F676}">
      <dgm:prSet phldrT="[Text]"/>
      <dgm:spPr/>
      <dgm:t>
        <a:bodyPr/>
        <a:lstStyle/>
        <a:p>
          <a:r>
            <a:rPr lang="ro-RO" dirty="0" smtClean="0"/>
            <a:t>Bălți, Cantemir, Călărași, Glodeni, Hâncești, Ialoveni, Nisporeni, Rezina, Ștefan –Vodă, Telenești, Ungheni.</a:t>
          </a:r>
          <a:endParaRPr lang="en-US" dirty="0"/>
        </a:p>
      </dgm:t>
    </dgm:pt>
    <dgm:pt modelId="{9D7ECC41-DEED-43B0-9C28-50A689B77FE8}" type="parTrans" cxnId="{8271A934-EAA0-4005-9C1C-66AFBD02B804}">
      <dgm:prSet/>
      <dgm:spPr/>
      <dgm:t>
        <a:bodyPr/>
        <a:lstStyle/>
        <a:p>
          <a:endParaRPr lang="en-US"/>
        </a:p>
      </dgm:t>
    </dgm:pt>
    <dgm:pt modelId="{C5DB00E6-3031-4C3E-9442-C43CBE5D00EF}" type="sibTrans" cxnId="{8271A934-EAA0-4005-9C1C-66AFBD02B804}">
      <dgm:prSet/>
      <dgm:spPr/>
      <dgm:t>
        <a:bodyPr/>
        <a:lstStyle/>
        <a:p>
          <a:endParaRPr lang="en-US"/>
        </a:p>
      </dgm:t>
    </dgm:pt>
    <dgm:pt modelId="{4BA9605F-93E7-40C9-8046-5B00946E06C5}">
      <dgm:prSet phldrT="[Text]" custT="1"/>
      <dgm:spPr/>
      <dgm:t>
        <a:bodyPr/>
        <a:lstStyle/>
        <a:p>
          <a:r>
            <a:rPr lang="ro-RO" sz="2400" b="1" dirty="0" smtClean="0">
              <a:solidFill>
                <a:schemeClr val="tx1"/>
              </a:solidFill>
            </a:rPr>
            <a:t>3raioane </a:t>
          </a:r>
          <a:r>
            <a:rPr lang="ro-RO" sz="2400" b="0" dirty="0" smtClean="0">
              <a:solidFill>
                <a:schemeClr val="tx1"/>
              </a:solidFill>
            </a:rPr>
            <a:t>cu</a:t>
          </a:r>
          <a:r>
            <a:rPr lang="ro-RO" sz="2400" b="1" dirty="0" smtClean="0">
              <a:solidFill>
                <a:schemeClr val="tx1"/>
              </a:solidFill>
            </a:rPr>
            <a:t> </a:t>
          </a:r>
          <a:r>
            <a:rPr lang="ro-RO" sz="2400" dirty="0" smtClean="0">
              <a:solidFill>
                <a:schemeClr val="tx1"/>
              </a:solidFill>
            </a:rPr>
            <a:t>câte nici o instituţie cu admitere neregulamentară</a:t>
          </a:r>
          <a:endParaRPr lang="en-US" sz="2400" dirty="0">
            <a:solidFill>
              <a:schemeClr val="tx1"/>
            </a:solidFill>
          </a:endParaRPr>
        </a:p>
      </dgm:t>
    </dgm:pt>
    <dgm:pt modelId="{C481F70C-BE18-4AC1-83B6-568DE93FE551}" type="parTrans" cxnId="{7061EDC4-9F91-43A8-8046-D8EAF54376CC}">
      <dgm:prSet/>
      <dgm:spPr/>
      <dgm:t>
        <a:bodyPr/>
        <a:lstStyle/>
        <a:p>
          <a:endParaRPr lang="en-US"/>
        </a:p>
      </dgm:t>
    </dgm:pt>
    <dgm:pt modelId="{09ABC621-EAB1-4E33-B6D5-EA531B227280}" type="sibTrans" cxnId="{7061EDC4-9F91-43A8-8046-D8EAF54376CC}">
      <dgm:prSet/>
      <dgm:spPr/>
      <dgm:t>
        <a:bodyPr/>
        <a:lstStyle/>
        <a:p>
          <a:endParaRPr lang="en-US"/>
        </a:p>
      </dgm:t>
    </dgm:pt>
    <dgm:pt modelId="{82395F5B-714E-4E0C-9A5A-75DF7F497EA6}">
      <dgm:prSet phldrT="[Text]"/>
      <dgm:spPr/>
      <dgm:t>
        <a:bodyPr/>
        <a:lstStyle/>
        <a:p>
          <a:r>
            <a:rPr lang="ro-RO" dirty="0" smtClean="0"/>
            <a:t>Ocnița, Basarabeasca, Râșcani.</a:t>
          </a:r>
          <a:endParaRPr lang="en-US" dirty="0"/>
        </a:p>
      </dgm:t>
    </dgm:pt>
    <dgm:pt modelId="{EAEF131E-931A-4131-A444-C5C9FDD06C42}" type="parTrans" cxnId="{05DCE15D-43CF-4B8E-A6C4-47EDCD898FCE}">
      <dgm:prSet/>
      <dgm:spPr/>
      <dgm:t>
        <a:bodyPr/>
        <a:lstStyle/>
        <a:p>
          <a:endParaRPr lang="en-US"/>
        </a:p>
      </dgm:t>
    </dgm:pt>
    <dgm:pt modelId="{86338A45-9CBF-484F-81F1-81786E892E2E}" type="sibTrans" cxnId="{05DCE15D-43CF-4B8E-A6C4-47EDCD898FCE}">
      <dgm:prSet/>
      <dgm:spPr/>
      <dgm:t>
        <a:bodyPr/>
        <a:lstStyle/>
        <a:p>
          <a:endParaRPr lang="en-US"/>
        </a:p>
      </dgm:t>
    </dgm:pt>
    <dgm:pt modelId="{5B0225DD-2F7B-4551-A395-EA43AAADA7F3}" type="pres">
      <dgm:prSet presAssocID="{9469CE72-F6E0-4802-A975-6C657925FAB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049C34F-A0FE-4564-A29C-4F181516EC18}" type="pres">
      <dgm:prSet presAssocID="{E0D83B6F-A57C-416D-B2EF-7DB56E36243A}" presName="linNode" presStyleCnt="0"/>
      <dgm:spPr/>
    </dgm:pt>
    <dgm:pt modelId="{1B29EDF5-1970-4829-B40C-BBB1CB22E81F}" type="pres">
      <dgm:prSet presAssocID="{E0D83B6F-A57C-416D-B2EF-7DB56E36243A}" presName="parentText" presStyleLbl="node1" presStyleIdx="0" presStyleCnt="2" custScaleX="11994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E8E397-AAD0-426E-870C-9F2E4FB04AC1}" type="pres">
      <dgm:prSet presAssocID="{E0D83B6F-A57C-416D-B2EF-7DB56E36243A}" presName="descendantText" presStyleLbl="alignAccFollowNode1" presStyleIdx="0" presStyleCnt="2" custScaleY="1205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2659E2-CAE6-4FA7-9478-3F28E15C2E2B}" type="pres">
      <dgm:prSet presAssocID="{58FD8251-9DF9-44EF-8E11-9102E60EECFA}" presName="sp" presStyleCnt="0"/>
      <dgm:spPr/>
    </dgm:pt>
    <dgm:pt modelId="{C2B0A765-1A89-4F9A-A9CA-58A98F02B214}" type="pres">
      <dgm:prSet presAssocID="{4BA9605F-93E7-40C9-8046-5B00946E06C5}" presName="linNode" presStyleCnt="0"/>
      <dgm:spPr/>
    </dgm:pt>
    <dgm:pt modelId="{49AEB0A4-7A1D-4A03-8CE0-688B311C5969}" type="pres">
      <dgm:prSet presAssocID="{4BA9605F-93E7-40C9-8046-5B00946E06C5}" presName="parentText" presStyleLbl="node1" presStyleIdx="1" presStyleCnt="2" custScaleX="12445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A1539C-3DC1-4F45-B95B-7B2D2FC4BBA9}" type="pres">
      <dgm:prSet presAssocID="{4BA9605F-93E7-40C9-8046-5B00946E06C5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71A934-EAA0-4005-9C1C-66AFBD02B804}" srcId="{E0D83B6F-A57C-416D-B2EF-7DB56E36243A}" destId="{C520238B-72E6-464E-AC8C-D964B623F676}" srcOrd="0" destOrd="0" parTransId="{9D7ECC41-DEED-43B0-9C28-50A689B77FE8}" sibTransId="{C5DB00E6-3031-4C3E-9442-C43CBE5D00EF}"/>
    <dgm:cxn modelId="{05DCE15D-43CF-4B8E-A6C4-47EDCD898FCE}" srcId="{4BA9605F-93E7-40C9-8046-5B00946E06C5}" destId="{82395F5B-714E-4E0C-9A5A-75DF7F497EA6}" srcOrd="0" destOrd="0" parTransId="{EAEF131E-931A-4131-A444-C5C9FDD06C42}" sibTransId="{86338A45-9CBF-484F-81F1-81786E892E2E}"/>
    <dgm:cxn modelId="{BCC64E8A-4739-410F-8FBF-4C85CE903063}" type="presOf" srcId="{82395F5B-714E-4E0C-9A5A-75DF7F497EA6}" destId="{2FA1539C-3DC1-4F45-B95B-7B2D2FC4BBA9}" srcOrd="0" destOrd="0" presId="urn:microsoft.com/office/officeart/2005/8/layout/vList5"/>
    <dgm:cxn modelId="{125EB4B9-402E-4D56-9DF2-DBB27F62AFC4}" srcId="{9469CE72-F6E0-4802-A975-6C657925FABD}" destId="{E0D83B6F-A57C-416D-B2EF-7DB56E36243A}" srcOrd="0" destOrd="0" parTransId="{2D2739EF-13F2-453A-8F27-F7076745DE65}" sibTransId="{58FD8251-9DF9-44EF-8E11-9102E60EECFA}"/>
    <dgm:cxn modelId="{DEBE4373-E134-4C77-8E7D-9400D0BDC91C}" type="presOf" srcId="{9469CE72-F6E0-4802-A975-6C657925FABD}" destId="{5B0225DD-2F7B-4551-A395-EA43AAADA7F3}" srcOrd="0" destOrd="0" presId="urn:microsoft.com/office/officeart/2005/8/layout/vList5"/>
    <dgm:cxn modelId="{4D1CBA8E-0794-4C1E-B54A-2BD4E208B8BA}" type="presOf" srcId="{E0D83B6F-A57C-416D-B2EF-7DB56E36243A}" destId="{1B29EDF5-1970-4829-B40C-BBB1CB22E81F}" srcOrd="0" destOrd="0" presId="urn:microsoft.com/office/officeart/2005/8/layout/vList5"/>
    <dgm:cxn modelId="{16A5A48B-A96A-4AA2-A718-02BBE99000E0}" type="presOf" srcId="{4BA9605F-93E7-40C9-8046-5B00946E06C5}" destId="{49AEB0A4-7A1D-4A03-8CE0-688B311C5969}" srcOrd="0" destOrd="0" presId="urn:microsoft.com/office/officeart/2005/8/layout/vList5"/>
    <dgm:cxn modelId="{7FB33752-A3FE-475E-80BD-9384A364DF70}" type="presOf" srcId="{C520238B-72E6-464E-AC8C-D964B623F676}" destId="{3BE8E397-AAD0-426E-870C-9F2E4FB04AC1}" srcOrd="0" destOrd="0" presId="urn:microsoft.com/office/officeart/2005/8/layout/vList5"/>
    <dgm:cxn modelId="{7061EDC4-9F91-43A8-8046-D8EAF54376CC}" srcId="{9469CE72-F6E0-4802-A975-6C657925FABD}" destId="{4BA9605F-93E7-40C9-8046-5B00946E06C5}" srcOrd="1" destOrd="0" parTransId="{C481F70C-BE18-4AC1-83B6-568DE93FE551}" sibTransId="{09ABC621-EAB1-4E33-B6D5-EA531B227280}"/>
    <dgm:cxn modelId="{543F0E6F-E065-4A2E-817F-88F9ACA95640}" type="presParOf" srcId="{5B0225DD-2F7B-4551-A395-EA43AAADA7F3}" destId="{A049C34F-A0FE-4564-A29C-4F181516EC18}" srcOrd="0" destOrd="0" presId="urn:microsoft.com/office/officeart/2005/8/layout/vList5"/>
    <dgm:cxn modelId="{B7DEEAC0-F22D-49D0-94F3-5F7CE430882A}" type="presParOf" srcId="{A049C34F-A0FE-4564-A29C-4F181516EC18}" destId="{1B29EDF5-1970-4829-B40C-BBB1CB22E81F}" srcOrd="0" destOrd="0" presId="urn:microsoft.com/office/officeart/2005/8/layout/vList5"/>
    <dgm:cxn modelId="{92E72612-B1BA-421F-B657-4C13EA7A90BE}" type="presParOf" srcId="{A049C34F-A0FE-4564-A29C-4F181516EC18}" destId="{3BE8E397-AAD0-426E-870C-9F2E4FB04AC1}" srcOrd="1" destOrd="0" presId="urn:microsoft.com/office/officeart/2005/8/layout/vList5"/>
    <dgm:cxn modelId="{45B46FA6-36DA-419E-B82D-FAAA0C5A4C83}" type="presParOf" srcId="{5B0225DD-2F7B-4551-A395-EA43AAADA7F3}" destId="{502659E2-CAE6-4FA7-9478-3F28E15C2E2B}" srcOrd="1" destOrd="0" presId="urn:microsoft.com/office/officeart/2005/8/layout/vList5"/>
    <dgm:cxn modelId="{2F81AE3E-33CE-456C-8942-178B36F207BF}" type="presParOf" srcId="{5B0225DD-2F7B-4551-A395-EA43AAADA7F3}" destId="{C2B0A765-1A89-4F9A-A9CA-58A98F02B214}" srcOrd="2" destOrd="0" presId="urn:microsoft.com/office/officeart/2005/8/layout/vList5"/>
    <dgm:cxn modelId="{67E448D6-7F83-40DE-9A04-14C2E570773D}" type="presParOf" srcId="{C2B0A765-1A89-4F9A-A9CA-58A98F02B214}" destId="{49AEB0A4-7A1D-4A03-8CE0-688B311C5969}" srcOrd="0" destOrd="0" presId="urn:microsoft.com/office/officeart/2005/8/layout/vList5"/>
    <dgm:cxn modelId="{37EEA76E-94CC-4A95-9CAE-0ADE020AC967}" type="presParOf" srcId="{C2B0A765-1A89-4F9A-A9CA-58A98F02B214}" destId="{2FA1539C-3DC1-4F45-B95B-7B2D2FC4BBA9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B5879D-AB90-4D91-847D-B45B45916414}">
      <dsp:nvSpPr>
        <dsp:cNvPr id="0" name=""/>
        <dsp:cNvSpPr/>
      </dsp:nvSpPr>
      <dsp:spPr>
        <a:xfrm>
          <a:off x="3381734" y="0"/>
          <a:ext cx="4682765" cy="94194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2800" kern="1200" dirty="0" smtClean="0"/>
            <a:t>Profil real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2800" kern="1200" dirty="0" smtClean="0"/>
            <a:t>Profil umanist</a:t>
          </a:r>
          <a:endParaRPr lang="en-US" sz="2800" kern="1200" dirty="0"/>
        </a:p>
      </dsp:txBody>
      <dsp:txXfrm>
        <a:off x="3381734" y="0"/>
        <a:ext cx="4682765" cy="941944"/>
      </dsp:txXfrm>
    </dsp:sp>
    <dsp:sp modelId="{39E69049-794D-4918-A74A-C3A9D961E925}">
      <dsp:nvSpPr>
        <dsp:cNvPr id="0" name=""/>
        <dsp:cNvSpPr/>
      </dsp:nvSpPr>
      <dsp:spPr>
        <a:xfrm>
          <a:off x="0" y="0"/>
          <a:ext cx="3375056" cy="9564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800" kern="1200" dirty="0" smtClean="0">
              <a:solidFill>
                <a:schemeClr val="tx1"/>
              </a:solidFill>
            </a:rPr>
            <a:t>Liceu Teoretic 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0" y="0"/>
        <a:ext cx="3375056" cy="956419"/>
      </dsp:txXfrm>
    </dsp:sp>
    <dsp:sp modelId="{F3AD20FB-EDA1-4F08-8058-6B80648FF21C}">
      <dsp:nvSpPr>
        <dsp:cNvPr id="0" name=""/>
        <dsp:cNvSpPr/>
      </dsp:nvSpPr>
      <dsp:spPr>
        <a:xfrm>
          <a:off x="3226587" y="1431974"/>
          <a:ext cx="4833974" cy="24410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2800" kern="1200" dirty="0" smtClean="0"/>
            <a:t>Metodologia de admitere (pct.12);</a:t>
          </a:r>
          <a:endParaRPr lang="en-US" sz="28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2600" kern="1200" dirty="0" smtClean="0"/>
            <a:t>Regulamentul-tip al instituției de învățământ secundar (pct. 8).</a:t>
          </a:r>
          <a:endParaRPr lang="en-US" sz="2600" kern="1200" dirty="0"/>
        </a:p>
      </dsp:txBody>
      <dsp:txXfrm>
        <a:off x="3226587" y="1431974"/>
        <a:ext cx="4833974" cy="2441029"/>
      </dsp:txXfrm>
    </dsp:sp>
    <dsp:sp modelId="{ABE39D89-D3C1-4B07-91BC-86E5CA10A052}">
      <dsp:nvSpPr>
        <dsp:cNvPr id="0" name=""/>
        <dsp:cNvSpPr/>
      </dsp:nvSpPr>
      <dsp:spPr>
        <a:xfrm>
          <a:off x="3937" y="1202371"/>
          <a:ext cx="3222649" cy="29002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kern="1200" dirty="0" smtClean="0">
              <a:solidFill>
                <a:schemeClr val="tx1"/>
              </a:solidFill>
            </a:rPr>
            <a:t>„</a:t>
          </a:r>
          <a:r>
            <a:rPr lang="ro-RO" sz="2600" kern="1200" dirty="0" smtClean="0">
              <a:solidFill>
                <a:schemeClr val="tx1"/>
              </a:solidFill>
            </a:rPr>
            <a:t>Clasele liceale se vor deschide, cu cel puțin două clase a X-a de liceu, fie cu ambele profiluri , fie la același profil</a:t>
          </a:r>
          <a:r>
            <a:rPr lang="ro-RO" sz="2400" kern="1200" dirty="0" smtClean="0">
              <a:solidFill>
                <a:schemeClr val="tx1"/>
              </a:solidFill>
            </a:rPr>
            <a:t>”.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937" y="1202371"/>
        <a:ext cx="3222649" cy="290023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B5879D-AB90-4D91-847D-B45B45916414}">
      <dsp:nvSpPr>
        <dsp:cNvPr id="0" name=""/>
        <dsp:cNvSpPr/>
      </dsp:nvSpPr>
      <dsp:spPr>
        <a:xfrm>
          <a:off x="3381734" y="0"/>
          <a:ext cx="4682765" cy="94194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2800" kern="1200" dirty="0" smtClean="0"/>
            <a:t>Profil real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2800" kern="1200" dirty="0" smtClean="0"/>
            <a:t>Profil umanist</a:t>
          </a:r>
          <a:endParaRPr lang="en-US" sz="2800" kern="1200" dirty="0"/>
        </a:p>
      </dsp:txBody>
      <dsp:txXfrm>
        <a:off x="3381734" y="0"/>
        <a:ext cx="4682765" cy="941944"/>
      </dsp:txXfrm>
    </dsp:sp>
    <dsp:sp modelId="{39E69049-794D-4918-A74A-C3A9D961E925}">
      <dsp:nvSpPr>
        <dsp:cNvPr id="0" name=""/>
        <dsp:cNvSpPr/>
      </dsp:nvSpPr>
      <dsp:spPr>
        <a:xfrm>
          <a:off x="0" y="0"/>
          <a:ext cx="3375056" cy="9564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800" kern="1200" dirty="0" smtClean="0">
              <a:solidFill>
                <a:schemeClr val="tx1"/>
              </a:solidFill>
            </a:rPr>
            <a:t>Liceu Teoretic 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0" y="0"/>
        <a:ext cx="3375056" cy="956419"/>
      </dsp:txXfrm>
    </dsp:sp>
    <dsp:sp modelId="{F3AD20FB-EDA1-4F08-8058-6B80648FF21C}">
      <dsp:nvSpPr>
        <dsp:cNvPr id="0" name=""/>
        <dsp:cNvSpPr/>
      </dsp:nvSpPr>
      <dsp:spPr>
        <a:xfrm>
          <a:off x="3226587" y="1431974"/>
          <a:ext cx="4833974" cy="24410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2800" kern="1200" dirty="0" smtClean="0"/>
            <a:t>Metodologia de admitere (pct.12);</a:t>
          </a:r>
          <a:endParaRPr lang="en-US" sz="28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2600" kern="1200" dirty="0" smtClean="0"/>
            <a:t>Regulamentul-tip al instituției de învățământ secundar (pct. 8).</a:t>
          </a:r>
          <a:endParaRPr lang="en-US" sz="2600" kern="1200" dirty="0"/>
        </a:p>
      </dsp:txBody>
      <dsp:txXfrm>
        <a:off x="3226587" y="1431974"/>
        <a:ext cx="4833974" cy="2441029"/>
      </dsp:txXfrm>
    </dsp:sp>
    <dsp:sp modelId="{ABE39D89-D3C1-4B07-91BC-86E5CA10A052}">
      <dsp:nvSpPr>
        <dsp:cNvPr id="0" name=""/>
        <dsp:cNvSpPr/>
      </dsp:nvSpPr>
      <dsp:spPr>
        <a:xfrm>
          <a:off x="3937" y="1202371"/>
          <a:ext cx="3222649" cy="29002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kern="1200" dirty="0" smtClean="0">
              <a:solidFill>
                <a:schemeClr val="tx1"/>
              </a:solidFill>
            </a:rPr>
            <a:t>„</a:t>
          </a:r>
          <a:r>
            <a:rPr lang="ro-RO" sz="2600" kern="1200" dirty="0" smtClean="0">
              <a:solidFill>
                <a:schemeClr val="tx1"/>
              </a:solidFill>
            </a:rPr>
            <a:t>Clasele liceale se vor deschide, cu cel puțin două clase a X-a de liceu, fie cu ambele profiluri , fie la același profil</a:t>
          </a:r>
          <a:r>
            <a:rPr lang="ro-RO" sz="2400" kern="1200" dirty="0" smtClean="0">
              <a:solidFill>
                <a:schemeClr val="tx1"/>
              </a:solidFill>
            </a:rPr>
            <a:t>”.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937" y="1202371"/>
        <a:ext cx="3222649" cy="290023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E8E397-AAD0-426E-870C-9F2E4FB04AC1}">
      <dsp:nvSpPr>
        <dsp:cNvPr id="0" name=""/>
        <dsp:cNvSpPr/>
      </dsp:nvSpPr>
      <dsp:spPr>
        <a:xfrm rot="5400000">
          <a:off x="5185085" y="-1703122"/>
          <a:ext cx="1647093" cy="511459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2600" kern="1200" dirty="0" smtClean="0"/>
            <a:t>Bălți, Cantemir, Călărași, Glodeni, Hâncești, Ialoveni, Nisporeni, Rezina, Ștefan –Vodă, Telenești, Ungheni.</a:t>
          </a:r>
          <a:endParaRPr lang="en-US" sz="2600" kern="1200" dirty="0"/>
        </a:p>
      </dsp:txBody>
      <dsp:txXfrm rot="5400000">
        <a:off x="5185085" y="-1703122"/>
        <a:ext cx="1647093" cy="5114593"/>
      </dsp:txXfrm>
    </dsp:sp>
    <dsp:sp modelId="{1B29EDF5-1970-4829-B40C-BBB1CB22E81F}">
      <dsp:nvSpPr>
        <dsp:cNvPr id="0" name=""/>
        <dsp:cNvSpPr/>
      </dsp:nvSpPr>
      <dsp:spPr>
        <a:xfrm>
          <a:off x="653" y="42"/>
          <a:ext cx="3450681" cy="17082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b="1" kern="1200" dirty="0" smtClean="0">
              <a:solidFill>
                <a:schemeClr val="tx1"/>
              </a:solidFill>
            </a:rPr>
            <a:t>11 raioane </a:t>
          </a:r>
          <a:r>
            <a:rPr lang="ro-RO" sz="2400" kern="1200" dirty="0" smtClean="0">
              <a:solidFill>
                <a:schemeClr val="tx1"/>
              </a:solidFill>
            </a:rPr>
            <a:t>cu admitere regulamentară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653" y="42"/>
        <a:ext cx="3450681" cy="1708263"/>
      </dsp:txXfrm>
    </dsp:sp>
    <dsp:sp modelId="{2FA1539C-3DC1-4F45-B95B-7B2D2FC4BBA9}">
      <dsp:nvSpPr>
        <dsp:cNvPr id="0" name=""/>
        <dsp:cNvSpPr/>
      </dsp:nvSpPr>
      <dsp:spPr>
        <a:xfrm rot="5400000">
          <a:off x="5365185" y="128043"/>
          <a:ext cx="1366610" cy="50396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2600" kern="1200" dirty="0" smtClean="0"/>
            <a:t>Ocnița, Basarabeasca, Râșcani.</a:t>
          </a:r>
          <a:endParaRPr lang="en-US" sz="2600" kern="1200" dirty="0"/>
        </a:p>
      </dsp:txBody>
      <dsp:txXfrm rot="5400000">
        <a:off x="5365185" y="128043"/>
        <a:ext cx="1366610" cy="5039614"/>
      </dsp:txXfrm>
    </dsp:sp>
    <dsp:sp modelId="{49AEB0A4-7A1D-4A03-8CE0-688B311C5969}">
      <dsp:nvSpPr>
        <dsp:cNvPr id="0" name=""/>
        <dsp:cNvSpPr/>
      </dsp:nvSpPr>
      <dsp:spPr>
        <a:xfrm>
          <a:off x="653" y="1793719"/>
          <a:ext cx="3528029" cy="17082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b="1" kern="1200" dirty="0" smtClean="0">
              <a:solidFill>
                <a:schemeClr val="tx1"/>
              </a:solidFill>
            </a:rPr>
            <a:t>3raioane </a:t>
          </a:r>
          <a:r>
            <a:rPr lang="ro-RO" sz="2400" b="0" kern="1200" dirty="0" smtClean="0">
              <a:solidFill>
                <a:schemeClr val="tx1"/>
              </a:solidFill>
            </a:rPr>
            <a:t>cu</a:t>
          </a:r>
          <a:r>
            <a:rPr lang="ro-RO" sz="2400" b="1" kern="1200" dirty="0" smtClean="0">
              <a:solidFill>
                <a:schemeClr val="tx1"/>
              </a:solidFill>
            </a:rPr>
            <a:t> </a:t>
          </a:r>
          <a:r>
            <a:rPr lang="ro-RO" sz="2400" kern="1200" dirty="0" smtClean="0">
              <a:solidFill>
                <a:schemeClr val="tx1"/>
              </a:solidFill>
            </a:rPr>
            <a:t>câte nici o instituţie cu admitere neregulamentară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653" y="1793719"/>
        <a:ext cx="3528029" cy="17082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6689E0-C17B-40C8-A2E7-DF3C7A532E2A}" type="datetimeFigureOut">
              <a:rPr lang="ru-RU" smtClean="0"/>
              <a:pPr/>
              <a:t>22.10.2016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12A8E-D649-49B0-9A3A-B5F409FBB9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12A8E-D649-49B0-9A3A-B5F409FBB97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u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4788" y="0"/>
            <a:ext cx="8782050" cy="6753225"/>
            <a:chOff x="129" y="0"/>
            <a:chExt cx="5532" cy="4254"/>
          </a:xfrm>
        </p:grpSpPr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129" y="411"/>
              <a:ext cx="5532" cy="3843"/>
            </a:xfrm>
            <a:custGeom>
              <a:avLst/>
              <a:gdLst/>
              <a:ahLst/>
              <a:cxnLst>
                <a:cxn ang="0">
                  <a:pos x="674" y="2"/>
                </a:cxn>
                <a:cxn ang="0">
                  <a:pos x="5531" y="0"/>
                </a:cxn>
                <a:cxn ang="0">
                  <a:pos x="5531" y="3832"/>
                </a:cxn>
                <a:cxn ang="0">
                  <a:pos x="0" y="3842"/>
                </a:cxn>
                <a:cxn ang="0">
                  <a:pos x="6" y="580"/>
                </a:cxn>
                <a:cxn ang="0">
                  <a:pos x="14" y="547"/>
                </a:cxn>
                <a:cxn ang="0">
                  <a:pos x="25" y="504"/>
                </a:cxn>
                <a:cxn ang="0">
                  <a:pos x="36" y="473"/>
                </a:cxn>
                <a:cxn ang="0">
                  <a:pos x="51" y="458"/>
                </a:cxn>
                <a:cxn ang="0">
                  <a:pos x="64" y="448"/>
                </a:cxn>
                <a:cxn ang="0">
                  <a:pos x="656" y="5"/>
                </a:cxn>
                <a:cxn ang="0">
                  <a:pos x="674" y="2"/>
                </a:cxn>
              </a:cxnLst>
              <a:rect l="0" t="0" r="r" b="b"/>
              <a:pathLst>
                <a:path w="5532" h="3843">
                  <a:moveTo>
                    <a:pt x="674" y="2"/>
                  </a:moveTo>
                  <a:lnTo>
                    <a:pt x="5531" y="0"/>
                  </a:lnTo>
                  <a:lnTo>
                    <a:pt x="5531" y="3832"/>
                  </a:lnTo>
                  <a:lnTo>
                    <a:pt x="0" y="3842"/>
                  </a:lnTo>
                  <a:lnTo>
                    <a:pt x="6" y="580"/>
                  </a:lnTo>
                  <a:lnTo>
                    <a:pt x="14" y="547"/>
                  </a:lnTo>
                  <a:lnTo>
                    <a:pt x="25" y="504"/>
                  </a:lnTo>
                  <a:lnTo>
                    <a:pt x="36" y="473"/>
                  </a:lnTo>
                  <a:lnTo>
                    <a:pt x="51" y="458"/>
                  </a:lnTo>
                  <a:lnTo>
                    <a:pt x="64" y="448"/>
                  </a:lnTo>
                  <a:lnTo>
                    <a:pt x="656" y="5"/>
                  </a:lnTo>
                  <a:lnTo>
                    <a:pt x="674" y="2"/>
                  </a:lnTo>
                </a:path>
              </a:pathLst>
            </a:custGeom>
            <a:solidFill>
              <a:srgbClr val="FFFF99"/>
            </a:solidFill>
            <a:ln w="9525">
              <a:noFill/>
              <a:round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079" y="0"/>
              <a:ext cx="1640" cy="623"/>
              <a:chOff x="2079" y="0"/>
              <a:chExt cx="1640" cy="623"/>
            </a:xfrm>
          </p:grpSpPr>
          <p:sp>
            <p:nvSpPr>
              <p:cNvPr id="3077" name="Rectangle 5"/>
              <p:cNvSpPr>
                <a:spLocks noChangeArrowheads="1"/>
              </p:cNvSpPr>
              <p:nvPr/>
            </p:nvSpPr>
            <p:spPr bwMode="auto">
              <a:xfrm>
                <a:off x="2079" y="344"/>
                <a:ext cx="1640" cy="72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5F5F5F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8" name="Rectangle 6"/>
              <p:cNvSpPr>
                <a:spLocks noChangeArrowheads="1"/>
              </p:cNvSpPr>
              <p:nvPr/>
            </p:nvSpPr>
            <p:spPr bwMode="auto">
              <a:xfrm>
                <a:off x="2383" y="311"/>
                <a:ext cx="232" cy="3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9" name="Rectangle 7"/>
              <p:cNvSpPr>
                <a:spLocks noChangeArrowheads="1"/>
              </p:cNvSpPr>
              <p:nvPr/>
            </p:nvSpPr>
            <p:spPr bwMode="auto">
              <a:xfrm>
                <a:off x="3134" y="320"/>
                <a:ext cx="232" cy="32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0" name="Oval 8"/>
              <p:cNvSpPr>
                <a:spLocks noChangeArrowheads="1"/>
              </p:cNvSpPr>
              <p:nvPr/>
            </p:nvSpPr>
            <p:spPr bwMode="auto">
              <a:xfrm>
                <a:off x="2693" y="0"/>
                <a:ext cx="379" cy="370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1C1C1C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1" name="Oval 9"/>
              <p:cNvSpPr>
                <a:spLocks noChangeArrowheads="1"/>
              </p:cNvSpPr>
              <p:nvPr/>
            </p:nvSpPr>
            <p:spPr bwMode="auto">
              <a:xfrm>
                <a:off x="2711" y="13"/>
                <a:ext cx="344" cy="347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1C1C1C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2" name="Freeform 10"/>
              <p:cNvSpPr>
                <a:spLocks/>
              </p:cNvSpPr>
              <p:nvPr/>
            </p:nvSpPr>
            <p:spPr bwMode="auto">
              <a:xfrm>
                <a:off x="2737" y="10"/>
                <a:ext cx="279" cy="82"/>
              </a:xfrm>
              <a:custGeom>
                <a:avLst/>
                <a:gdLst/>
                <a:ahLst/>
                <a:cxnLst>
                  <a:cxn ang="0">
                    <a:pos x="278" y="65"/>
                  </a:cxn>
                  <a:cxn ang="0">
                    <a:pos x="271" y="49"/>
                  </a:cxn>
                  <a:cxn ang="0">
                    <a:pos x="254" y="32"/>
                  </a:cxn>
                  <a:cxn ang="0">
                    <a:pos x="232" y="20"/>
                  </a:cxn>
                  <a:cxn ang="0">
                    <a:pos x="203" y="7"/>
                  </a:cxn>
                  <a:cxn ang="0">
                    <a:pos x="168" y="0"/>
                  </a:cxn>
                  <a:cxn ang="0">
                    <a:pos x="127" y="0"/>
                  </a:cxn>
                  <a:cxn ang="0">
                    <a:pos x="95" y="3"/>
                  </a:cxn>
                  <a:cxn ang="0">
                    <a:pos x="63" y="14"/>
                  </a:cxn>
                  <a:cxn ang="0">
                    <a:pos x="41" y="29"/>
                  </a:cxn>
                  <a:cxn ang="0">
                    <a:pos x="21" y="43"/>
                  </a:cxn>
                  <a:cxn ang="0">
                    <a:pos x="5" y="62"/>
                  </a:cxn>
                  <a:cxn ang="0">
                    <a:pos x="0" y="71"/>
                  </a:cxn>
                  <a:cxn ang="0">
                    <a:pos x="1" y="81"/>
                  </a:cxn>
                  <a:cxn ang="0">
                    <a:pos x="14" y="62"/>
                  </a:cxn>
                  <a:cxn ang="0">
                    <a:pos x="28" y="51"/>
                  </a:cxn>
                  <a:cxn ang="0">
                    <a:pos x="55" y="33"/>
                  </a:cxn>
                  <a:cxn ang="0">
                    <a:pos x="78" y="23"/>
                  </a:cxn>
                  <a:cxn ang="0">
                    <a:pos x="105" y="14"/>
                  </a:cxn>
                  <a:cxn ang="0">
                    <a:pos x="131" y="11"/>
                  </a:cxn>
                  <a:cxn ang="0">
                    <a:pos x="147" y="11"/>
                  </a:cxn>
                  <a:cxn ang="0">
                    <a:pos x="167" y="13"/>
                  </a:cxn>
                  <a:cxn ang="0">
                    <a:pos x="186" y="14"/>
                  </a:cxn>
                  <a:cxn ang="0">
                    <a:pos x="206" y="20"/>
                  </a:cxn>
                  <a:cxn ang="0">
                    <a:pos x="239" y="35"/>
                  </a:cxn>
                  <a:cxn ang="0">
                    <a:pos x="255" y="49"/>
                  </a:cxn>
                  <a:cxn ang="0">
                    <a:pos x="278" y="65"/>
                  </a:cxn>
                </a:cxnLst>
                <a:rect l="0" t="0" r="r" b="b"/>
                <a:pathLst>
                  <a:path w="279" h="82">
                    <a:moveTo>
                      <a:pt x="278" y="65"/>
                    </a:moveTo>
                    <a:lnTo>
                      <a:pt x="271" y="49"/>
                    </a:lnTo>
                    <a:lnTo>
                      <a:pt x="254" y="32"/>
                    </a:lnTo>
                    <a:lnTo>
                      <a:pt x="232" y="20"/>
                    </a:lnTo>
                    <a:lnTo>
                      <a:pt x="203" y="7"/>
                    </a:lnTo>
                    <a:lnTo>
                      <a:pt x="168" y="0"/>
                    </a:lnTo>
                    <a:lnTo>
                      <a:pt x="127" y="0"/>
                    </a:lnTo>
                    <a:lnTo>
                      <a:pt x="95" y="3"/>
                    </a:lnTo>
                    <a:lnTo>
                      <a:pt x="63" y="14"/>
                    </a:lnTo>
                    <a:lnTo>
                      <a:pt x="41" y="29"/>
                    </a:lnTo>
                    <a:lnTo>
                      <a:pt x="21" y="43"/>
                    </a:lnTo>
                    <a:lnTo>
                      <a:pt x="5" y="62"/>
                    </a:lnTo>
                    <a:lnTo>
                      <a:pt x="0" y="71"/>
                    </a:lnTo>
                    <a:lnTo>
                      <a:pt x="1" y="81"/>
                    </a:lnTo>
                    <a:lnTo>
                      <a:pt x="14" y="62"/>
                    </a:lnTo>
                    <a:lnTo>
                      <a:pt x="28" y="51"/>
                    </a:lnTo>
                    <a:lnTo>
                      <a:pt x="55" y="33"/>
                    </a:lnTo>
                    <a:lnTo>
                      <a:pt x="78" y="23"/>
                    </a:lnTo>
                    <a:lnTo>
                      <a:pt x="105" y="14"/>
                    </a:lnTo>
                    <a:lnTo>
                      <a:pt x="131" y="11"/>
                    </a:lnTo>
                    <a:lnTo>
                      <a:pt x="147" y="11"/>
                    </a:lnTo>
                    <a:lnTo>
                      <a:pt x="167" y="13"/>
                    </a:lnTo>
                    <a:lnTo>
                      <a:pt x="186" y="14"/>
                    </a:lnTo>
                    <a:lnTo>
                      <a:pt x="206" y="20"/>
                    </a:lnTo>
                    <a:lnTo>
                      <a:pt x="239" y="35"/>
                    </a:lnTo>
                    <a:lnTo>
                      <a:pt x="255" y="49"/>
                    </a:lnTo>
                    <a:lnTo>
                      <a:pt x="278" y="65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" name="Oval 11"/>
              <p:cNvSpPr>
                <a:spLocks noChangeArrowheads="1"/>
              </p:cNvSpPr>
              <p:nvPr/>
            </p:nvSpPr>
            <p:spPr bwMode="auto">
              <a:xfrm>
                <a:off x="2738" y="43"/>
                <a:ext cx="289" cy="281"/>
              </a:xfrm>
              <a:prstGeom prst="ellipse">
                <a:avLst/>
              </a:prstGeom>
              <a:gradFill rotWithShape="0">
                <a:gsLst>
                  <a:gs pos="0">
                    <a:srgbClr val="1C1C1C"/>
                  </a:gs>
                  <a:gs pos="50000">
                    <a:srgbClr val="FFFFFF"/>
                  </a:gs>
                  <a:gs pos="100000">
                    <a:srgbClr val="1C1C1C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" name="Oval 12" descr="Walnut"/>
              <p:cNvSpPr>
                <a:spLocks noChangeArrowheads="1"/>
              </p:cNvSpPr>
              <p:nvPr/>
            </p:nvSpPr>
            <p:spPr bwMode="auto">
              <a:xfrm>
                <a:off x="2758" y="60"/>
                <a:ext cx="247" cy="238"/>
              </a:xfrm>
              <a:prstGeom prst="ellipse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5" name="Freeform 13"/>
              <p:cNvSpPr>
                <a:spLocks/>
              </p:cNvSpPr>
              <p:nvPr/>
            </p:nvSpPr>
            <p:spPr bwMode="auto">
              <a:xfrm>
                <a:off x="2211" y="267"/>
                <a:ext cx="1358" cy="356"/>
              </a:xfrm>
              <a:custGeom>
                <a:avLst/>
                <a:gdLst/>
                <a:ahLst/>
                <a:cxnLst>
                  <a:cxn ang="0">
                    <a:pos x="10" y="345"/>
                  </a:cxn>
                  <a:cxn ang="0">
                    <a:pos x="28" y="351"/>
                  </a:cxn>
                  <a:cxn ang="0">
                    <a:pos x="1357" y="355"/>
                  </a:cxn>
                  <a:cxn ang="0">
                    <a:pos x="1357" y="279"/>
                  </a:cxn>
                  <a:cxn ang="0">
                    <a:pos x="1351" y="248"/>
                  </a:cxn>
                  <a:cxn ang="0">
                    <a:pos x="1338" y="220"/>
                  </a:cxn>
                  <a:cxn ang="0">
                    <a:pos x="1324" y="192"/>
                  </a:cxn>
                  <a:cxn ang="0">
                    <a:pos x="1282" y="147"/>
                  </a:cxn>
                  <a:cxn ang="0">
                    <a:pos x="1214" y="119"/>
                  </a:cxn>
                  <a:cxn ang="0">
                    <a:pos x="1141" y="106"/>
                  </a:cxn>
                  <a:cxn ang="0">
                    <a:pos x="1073" y="96"/>
                  </a:cxn>
                  <a:cxn ang="0">
                    <a:pos x="996" y="87"/>
                  </a:cxn>
                  <a:cxn ang="0">
                    <a:pos x="906" y="81"/>
                  </a:cxn>
                  <a:cxn ang="0">
                    <a:pos x="782" y="69"/>
                  </a:cxn>
                  <a:cxn ang="0">
                    <a:pos x="817" y="22"/>
                  </a:cxn>
                  <a:cxn ang="0">
                    <a:pos x="823" y="2"/>
                  </a:cxn>
                  <a:cxn ang="0">
                    <a:pos x="795" y="28"/>
                  </a:cxn>
                  <a:cxn ang="0">
                    <a:pos x="779" y="41"/>
                  </a:cxn>
                  <a:cxn ang="0">
                    <a:pos x="762" y="57"/>
                  </a:cxn>
                  <a:cxn ang="0">
                    <a:pos x="746" y="62"/>
                  </a:cxn>
                  <a:cxn ang="0">
                    <a:pos x="714" y="71"/>
                  </a:cxn>
                  <a:cxn ang="0">
                    <a:pos x="661" y="72"/>
                  </a:cxn>
                  <a:cxn ang="0">
                    <a:pos x="612" y="70"/>
                  </a:cxn>
                  <a:cxn ang="0">
                    <a:pos x="587" y="57"/>
                  </a:cxn>
                  <a:cxn ang="0">
                    <a:pos x="571" y="46"/>
                  </a:cxn>
                  <a:cxn ang="0">
                    <a:pos x="548" y="28"/>
                  </a:cxn>
                  <a:cxn ang="0">
                    <a:pos x="519" y="0"/>
                  </a:cxn>
                  <a:cxn ang="0">
                    <a:pos x="527" y="24"/>
                  </a:cxn>
                  <a:cxn ang="0">
                    <a:pos x="539" y="64"/>
                  </a:cxn>
                  <a:cxn ang="0">
                    <a:pos x="525" y="72"/>
                  </a:cxn>
                  <a:cxn ang="0">
                    <a:pos x="379" y="80"/>
                  </a:cxn>
                  <a:cxn ang="0">
                    <a:pos x="259" y="96"/>
                  </a:cxn>
                  <a:cxn ang="0">
                    <a:pos x="190" y="106"/>
                  </a:cxn>
                  <a:cxn ang="0">
                    <a:pos x="123" y="119"/>
                  </a:cxn>
                  <a:cxn ang="0">
                    <a:pos x="94" y="129"/>
                  </a:cxn>
                  <a:cxn ang="0">
                    <a:pos x="72" y="144"/>
                  </a:cxn>
                  <a:cxn ang="0">
                    <a:pos x="43" y="171"/>
                  </a:cxn>
                  <a:cxn ang="0">
                    <a:pos x="24" y="202"/>
                  </a:cxn>
                  <a:cxn ang="0">
                    <a:pos x="11" y="239"/>
                  </a:cxn>
                  <a:cxn ang="0">
                    <a:pos x="4" y="267"/>
                  </a:cxn>
                  <a:cxn ang="0">
                    <a:pos x="1" y="299"/>
                  </a:cxn>
                  <a:cxn ang="0">
                    <a:pos x="0" y="320"/>
                  </a:cxn>
                  <a:cxn ang="0">
                    <a:pos x="10" y="345"/>
                  </a:cxn>
                </a:cxnLst>
                <a:rect l="0" t="0" r="r" b="b"/>
                <a:pathLst>
                  <a:path w="1358" h="356">
                    <a:moveTo>
                      <a:pt x="10" y="345"/>
                    </a:moveTo>
                    <a:lnTo>
                      <a:pt x="28" y="351"/>
                    </a:lnTo>
                    <a:lnTo>
                      <a:pt x="1357" y="355"/>
                    </a:lnTo>
                    <a:lnTo>
                      <a:pt x="1357" y="279"/>
                    </a:lnTo>
                    <a:lnTo>
                      <a:pt x="1351" y="248"/>
                    </a:lnTo>
                    <a:lnTo>
                      <a:pt x="1338" y="220"/>
                    </a:lnTo>
                    <a:lnTo>
                      <a:pt x="1324" y="192"/>
                    </a:lnTo>
                    <a:lnTo>
                      <a:pt x="1282" y="147"/>
                    </a:lnTo>
                    <a:lnTo>
                      <a:pt x="1214" y="119"/>
                    </a:lnTo>
                    <a:lnTo>
                      <a:pt x="1141" y="106"/>
                    </a:lnTo>
                    <a:lnTo>
                      <a:pt x="1073" y="96"/>
                    </a:lnTo>
                    <a:lnTo>
                      <a:pt x="996" y="87"/>
                    </a:lnTo>
                    <a:lnTo>
                      <a:pt x="906" y="81"/>
                    </a:lnTo>
                    <a:lnTo>
                      <a:pt x="782" y="69"/>
                    </a:lnTo>
                    <a:lnTo>
                      <a:pt x="817" y="22"/>
                    </a:lnTo>
                    <a:lnTo>
                      <a:pt x="823" y="2"/>
                    </a:lnTo>
                    <a:lnTo>
                      <a:pt x="795" y="28"/>
                    </a:lnTo>
                    <a:lnTo>
                      <a:pt x="779" y="41"/>
                    </a:lnTo>
                    <a:lnTo>
                      <a:pt x="762" y="57"/>
                    </a:lnTo>
                    <a:lnTo>
                      <a:pt x="746" y="62"/>
                    </a:lnTo>
                    <a:lnTo>
                      <a:pt x="714" y="71"/>
                    </a:lnTo>
                    <a:lnTo>
                      <a:pt x="661" y="72"/>
                    </a:lnTo>
                    <a:lnTo>
                      <a:pt x="612" y="70"/>
                    </a:lnTo>
                    <a:lnTo>
                      <a:pt x="587" y="57"/>
                    </a:lnTo>
                    <a:lnTo>
                      <a:pt x="571" y="46"/>
                    </a:lnTo>
                    <a:lnTo>
                      <a:pt x="548" y="28"/>
                    </a:lnTo>
                    <a:lnTo>
                      <a:pt x="519" y="0"/>
                    </a:lnTo>
                    <a:lnTo>
                      <a:pt x="527" y="24"/>
                    </a:lnTo>
                    <a:lnTo>
                      <a:pt x="539" y="64"/>
                    </a:lnTo>
                    <a:lnTo>
                      <a:pt x="525" y="72"/>
                    </a:lnTo>
                    <a:lnTo>
                      <a:pt x="379" y="80"/>
                    </a:lnTo>
                    <a:lnTo>
                      <a:pt x="259" y="96"/>
                    </a:lnTo>
                    <a:lnTo>
                      <a:pt x="190" y="106"/>
                    </a:lnTo>
                    <a:lnTo>
                      <a:pt x="123" y="119"/>
                    </a:lnTo>
                    <a:lnTo>
                      <a:pt x="94" y="129"/>
                    </a:lnTo>
                    <a:lnTo>
                      <a:pt x="72" y="144"/>
                    </a:lnTo>
                    <a:lnTo>
                      <a:pt x="43" y="171"/>
                    </a:lnTo>
                    <a:lnTo>
                      <a:pt x="24" y="202"/>
                    </a:lnTo>
                    <a:lnTo>
                      <a:pt x="11" y="239"/>
                    </a:lnTo>
                    <a:lnTo>
                      <a:pt x="4" y="267"/>
                    </a:lnTo>
                    <a:lnTo>
                      <a:pt x="1" y="299"/>
                    </a:lnTo>
                    <a:lnTo>
                      <a:pt x="0" y="320"/>
                    </a:lnTo>
                    <a:lnTo>
                      <a:pt x="10" y="34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rgbClr val="1C1C1C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6" name="Freeform 14"/>
              <p:cNvSpPr>
                <a:spLocks/>
              </p:cNvSpPr>
              <p:nvPr/>
            </p:nvSpPr>
            <p:spPr bwMode="auto">
              <a:xfrm>
                <a:off x="2242" y="308"/>
                <a:ext cx="536" cy="184"/>
              </a:xfrm>
              <a:custGeom>
                <a:avLst/>
                <a:gdLst/>
                <a:ahLst/>
                <a:cxnLst>
                  <a:cxn ang="0">
                    <a:pos x="0" y="183"/>
                  </a:cxn>
                  <a:cxn ang="0">
                    <a:pos x="7" y="153"/>
                  </a:cxn>
                  <a:cxn ang="0">
                    <a:pos x="17" y="133"/>
                  </a:cxn>
                  <a:cxn ang="0">
                    <a:pos x="49" y="110"/>
                  </a:cxn>
                  <a:cxn ang="0">
                    <a:pos x="105" y="88"/>
                  </a:cxn>
                  <a:cxn ang="0">
                    <a:pos x="147" y="82"/>
                  </a:cxn>
                  <a:cxn ang="0">
                    <a:pos x="182" y="74"/>
                  </a:cxn>
                  <a:cxn ang="0">
                    <a:pos x="237" y="69"/>
                  </a:cxn>
                  <a:cxn ang="0">
                    <a:pos x="279" y="61"/>
                  </a:cxn>
                  <a:cxn ang="0">
                    <a:pos x="320" y="54"/>
                  </a:cxn>
                  <a:cxn ang="0">
                    <a:pos x="359" y="49"/>
                  </a:cxn>
                  <a:cxn ang="0">
                    <a:pos x="405" y="43"/>
                  </a:cxn>
                  <a:cxn ang="0">
                    <a:pos x="473" y="42"/>
                  </a:cxn>
                  <a:cxn ang="0">
                    <a:pos x="470" y="44"/>
                  </a:cxn>
                  <a:cxn ang="0">
                    <a:pos x="506" y="41"/>
                  </a:cxn>
                  <a:cxn ang="0">
                    <a:pos x="518" y="27"/>
                  </a:cxn>
                  <a:cxn ang="0">
                    <a:pos x="513" y="0"/>
                  </a:cxn>
                  <a:cxn ang="0">
                    <a:pos x="533" y="23"/>
                  </a:cxn>
                  <a:cxn ang="0">
                    <a:pos x="535" y="39"/>
                  </a:cxn>
                  <a:cxn ang="0">
                    <a:pos x="513" y="52"/>
                  </a:cxn>
                  <a:cxn ang="0">
                    <a:pos x="470" y="57"/>
                  </a:cxn>
                  <a:cxn ang="0">
                    <a:pos x="399" y="61"/>
                  </a:cxn>
                  <a:cxn ang="0">
                    <a:pos x="323" y="70"/>
                  </a:cxn>
                  <a:cxn ang="0">
                    <a:pos x="263" y="80"/>
                  </a:cxn>
                  <a:cxn ang="0">
                    <a:pos x="193" y="90"/>
                  </a:cxn>
                  <a:cxn ang="0">
                    <a:pos x="135" y="99"/>
                  </a:cxn>
                  <a:cxn ang="0">
                    <a:pos x="92" y="109"/>
                  </a:cxn>
                  <a:cxn ang="0">
                    <a:pos x="56" y="128"/>
                  </a:cxn>
                  <a:cxn ang="0">
                    <a:pos x="30" y="140"/>
                  </a:cxn>
                  <a:cxn ang="0">
                    <a:pos x="15" y="164"/>
                  </a:cxn>
                  <a:cxn ang="0">
                    <a:pos x="0" y="183"/>
                  </a:cxn>
                </a:cxnLst>
                <a:rect l="0" t="0" r="r" b="b"/>
                <a:pathLst>
                  <a:path w="536" h="184">
                    <a:moveTo>
                      <a:pt x="0" y="183"/>
                    </a:moveTo>
                    <a:lnTo>
                      <a:pt x="7" y="153"/>
                    </a:lnTo>
                    <a:lnTo>
                      <a:pt x="17" y="133"/>
                    </a:lnTo>
                    <a:lnTo>
                      <a:pt x="49" y="110"/>
                    </a:lnTo>
                    <a:lnTo>
                      <a:pt x="105" y="88"/>
                    </a:lnTo>
                    <a:lnTo>
                      <a:pt x="147" y="82"/>
                    </a:lnTo>
                    <a:lnTo>
                      <a:pt x="182" y="74"/>
                    </a:lnTo>
                    <a:lnTo>
                      <a:pt x="237" y="69"/>
                    </a:lnTo>
                    <a:lnTo>
                      <a:pt x="279" y="61"/>
                    </a:lnTo>
                    <a:lnTo>
                      <a:pt x="320" y="54"/>
                    </a:lnTo>
                    <a:lnTo>
                      <a:pt x="359" y="49"/>
                    </a:lnTo>
                    <a:lnTo>
                      <a:pt x="405" y="43"/>
                    </a:lnTo>
                    <a:lnTo>
                      <a:pt x="473" y="42"/>
                    </a:lnTo>
                    <a:lnTo>
                      <a:pt x="470" y="44"/>
                    </a:lnTo>
                    <a:lnTo>
                      <a:pt x="506" y="41"/>
                    </a:lnTo>
                    <a:lnTo>
                      <a:pt x="518" y="27"/>
                    </a:lnTo>
                    <a:lnTo>
                      <a:pt x="513" y="0"/>
                    </a:lnTo>
                    <a:lnTo>
                      <a:pt x="533" y="23"/>
                    </a:lnTo>
                    <a:lnTo>
                      <a:pt x="535" y="39"/>
                    </a:lnTo>
                    <a:lnTo>
                      <a:pt x="513" y="52"/>
                    </a:lnTo>
                    <a:lnTo>
                      <a:pt x="470" y="57"/>
                    </a:lnTo>
                    <a:lnTo>
                      <a:pt x="399" y="61"/>
                    </a:lnTo>
                    <a:lnTo>
                      <a:pt x="323" y="70"/>
                    </a:lnTo>
                    <a:lnTo>
                      <a:pt x="263" y="80"/>
                    </a:lnTo>
                    <a:lnTo>
                      <a:pt x="193" y="90"/>
                    </a:lnTo>
                    <a:lnTo>
                      <a:pt x="135" y="99"/>
                    </a:lnTo>
                    <a:lnTo>
                      <a:pt x="92" y="109"/>
                    </a:lnTo>
                    <a:lnTo>
                      <a:pt x="56" y="128"/>
                    </a:lnTo>
                    <a:lnTo>
                      <a:pt x="30" y="140"/>
                    </a:lnTo>
                    <a:lnTo>
                      <a:pt x="15" y="164"/>
                    </a:lnTo>
                    <a:lnTo>
                      <a:pt x="0" y="183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7" name="Freeform 15"/>
              <p:cNvSpPr>
                <a:spLocks/>
              </p:cNvSpPr>
              <p:nvPr/>
            </p:nvSpPr>
            <p:spPr bwMode="auto">
              <a:xfrm>
                <a:off x="2226" y="574"/>
                <a:ext cx="1326" cy="4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7" y="30"/>
                  </a:cxn>
                  <a:cxn ang="0">
                    <a:pos x="114" y="37"/>
                  </a:cxn>
                  <a:cxn ang="0">
                    <a:pos x="381" y="36"/>
                  </a:cxn>
                  <a:cxn ang="0">
                    <a:pos x="438" y="37"/>
                  </a:cxn>
                  <a:cxn ang="0">
                    <a:pos x="480" y="38"/>
                  </a:cxn>
                  <a:cxn ang="0">
                    <a:pos x="578" y="38"/>
                  </a:cxn>
                  <a:cxn ang="0">
                    <a:pos x="686" y="36"/>
                  </a:cxn>
                  <a:cxn ang="0">
                    <a:pos x="724" y="36"/>
                  </a:cxn>
                  <a:cxn ang="0">
                    <a:pos x="819" y="38"/>
                  </a:cxn>
                  <a:cxn ang="0">
                    <a:pos x="859" y="39"/>
                  </a:cxn>
                  <a:cxn ang="0">
                    <a:pos x="888" y="38"/>
                  </a:cxn>
                  <a:cxn ang="0">
                    <a:pos x="962" y="36"/>
                  </a:cxn>
                  <a:cxn ang="0">
                    <a:pos x="1004" y="38"/>
                  </a:cxn>
                  <a:cxn ang="0">
                    <a:pos x="1045" y="37"/>
                  </a:cxn>
                  <a:cxn ang="0">
                    <a:pos x="1072" y="36"/>
                  </a:cxn>
                  <a:cxn ang="0">
                    <a:pos x="1119" y="36"/>
                  </a:cxn>
                  <a:cxn ang="0">
                    <a:pos x="1145" y="37"/>
                  </a:cxn>
                  <a:cxn ang="0">
                    <a:pos x="1171" y="38"/>
                  </a:cxn>
                  <a:cxn ang="0">
                    <a:pos x="1233" y="37"/>
                  </a:cxn>
                  <a:cxn ang="0">
                    <a:pos x="1257" y="37"/>
                  </a:cxn>
                  <a:cxn ang="0">
                    <a:pos x="1325" y="32"/>
                  </a:cxn>
                  <a:cxn ang="0">
                    <a:pos x="1291" y="22"/>
                  </a:cxn>
                  <a:cxn ang="0">
                    <a:pos x="1271" y="22"/>
                  </a:cxn>
                  <a:cxn ang="0">
                    <a:pos x="1249" y="23"/>
                  </a:cxn>
                  <a:cxn ang="0">
                    <a:pos x="1081" y="15"/>
                  </a:cxn>
                  <a:cxn ang="0">
                    <a:pos x="1015" y="17"/>
                  </a:cxn>
                  <a:cxn ang="0">
                    <a:pos x="943" y="21"/>
                  </a:cxn>
                  <a:cxn ang="0">
                    <a:pos x="874" y="20"/>
                  </a:cxn>
                  <a:cxn ang="0">
                    <a:pos x="819" y="18"/>
                  </a:cxn>
                  <a:cxn ang="0">
                    <a:pos x="732" y="19"/>
                  </a:cxn>
                  <a:cxn ang="0">
                    <a:pos x="683" y="20"/>
                  </a:cxn>
                  <a:cxn ang="0">
                    <a:pos x="655" y="21"/>
                  </a:cxn>
                  <a:cxn ang="0">
                    <a:pos x="605" y="22"/>
                  </a:cxn>
                  <a:cxn ang="0">
                    <a:pos x="553" y="20"/>
                  </a:cxn>
                  <a:cxn ang="0">
                    <a:pos x="524" y="19"/>
                  </a:cxn>
                  <a:cxn ang="0">
                    <a:pos x="462" y="17"/>
                  </a:cxn>
                  <a:cxn ang="0">
                    <a:pos x="436" y="18"/>
                  </a:cxn>
                  <a:cxn ang="0">
                    <a:pos x="378" y="21"/>
                  </a:cxn>
                  <a:cxn ang="0">
                    <a:pos x="340" y="23"/>
                  </a:cxn>
                  <a:cxn ang="0">
                    <a:pos x="302" y="24"/>
                  </a:cxn>
                  <a:cxn ang="0">
                    <a:pos x="258" y="22"/>
                  </a:cxn>
                  <a:cxn ang="0">
                    <a:pos x="205" y="20"/>
                  </a:cxn>
                  <a:cxn ang="0">
                    <a:pos x="147" y="23"/>
                  </a:cxn>
                  <a:cxn ang="0">
                    <a:pos x="133" y="23"/>
                  </a:cxn>
                  <a:cxn ang="0">
                    <a:pos x="82" y="20"/>
                  </a:cxn>
                  <a:cxn ang="0">
                    <a:pos x="53" y="19"/>
                  </a:cxn>
                  <a:cxn ang="0">
                    <a:pos x="38" y="20"/>
                  </a:cxn>
                </a:cxnLst>
                <a:rect l="0" t="0" r="r" b="b"/>
                <a:pathLst>
                  <a:path w="1326" h="40">
                    <a:moveTo>
                      <a:pt x="6" y="0"/>
                    </a:moveTo>
                    <a:lnTo>
                      <a:pt x="0" y="10"/>
                    </a:lnTo>
                    <a:lnTo>
                      <a:pt x="6" y="25"/>
                    </a:lnTo>
                    <a:lnTo>
                      <a:pt x="17" y="30"/>
                    </a:lnTo>
                    <a:lnTo>
                      <a:pt x="36" y="36"/>
                    </a:lnTo>
                    <a:lnTo>
                      <a:pt x="114" y="37"/>
                    </a:lnTo>
                    <a:lnTo>
                      <a:pt x="275" y="38"/>
                    </a:lnTo>
                    <a:lnTo>
                      <a:pt x="381" y="36"/>
                    </a:lnTo>
                    <a:lnTo>
                      <a:pt x="415" y="37"/>
                    </a:lnTo>
                    <a:lnTo>
                      <a:pt x="438" y="37"/>
                    </a:lnTo>
                    <a:lnTo>
                      <a:pt x="474" y="38"/>
                    </a:lnTo>
                    <a:lnTo>
                      <a:pt x="480" y="38"/>
                    </a:lnTo>
                    <a:lnTo>
                      <a:pt x="545" y="38"/>
                    </a:lnTo>
                    <a:lnTo>
                      <a:pt x="578" y="38"/>
                    </a:lnTo>
                    <a:lnTo>
                      <a:pt x="598" y="37"/>
                    </a:lnTo>
                    <a:lnTo>
                      <a:pt x="686" y="36"/>
                    </a:lnTo>
                    <a:lnTo>
                      <a:pt x="691" y="36"/>
                    </a:lnTo>
                    <a:lnTo>
                      <a:pt x="724" y="36"/>
                    </a:lnTo>
                    <a:lnTo>
                      <a:pt x="777" y="38"/>
                    </a:lnTo>
                    <a:lnTo>
                      <a:pt x="819" y="38"/>
                    </a:lnTo>
                    <a:lnTo>
                      <a:pt x="825" y="38"/>
                    </a:lnTo>
                    <a:lnTo>
                      <a:pt x="859" y="39"/>
                    </a:lnTo>
                    <a:lnTo>
                      <a:pt x="882" y="37"/>
                    </a:lnTo>
                    <a:lnTo>
                      <a:pt x="888" y="38"/>
                    </a:lnTo>
                    <a:lnTo>
                      <a:pt x="957" y="37"/>
                    </a:lnTo>
                    <a:lnTo>
                      <a:pt x="962" y="36"/>
                    </a:lnTo>
                    <a:lnTo>
                      <a:pt x="980" y="37"/>
                    </a:lnTo>
                    <a:lnTo>
                      <a:pt x="1004" y="38"/>
                    </a:lnTo>
                    <a:lnTo>
                      <a:pt x="1011" y="38"/>
                    </a:lnTo>
                    <a:lnTo>
                      <a:pt x="1045" y="37"/>
                    </a:lnTo>
                    <a:lnTo>
                      <a:pt x="1066" y="36"/>
                    </a:lnTo>
                    <a:lnTo>
                      <a:pt x="1072" y="36"/>
                    </a:lnTo>
                    <a:lnTo>
                      <a:pt x="1091" y="36"/>
                    </a:lnTo>
                    <a:lnTo>
                      <a:pt x="1119" y="36"/>
                    </a:lnTo>
                    <a:lnTo>
                      <a:pt x="1126" y="36"/>
                    </a:lnTo>
                    <a:lnTo>
                      <a:pt x="1145" y="37"/>
                    </a:lnTo>
                    <a:lnTo>
                      <a:pt x="1165" y="38"/>
                    </a:lnTo>
                    <a:lnTo>
                      <a:pt x="1171" y="38"/>
                    </a:lnTo>
                    <a:lnTo>
                      <a:pt x="1214" y="36"/>
                    </a:lnTo>
                    <a:lnTo>
                      <a:pt x="1233" y="37"/>
                    </a:lnTo>
                    <a:lnTo>
                      <a:pt x="1252" y="38"/>
                    </a:lnTo>
                    <a:lnTo>
                      <a:pt x="1257" y="37"/>
                    </a:lnTo>
                    <a:lnTo>
                      <a:pt x="1309" y="37"/>
                    </a:lnTo>
                    <a:lnTo>
                      <a:pt x="1325" y="32"/>
                    </a:lnTo>
                    <a:lnTo>
                      <a:pt x="1298" y="22"/>
                    </a:lnTo>
                    <a:lnTo>
                      <a:pt x="1291" y="22"/>
                    </a:lnTo>
                    <a:lnTo>
                      <a:pt x="1267" y="20"/>
                    </a:lnTo>
                    <a:lnTo>
                      <a:pt x="1271" y="22"/>
                    </a:lnTo>
                    <a:lnTo>
                      <a:pt x="1256" y="24"/>
                    </a:lnTo>
                    <a:lnTo>
                      <a:pt x="1249" y="23"/>
                    </a:lnTo>
                    <a:lnTo>
                      <a:pt x="1087" y="15"/>
                    </a:lnTo>
                    <a:lnTo>
                      <a:pt x="1081" y="15"/>
                    </a:lnTo>
                    <a:lnTo>
                      <a:pt x="1038" y="15"/>
                    </a:lnTo>
                    <a:lnTo>
                      <a:pt x="1015" y="17"/>
                    </a:lnTo>
                    <a:lnTo>
                      <a:pt x="978" y="19"/>
                    </a:lnTo>
                    <a:lnTo>
                      <a:pt x="943" y="21"/>
                    </a:lnTo>
                    <a:lnTo>
                      <a:pt x="904" y="21"/>
                    </a:lnTo>
                    <a:lnTo>
                      <a:pt x="874" y="20"/>
                    </a:lnTo>
                    <a:lnTo>
                      <a:pt x="869" y="20"/>
                    </a:lnTo>
                    <a:lnTo>
                      <a:pt x="819" y="18"/>
                    </a:lnTo>
                    <a:lnTo>
                      <a:pt x="752" y="18"/>
                    </a:lnTo>
                    <a:lnTo>
                      <a:pt x="732" y="19"/>
                    </a:lnTo>
                    <a:lnTo>
                      <a:pt x="709" y="20"/>
                    </a:lnTo>
                    <a:lnTo>
                      <a:pt x="683" y="20"/>
                    </a:lnTo>
                    <a:lnTo>
                      <a:pt x="678" y="20"/>
                    </a:lnTo>
                    <a:lnTo>
                      <a:pt x="655" y="21"/>
                    </a:lnTo>
                    <a:lnTo>
                      <a:pt x="610" y="22"/>
                    </a:lnTo>
                    <a:lnTo>
                      <a:pt x="605" y="22"/>
                    </a:lnTo>
                    <a:lnTo>
                      <a:pt x="584" y="22"/>
                    </a:lnTo>
                    <a:lnTo>
                      <a:pt x="553" y="20"/>
                    </a:lnTo>
                    <a:lnTo>
                      <a:pt x="530" y="19"/>
                    </a:lnTo>
                    <a:lnTo>
                      <a:pt x="524" y="19"/>
                    </a:lnTo>
                    <a:lnTo>
                      <a:pt x="496" y="17"/>
                    </a:lnTo>
                    <a:lnTo>
                      <a:pt x="462" y="17"/>
                    </a:lnTo>
                    <a:lnTo>
                      <a:pt x="457" y="17"/>
                    </a:lnTo>
                    <a:lnTo>
                      <a:pt x="436" y="18"/>
                    </a:lnTo>
                    <a:lnTo>
                      <a:pt x="404" y="20"/>
                    </a:lnTo>
                    <a:lnTo>
                      <a:pt x="378" y="21"/>
                    </a:lnTo>
                    <a:lnTo>
                      <a:pt x="373" y="21"/>
                    </a:lnTo>
                    <a:lnTo>
                      <a:pt x="340" y="23"/>
                    </a:lnTo>
                    <a:lnTo>
                      <a:pt x="335" y="23"/>
                    </a:lnTo>
                    <a:lnTo>
                      <a:pt x="302" y="24"/>
                    </a:lnTo>
                    <a:lnTo>
                      <a:pt x="283" y="24"/>
                    </a:lnTo>
                    <a:lnTo>
                      <a:pt x="258" y="22"/>
                    </a:lnTo>
                    <a:lnTo>
                      <a:pt x="239" y="20"/>
                    </a:lnTo>
                    <a:lnTo>
                      <a:pt x="205" y="20"/>
                    </a:lnTo>
                    <a:lnTo>
                      <a:pt x="179" y="21"/>
                    </a:lnTo>
                    <a:lnTo>
                      <a:pt x="147" y="23"/>
                    </a:lnTo>
                    <a:lnTo>
                      <a:pt x="141" y="23"/>
                    </a:lnTo>
                    <a:lnTo>
                      <a:pt x="133" y="23"/>
                    </a:lnTo>
                    <a:lnTo>
                      <a:pt x="99" y="21"/>
                    </a:lnTo>
                    <a:lnTo>
                      <a:pt x="82" y="20"/>
                    </a:lnTo>
                    <a:lnTo>
                      <a:pt x="59" y="19"/>
                    </a:lnTo>
                    <a:lnTo>
                      <a:pt x="53" y="19"/>
                    </a:lnTo>
                    <a:lnTo>
                      <a:pt x="48" y="19"/>
                    </a:lnTo>
                    <a:lnTo>
                      <a:pt x="38" y="20"/>
                    </a:lnTo>
                    <a:lnTo>
                      <a:pt x="6" y="0"/>
                    </a:lnTo>
                  </a:path>
                </a:pathLst>
              </a:custGeom>
              <a:solidFill>
                <a:srgbClr val="FFFF99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8" name="Freeform 16"/>
              <p:cNvSpPr>
                <a:spLocks/>
              </p:cNvSpPr>
              <p:nvPr/>
            </p:nvSpPr>
            <p:spPr bwMode="auto">
              <a:xfrm>
                <a:off x="2241" y="307"/>
                <a:ext cx="1300" cy="224"/>
              </a:xfrm>
              <a:custGeom>
                <a:avLst/>
                <a:gdLst/>
                <a:ahLst/>
                <a:cxnLst>
                  <a:cxn ang="0">
                    <a:pos x="73" y="142"/>
                  </a:cxn>
                  <a:cxn ang="0">
                    <a:pos x="40" y="164"/>
                  </a:cxn>
                  <a:cxn ang="0">
                    <a:pos x="5" y="178"/>
                  </a:cxn>
                  <a:cxn ang="0">
                    <a:pos x="11" y="203"/>
                  </a:cxn>
                  <a:cxn ang="0">
                    <a:pos x="54" y="212"/>
                  </a:cxn>
                  <a:cxn ang="0">
                    <a:pos x="172" y="215"/>
                  </a:cxn>
                  <a:cxn ang="0">
                    <a:pos x="420" y="210"/>
                  </a:cxn>
                  <a:cxn ang="0">
                    <a:pos x="473" y="213"/>
                  </a:cxn>
                  <a:cxn ang="0">
                    <a:pos x="512" y="218"/>
                  </a:cxn>
                  <a:cxn ang="0">
                    <a:pos x="603" y="218"/>
                  </a:cxn>
                  <a:cxn ang="0">
                    <a:pos x="703" y="210"/>
                  </a:cxn>
                  <a:cxn ang="0">
                    <a:pos x="738" y="210"/>
                  </a:cxn>
                  <a:cxn ang="0">
                    <a:pos x="827" y="219"/>
                  </a:cxn>
                  <a:cxn ang="0">
                    <a:pos x="864" y="223"/>
                  </a:cxn>
                  <a:cxn ang="0">
                    <a:pos x="891" y="218"/>
                  </a:cxn>
                  <a:cxn ang="0">
                    <a:pos x="960" y="210"/>
                  </a:cxn>
                  <a:cxn ang="0">
                    <a:pos x="999" y="218"/>
                  </a:cxn>
                  <a:cxn ang="0">
                    <a:pos x="1037" y="213"/>
                  </a:cxn>
                  <a:cxn ang="0">
                    <a:pos x="1062" y="210"/>
                  </a:cxn>
                  <a:cxn ang="0">
                    <a:pos x="1105" y="210"/>
                  </a:cxn>
                  <a:cxn ang="0">
                    <a:pos x="1129" y="215"/>
                  </a:cxn>
                  <a:cxn ang="0">
                    <a:pos x="1154" y="219"/>
                  </a:cxn>
                  <a:cxn ang="0">
                    <a:pos x="1211" y="213"/>
                  </a:cxn>
                  <a:cxn ang="0">
                    <a:pos x="1233" y="215"/>
                  </a:cxn>
                  <a:cxn ang="0">
                    <a:pos x="1299" y="212"/>
                  </a:cxn>
                  <a:cxn ang="0">
                    <a:pos x="1283" y="169"/>
                  </a:cxn>
                  <a:cxn ang="0">
                    <a:pos x="1246" y="140"/>
                  </a:cxn>
                  <a:cxn ang="0">
                    <a:pos x="1226" y="145"/>
                  </a:cxn>
                  <a:cxn ang="0">
                    <a:pos x="1119" y="117"/>
                  </a:cxn>
                  <a:cxn ang="0">
                    <a:pos x="1070" y="103"/>
                  </a:cxn>
                  <a:cxn ang="0">
                    <a:pos x="1008" y="113"/>
                  </a:cxn>
                  <a:cxn ang="0">
                    <a:pos x="942" y="132"/>
                  </a:cxn>
                  <a:cxn ang="0">
                    <a:pos x="878" y="126"/>
                  </a:cxn>
                  <a:cxn ang="0">
                    <a:pos x="827" y="117"/>
                  </a:cxn>
                  <a:cxn ang="0">
                    <a:pos x="761" y="99"/>
                  </a:cxn>
                  <a:cxn ang="0">
                    <a:pos x="721" y="80"/>
                  </a:cxn>
                  <a:cxn ang="0">
                    <a:pos x="695" y="38"/>
                  </a:cxn>
                  <a:cxn ang="0">
                    <a:pos x="687" y="25"/>
                  </a:cxn>
                  <a:cxn ang="0">
                    <a:pos x="614" y="25"/>
                  </a:cxn>
                  <a:cxn ang="0">
                    <a:pos x="537" y="0"/>
                  </a:cxn>
                  <a:cxn ang="0">
                    <a:pos x="575" y="51"/>
                  </a:cxn>
                  <a:cxn ang="0">
                    <a:pos x="560" y="87"/>
                  </a:cxn>
                  <a:cxn ang="0">
                    <a:pos x="503" y="96"/>
                  </a:cxn>
                  <a:cxn ang="0">
                    <a:pos x="451" y="106"/>
                  </a:cxn>
                  <a:cxn ang="0">
                    <a:pos x="389" y="129"/>
                  </a:cxn>
                  <a:cxn ang="0">
                    <a:pos x="331" y="122"/>
                  </a:cxn>
                  <a:cxn ang="0">
                    <a:pos x="288" y="128"/>
                  </a:cxn>
                  <a:cxn ang="0">
                    <a:pos x="233" y="131"/>
                  </a:cxn>
                  <a:cxn ang="0">
                    <a:pos x="197" y="142"/>
                  </a:cxn>
                  <a:cxn ang="0">
                    <a:pos x="158" y="132"/>
                  </a:cxn>
                  <a:cxn ang="0">
                    <a:pos x="118" y="134"/>
                  </a:cxn>
                </a:cxnLst>
                <a:rect l="0" t="0" r="r" b="b"/>
                <a:pathLst>
                  <a:path w="1300" h="224">
                    <a:moveTo>
                      <a:pt x="97" y="143"/>
                    </a:moveTo>
                    <a:lnTo>
                      <a:pt x="73" y="142"/>
                    </a:lnTo>
                    <a:lnTo>
                      <a:pt x="54" y="157"/>
                    </a:lnTo>
                    <a:lnTo>
                      <a:pt x="40" y="164"/>
                    </a:lnTo>
                    <a:lnTo>
                      <a:pt x="18" y="174"/>
                    </a:lnTo>
                    <a:lnTo>
                      <a:pt x="5" y="178"/>
                    </a:lnTo>
                    <a:lnTo>
                      <a:pt x="0" y="190"/>
                    </a:lnTo>
                    <a:lnTo>
                      <a:pt x="11" y="203"/>
                    </a:lnTo>
                    <a:lnTo>
                      <a:pt x="26" y="218"/>
                    </a:lnTo>
                    <a:lnTo>
                      <a:pt x="54" y="212"/>
                    </a:lnTo>
                    <a:lnTo>
                      <a:pt x="100" y="210"/>
                    </a:lnTo>
                    <a:lnTo>
                      <a:pt x="172" y="215"/>
                    </a:lnTo>
                    <a:lnTo>
                      <a:pt x="322" y="218"/>
                    </a:lnTo>
                    <a:lnTo>
                      <a:pt x="420" y="210"/>
                    </a:lnTo>
                    <a:lnTo>
                      <a:pt x="452" y="215"/>
                    </a:lnTo>
                    <a:lnTo>
                      <a:pt x="473" y="213"/>
                    </a:lnTo>
                    <a:lnTo>
                      <a:pt x="506" y="218"/>
                    </a:lnTo>
                    <a:lnTo>
                      <a:pt x="512" y="218"/>
                    </a:lnTo>
                    <a:lnTo>
                      <a:pt x="573" y="219"/>
                    </a:lnTo>
                    <a:lnTo>
                      <a:pt x="603" y="218"/>
                    </a:lnTo>
                    <a:lnTo>
                      <a:pt x="621" y="213"/>
                    </a:lnTo>
                    <a:lnTo>
                      <a:pt x="703" y="210"/>
                    </a:lnTo>
                    <a:lnTo>
                      <a:pt x="708" y="210"/>
                    </a:lnTo>
                    <a:lnTo>
                      <a:pt x="738" y="210"/>
                    </a:lnTo>
                    <a:lnTo>
                      <a:pt x="788" y="218"/>
                    </a:lnTo>
                    <a:lnTo>
                      <a:pt x="827" y="219"/>
                    </a:lnTo>
                    <a:lnTo>
                      <a:pt x="832" y="219"/>
                    </a:lnTo>
                    <a:lnTo>
                      <a:pt x="864" y="223"/>
                    </a:lnTo>
                    <a:lnTo>
                      <a:pt x="885" y="215"/>
                    </a:lnTo>
                    <a:lnTo>
                      <a:pt x="891" y="218"/>
                    </a:lnTo>
                    <a:lnTo>
                      <a:pt x="955" y="213"/>
                    </a:lnTo>
                    <a:lnTo>
                      <a:pt x="960" y="210"/>
                    </a:lnTo>
                    <a:lnTo>
                      <a:pt x="976" y="215"/>
                    </a:lnTo>
                    <a:lnTo>
                      <a:pt x="999" y="218"/>
                    </a:lnTo>
                    <a:lnTo>
                      <a:pt x="1005" y="218"/>
                    </a:lnTo>
                    <a:lnTo>
                      <a:pt x="1037" y="213"/>
                    </a:lnTo>
                    <a:lnTo>
                      <a:pt x="1056" y="210"/>
                    </a:lnTo>
                    <a:lnTo>
                      <a:pt x="1062" y="210"/>
                    </a:lnTo>
                    <a:lnTo>
                      <a:pt x="1079" y="210"/>
                    </a:lnTo>
                    <a:lnTo>
                      <a:pt x="1105" y="210"/>
                    </a:lnTo>
                    <a:lnTo>
                      <a:pt x="1111" y="209"/>
                    </a:lnTo>
                    <a:lnTo>
                      <a:pt x="1129" y="215"/>
                    </a:lnTo>
                    <a:lnTo>
                      <a:pt x="1148" y="219"/>
                    </a:lnTo>
                    <a:lnTo>
                      <a:pt x="1154" y="219"/>
                    </a:lnTo>
                    <a:lnTo>
                      <a:pt x="1193" y="210"/>
                    </a:lnTo>
                    <a:lnTo>
                      <a:pt x="1211" y="213"/>
                    </a:lnTo>
                    <a:lnTo>
                      <a:pt x="1229" y="218"/>
                    </a:lnTo>
                    <a:lnTo>
                      <a:pt x="1233" y="215"/>
                    </a:lnTo>
                    <a:lnTo>
                      <a:pt x="1282" y="213"/>
                    </a:lnTo>
                    <a:lnTo>
                      <a:pt x="1299" y="212"/>
                    </a:lnTo>
                    <a:lnTo>
                      <a:pt x="1296" y="187"/>
                    </a:lnTo>
                    <a:lnTo>
                      <a:pt x="1283" y="169"/>
                    </a:lnTo>
                    <a:lnTo>
                      <a:pt x="1268" y="155"/>
                    </a:lnTo>
                    <a:lnTo>
                      <a:pt x="1246" y="140"/>
                    </a:lnTo>
                    <a:lnTo>
                      <a:pt x="1232" y="146"/>
                    </a:lnTo>
                    <a:lnTo>
                      <a:pt x="1226" y="145"/>
                    </a:lnTo>
                    <a:lnTo>
                      <a:pt x="1158" y="132"/>
                    </a:lnTo>
                    <a:lnTo>
                      <a:pt x="1119" y="117"/>
                    </a:lnTo>
                    <a:lnTo>
                      <a:pt x="1076" y="103"/>
                    </a:lnTo>
                    <a:lnTo>
                      <a:pt x="1070" y="103"/>
                    </a:lnTo>
                    <a:lnTo>
                      <a:pt x="1030" y="103"/>
                    </a:lnTo>
                    <a:lnTo>
                      <a:pt x="1008" y="113"/>
                    </a:lnTo>
                    <a:lnTo>
                      <a:pt x="974" y="122"/>
                    </a:lnTo>
                    <a:lnTo>
                      <a:pt x="942" y="132"/>
                    </a:lnTo>
                    <a:lnTo>
                      <a:pt x="905" y="131"/>
                    </a:lnTo>
                    <a:lnTo>
                      <a:pt x="878" y="126"/>
                    </a:lnTo>
                    <a:lnTo>
                      <a:pt x="873" y="126"/>
                    </a:lnTo>
                    <a:lnTo>
                      <a:pt x="827" y="117"/>
                    </a:lnTo>
                    <a:lnTo>
                      <a:pt x="787" y="103"/>
                    </a:lnTo>
                    <a:lnTo>
                      <a:pt x="761" y="99"/>
                    </a:lnTo>
                    <a:lnTo>
                      <a:pt x="743" y="85"/>
                    </a:lnTo>
                    <a:lnTo>
                      <a:pt x="721" y="80"/>
                    </a:lnTo>
                    <a:lnTo>
                      <a:pt x="702" y="67"/>
                    </a:lnTo>
                    <a:lnTo>
                      <a:pt x="695" y="38"/>
                    </a:lnTo>
                    <a:lnTo>
                      <a:pt x="718" y="16"/>
                    </a:lnTo>
                    <a:lnTo>
                      <a:pt x="687" y="25"/>
                    </a:lnTo>
                    <a:lnTo>
                      <a:pt x="645" y="24"/>
                    </a:lnTo>
                    <a:lnTo>
                      <a:pt x="614" y="25"/>
                    </a:lnTo>
                    <a:lnTo>
                      <a:pt x="575" y="16"/>
                    </a:lnTo>
                    <a:lnTo>
                      <a:pt x="537" y="0"/>
                    </a:lnTo>
                    <a:lnTo>
                      <a:pt x="566" y="29"/>
                    </a:lnTo>
                    <a:lnTo>
                      <a:pt x="575" y="51"/>
                    </a:lnTo>
                    <a:lnTo>
                      <a:pt x="573" y="68"/>
                    </a:lnTo>
                    <a:lnTo>
                      <a:pt x="560" y="87"/>
                    </a:lnTo>
                    <a:lnTo>
                      <a:pt x="531" y="97"/>
                    </a:lnTo>
                    <a:lnTo>
                      <a:pt x="503" y="96"/>
                    </a:lnTo>
                    <a:lnTo>
                      <a:pt x="477" y="100"/>
                    </a:lnTo>
                    <a:lnTo>
                      <a:pt x="451" y="106"/>
                    </a:lnTo>
                    <a:lnTo>
                      <a:pt x="413" y="122"/>
                    </a:lnTo>
                    <a:lnTo>
                      <a:pt x="389" y="129"/>
                    </a:lnTo>
                    <a:lnTo>
                      <a:pt x="361" y="119"/>
                    </a:lnTo>
                    <a:lnTo>
                      <a:pt x="331" y="122"/>
                    </a:lnTo>
                    <a:lnTo>
                      <a:pt x="306" y="135"/>
                    </a:lnTo>
                    <a:lnTo>
                      <a:pt x="288" y="128"/>
                    </a:lnTo>
                    <a:lnTo>
                      <a:pt x="261" y="134"/>
                    </a:lnTo>
                    <a:lnTo>
                      <a:pt x="233" y="131"/>
                    </a:lnTo>
                    <a:lnTo>
                      <a:pt x="203" y="142"/>
                    </a:lnTo>
                    <a:lnTo>
                      <a:pt x="197" y="142"/>
                    </a:lnTo>
                    <a:lnTo>
                      <a:pt x="187" y="140"/>
                    </a:lnTo>
                    <a:lnTo>
                      <a:pt x="158" y="132"/>
                    </a:lnTo>
                    <a:lnTo>
                      <a:pt x="143" y="126"/>
                    </a:lnTo>
                    <a:lnTo>
                      <a:pt x="118" y="134"/>
                    </a:lnTo>
                    <a:lnTo>
                      <a:pt x="97" y="143"/>
                    </a:lnTo>
                  </a:path>
                </a:pathLst>
              </a:custGeom>
              <a:gradFill rotWithShape="0">
                <a:gsLst>
                  <a:gs pos="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9" name="Freeform 17"/>
              <p:cNvSpPr>
                <a:spLocks/>
              </p:cNvSpPr>
              <p:nvPr/>
            </p:nvSpPr>
            <p:spPr bwMode="auto">
              <a:xfrm>
                <a:off x="2960" y="310"/>
                <a:ext cx="559" cy="184"/>
              </a:xfrm>
              <a:custGeom>
                <a:avLst/>
                <a:gdLst/>
                <a:ahLst/>
                <a:cxnLst>
                  <a:cxn ang="0">
                    <a:pos x="558" y="183"/>
                  </a:cxn>
                  <a:cxn ang="0">
                    <a:pos x="550" y="153"/>
                  </a:cxn>
                  <a:cxn ang="0">
                    <a:pos x="539" y="133"/>
                  </a:cxn>
                  <a:cxn ang="0">
                    <a:pos x="505" y="111"/>
                  </a:cxn>
                  <a:cxn ang="0">
                    <a:pos x="447" y="88"/>
                  </a:cxn>
                  <a:cxn ang="0">
                    <a:pos x="404" y="81"/>
                  </a:cxn>
                  <a:cxn ang="0">
                    <a:pos x="367" y="74"/>
                  </a:cxn>
                  <a:cxn ang="0">
                    <a:pos x="310" y="69"/>
                  </a:cxn>
                  <a:cxn ang="0">
                    <a:pos x="265" y="60"/>
                  </a:cxn>
                  <a:cxn ang="0">
                    <a:pos x="224" y="54"/>
                  </a:cxn>
                  <a:cxn ang="0">
                    <a:pos x="182" y="49"/>
                  </a:cxn>
                  <a:cxn ang="0">
                    <a:pos x="134" y="43"/>
                  </a:cxn>
                  <a:cxn ang="0">
                    <a:pos x="64" y="42"/>
                  </a:cxn>
                  <a:cxn ang="0">
                    <a:pos x="66" y="44"/>
                  </a:cxn>
                  <a:cxn ang="0">
                    <a:pos x="29" y="41"/>
                  </a:cxn>
                  <a:cxn ang="0">
                    <a:pos x="17" y="27"/>
                  </a:cxn>
                  <a:cxn ang="0">
                    <a:pos x="21" y="0"/>
                  </a:cxn>
                  <a:cxn ang="0">
                    <a:pos x="1" y="24"/>
                  </a:cxn>
                  <a:cxn ang="0">
                    <a:pos x="0" y="40"/>
                  </a:cxn>
                  <a:cxn ang="0">
                    <a:pos x="21" y="52"/>
                  </a:cxn>
                  <a:cxn ang="0">
                    <a:pos x="66" y="57"/>
                  </a:cxn>
                  <a:cxn ang="0">
                    <a:pos x="140" y="60"/>
                  </a:cxn>
                  <a:cxn ang="0">
                    <a:pos x="220" y="70"/>
                  </a:cxn>
                  <a:cxn ang="0">
                    <a:pos x="283" y="80"/>
                  </a:cxn>
                  <a:cxn ang="0">
                    <a:pos x="356" y="90"/>
                  </a:cxn>
                  <a:cxn ang="0">
                    <a:pos x="417" y="100"/>
                  </a:cxn>
                  <a:cxn ang="0">
                    <a:pos x="461" y="109"/>
                  </a:cxn>
                  <a:cxn ang="0">
                    <a:pos x="498" y="128"/>
                  </a:cxn>
                  <a:cxn ang="0">
                    <a:pos x="525" y="140"/>
                  </a:cxn>
                  <a:cxn ang="0">
                    <a:pos x="541" y="164"/>
                  </a:cxn>
                  <a:cxn ang="0">
                    <a:pos x="558" y="183"/>
                  </a:cxn>
                </a:cxnLst>
                <a:rect l="0" t="0" r="r" b="b"/>
                <a:pathLst>
                  <a:path w="559" h="184">
                    <a:moveTo>
                      <a:pt x="558" y="183"/>
                    </a:moveTo>
                    <a:lnTo>
                      <a:pt x="550" y="153"/>
                    </a:lnTo>
                    <a:lnTo>
                      <a:pt x="539" y="133"/>
                    </a:lnTo>
                    <a:lnTo>
                      <a:pt x="505" y="111"/>
                    </a:lnTo>
                    <a:lnTo>
                      <a:pt x="447" y="88"/>
                    </a:lnTo>
                    <a:lnTo>
                      <a:pt x="404" y="81"/>
                    </a:lnTo>
                    <a:lnTo>
                      <a:pt x="367" y="74"/>
                    </a:lnTo>
                    <a:lnTo>
                      <a:pt x="310" y="69"/>
                    </a:lnTo>
                    <a:lnTo>
                      <a:pt x="265" y="60"/>
                    </a:lnTo>
                    <a:lnTo>
                      <a:pt x="224" y="54"/>
                    </a:lnTo>
                    <a:lnTo>
                      <a:pt x="182" y="49"/>
                    </a:lnTo>
                    <a:lnTo>
                      <a:pt x="134" y="43"/>
                    </a:lnTo>
                    <a:lnTo>
                      <a:pt x="64" y="42"/>
                    </a:lnTo>
                    <a:lnTo>
                      <a:pt x="66" y="44"/>
                    </a:lnTo>
                    <a:lnTo>
                      <a:pt x="29" y="41"/>
                    </a:lnTo>
                    <a:lnTo>
                      <a:pt x="17" y="27"/>
                    </a:lnTo>
                    <a:lnTo>
                      <a:pt x="21" y="0"/>
                    </a:lnTo>
                    <a:lnTo>
                      <a:pt x="1" y="24"/>
                    </a:lnTo>
                    <a:lnTo>
                      <a:pt x="0" y="40"/>
                    </a:lnTo>
                    <a:lnTo>
                      <a:pt x="21" y="52"/>
                    </a:lnTo>
                    <a:lnTo>
                      <a:pt x="66" y="57"/>
                    </a:lnTo>
                    <a:lnTo>
                      <a:pt x="140" y="60"/>
                    </a:lnTo>
                    <a:lnTo>
                      <a:pt x="220" y="70"/>
                    </a:lnTo>
                    <a:lnTo>
                      <a:pt x="283" y="80"/>
                    </a:lnTo>
                    <a:lnTo>
                      <a:pt x="356" y="90"/>
                    </a:lnTo>
                    <a:lnTo>
                      <a:pt x="417" y="100"/>
                    </a:lnTo>
                    <a:lnTo>
                      <a:pt x="461" y="109"/>
                    </a:lnTo>
                    <a:lnTo>
                      <a:pt x="498" y="128"/>
                    </a:lnTo>
                    <a:lnTo>
                      <a:pt x="525" y="140"/>
                    </a:lnTo>
                    <a:lnTo>
                      <a:pt x="541" y="164"/>
                    </a:lnTo>
                    <a:lnTo>
                      <a:pt x="558" y="183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090" name="Freeform 18"/>
          <p:cNvSpPr>
            <a:spLocks/>
          </p:cNvSpPr>
          <p:nvPr/>
        </p:nvSpPr>
        <p:spPr bwMode="auto">
          <a:xfrm>
            <a:off x="273050" y="796925"/>
            <a:ext cx="806450" cy="717550"/>
          </a:xfrm>
          <a:custGeom>
            <a:avLst/>
            <a:gdLst/>
            <a:ahLst/>
            <a:cxnLst>
              <a:cxn ang="0">
                <a:pos x="129" y="376"/>
              </a:cxn>
              <a:cxn ang="0">
                <a:pos x="272" y="427"/>
              </a:cxn>
              <a:cxn ang="0">
                <a:pos x="313" y="451"/>
              </a:cxn>
              <a:cxn ang="0">
                <a:pos x="333" y="449"/>
              </a:cxn>
              <a:cxn ang="0">
                <a:pos x="348" y="376"/>
              </a:cxn>
              <a:cxn ang="0">
                <a:pos x="365" y="332"/>
              </a:cxn>
              <a:cxn ang="0">
                <a:pos x="382" y="262"/>
              </a:cxn>
              <a:cxn ang="0">
                <a:pos x="394" y="221"/>
              </a:cxn>
              <a:cxn ang="0">
                <a:pos x="409" y="181"/>
              </a:cxn>
              <a:cxn ang="0">
                <a:pos x="423" y="133"/>
              </a:cxn>
              <a:cxn ang="0">
                <a:pos x="445" y="98"/>
              </a:cxn>
              <a:cxn ang="0">
                <a:pos x="469" y="48"/>
              </a:cxn>
              <a:cxn ang="0">
                <a:pos x="507" y="0"/>
              </a:cxn>
              <a:cxn ang="0">
                <a:pos x="25" y="335"/>
              </a:cxn>
              <a:cxn ang="0">
                <a:pos x="0" y="358"/>
              </a:cxn>
              <a:cxn ang="0">
                <a:pos x="76" y="360"/>
              </a:cxn>
              <a:cxn ang="0">
                <a:pos x="129" y="376"/>
              </a:cxn>
            </a:cxnLst>
            <a:rect l="0" t="0" r="r" b="b"/>
            <a:pathLst>
              <a:path w="508" h="452">
                <a:moveTo>
                  <a:pt x="129" y="376"/>
                </a:moveTo>
                <a:lnTo>
                  <a:pt x="272" y="427"/>
                </a:lnTo>
                <a:lnTo>
                  <a:pt x="313" y="451"/>
                </a:lnTo>
                <a:lnTo>
                  <a:pt x="333" y="449"/>
                </a:lnTo>
                <a:lnTo>
                  <a:pt x="348" y="376"/>
                </a:lnTo>
                <a:lnTo>
                  <a:pt x="365" y="332"/>
                </a:lnTo>
                <a:lnTo>
                  <a:pt x="382" y="262"/>
                </a:lnTo>
                <a:lnTo>
                  <a:pt x="394" y="221"/>
                </a:lnTo>
                <a:lnTo>
                  <a:pt x="409" y="181"/>
                </a:lnTo>
                <a:lnTo>
                  <a:pt x="423" y="133"/>
                </a:lnTo>
                <a:lnTo>
                  <a:pt x="445" y="98"/>
                </a:lnTo>
                <a:lnTo>
                  <a:pt x="469" y="48"/>
                </a:lnTo>
                <a:lnTo>
                  <a:pt x="507" y="0"/>
                </a:lnTo>
                <a:lnTo>
                  <a:pt x="25" y="335"/>
                </a:lnTo>
                <a:lnTo>
                  <a:pt x="0" y="358"/>
                </a:lnTo>
                <a:lnTo>
                  <a:pt x="76" y="360"/>
                </a:lnTo>
                <a:lnTo>
                  <a:pt x="129" y="376"/>
                </a:lnTo>
              </a:path>
            </a:pathLst>
          </a:custGeom>
          <a:solidFill>
            <a:schemeClr val="bg2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1" name="Freeform 19"/>
          <p:cNvSpPr>
            <a:spLocks/>
          </p:cNvSpPr>
          <p:nvPr/>
        </p:nvSpPr>
        <p:spPr bwMode="auto">
          <a:xfrm>
            <a:off x="255588" y="654050"/>
            <a:ext cx="984250" cy="766763"/>
          </a:xfrm>
          <a:custGeom>
            <a:avLst/>
            <a:gdLst/>
            <a:ahLst/>
            <a:cxnLst>
              <a:cxn ang="0">
                <a:pos x="0" y="477"/>
              </a:cxn>
              <a:cxn ang="0">
                <a:pos x="13" y="452"/>
              </a:cxn>
              <a:cxn ang="0">
                <a:pos x="56" y="422"/>
              </a:cxn>
              <a:cxn ang="0">
                <a:pos x="619" y="0"/>
              </a:cxn>
              <a:cxn ang="0">
                <a:pos x="425" y="184"/>
              </a:cxn>
              <a:cxn ang="0">
                <a:pos x="329" y="336"/>
              </a:cxn>
              <a:cxn ang="0">
                <a:pos x="268" y="482"/>
              </a:cxn>
              <a:cxn ang="0">
                <a:pos x="197" y="449"/>
              </a:cxn>
              <a:cxn ang="0">
                <a:pos x="119" y="425"/>
              </a:cxn>
              <a:cxn ang="0">
                <a:pos x="70" y="429"/>
              </a:cxn>
              <a:cxn ang="0">
                <a:pos x="28" y="440"/>
              </a:cxn>
              <a:cxn ang="0">
                <a:pos x="0" y="477"/>
              </a:cxn>
            </a:cxnLst>
            <a:rect l="0" t="0" r="r" b="b"/>
            <a:pathLst>
              <a:path w="620" h="483">
                <a:moveTo>
                  <a:pt x="0" y="477"/>
                </a:moveTo>
                <a:lnTo>
                  <a:pt x="13" y="452"/>
                </a:lnTo>
                <a:lnTo>
                  <a:pt x="56" y="422"/>
                </a:lnTo>
                <a:lnTo>
                  <a:pt x="619" y="0"/>
                </a:lnTo>
                <a:lnTo>
                  <a:pt x="425" y="184"/>
                </a:lnTo>
                <a:lnTo>
                  <a:pt x="329" y="336"/>
                </a:lnTo>
                <a:lnTo>
                  <a:pt x="268" y="482"/>
                </a:lnTo>
                <a:lnTo>
                  <a:pt x="197" y="449"/>
                </a:lnTo>
                <a:lnTo>
                  <a:pt x="119" y="425"/>
                </a:lnTo>
                <a:lnTo>
                  <a:pt x="70" y="429"/>
                </a:lnTo>
                <a:lnTo>
                  <a:pt x="28" y="440"/>
                </a:lnTo>
                <a:lnTo>
                  <a:pt x="0" y="477"/>
                </a:lnTo>
              </a:path>
            </a:pathLst>
          </a:custGeom>
          <a:solidFill>
            <a:srgbClr val="FFFFFF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4" name="Rectangle 22"/>
          <p:cNvSpPr>
            <a:spLocks noGrp="1" noChangeArrowheads="1"/>
          </p:cNvSpPr>
          <p:nvPr>
            <p:ph type="dt" sz="quarter" idx="2"/>
          </p:nvPr>
        </p:nvSpPr>
        <p:spPr>
          <a:xfrm>
            <a:off x="681038" y="6067425"/>
            <a:ext cx="2300287" cy="393700"/>
          </a:xfrm>
        </p:spPr>
        <p:txBody>
          <a:bodyPr/>
          <a:lstStyle>
            <a:lvl1pPr>
              <a:defRPr/>
            </a:lvl1pPr>
          </a:lstStyle>
          <a:p>
            <a:fld id="{96F019E5-BA33-4A48-A873-C65D83CAE7F3}" type="datetimeFigureOut">
              <a:rPr lang="ro-RO" smtClean="0"/>
              <a:pPr/>
              <a:t>22.10.2016</a:t>
            </a:fld>
            <a:endParaRPr lang="ro-RO"/>
          </a:p>
        </p:txBody>
      </p:sp>
      <p:sp>
        <p:nvSpPr>
          <p:cNvPr id="3095" name="Rectangle 23"/>
          <p:cNvSpPr>
            <a:spLocks noGrp="1" noChangeArrowheads="1"/>
          </p:cNvSpPr>
          <p:nvPr>
            <p:ph type="ftr" sz="quarter" idx="3"/>
          </p:nvPr>
        </p:nvSpPr>
        <p:spPr>
          <a:xfrm>
            <a:off x="3108325" y="6067425"/>
            <a:ext cx="3124200" cy="393700"/>
          </a:xfrm>
        </p:spPr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3096" name="Rectangle 2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372225" y="6067425"/>
            <a:ext cx="2311400" cy="393700"/>
          </a:xfrm>
        </p:spPr>
        <p:txBody>
          <a:bodyPr/>
          <a:lstStyle>
            <a:lvl1pPr>
              <a:defRPr/>
            </a:lvl1pPr>
          </a:lstStyle>
          <a:p>
            <a:fld id="{B4D29E3A-C35A-4097-89F5-DD1A19DC6250}" type="slidenum">
              <a:rPr lang="ro-RO" smtClean="0"/>
              <a:pPr/>
              <a:t>‹#›</a:t>
            </a:fld>
            <a:endParaRPr lang="ro-RO"/>
          </a:p>
        </p:txBody>
      </p:sp>
      <p:sp>
        <p:nvSpPr>
          <p:cNvPr id="3097" name="Rectangle 2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>
              <a:defRPr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 marL="0" indent="0" algn="ctr">
              <a:buFontTx/>
              <a:buNone/>
              <a:defRPr/>
            </a:lvl1pPr>
          </a:lstStyle>
          <a:p>
            <a:r>
              <a:rPr lang="ro-RO" smtClean="0"/>
              <a:t>Clic pentru a edita stilul de subtitlu</a:t>
            </a:r>
            <a:endParaRPr lang="ro-RO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F019E5-BA33-4A48-A873-C65D83CAE7F3}" type="datetimeFigureOut">
              <a:rPr lang="ro-RO" smtClean="0"/>
              <a:pPr/>
              <a:t>22.10.2016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29E3A-C35A-4097-89F5-DD1A19DC6250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8913" y="1216025"/>
            <a:ext cx="2020887" cy="4727575"/>
          </a:xfrm>
        </p:spPr>
        <p:txBody>
          <a:bodyPr vert="eaVert"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3075" y="1216025"/>
            <a:ext cx="5913438" cy="4727575"/>
          </a:xfrm>
        </p:spPr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F019E5-BA33-4A48-A873-C65D83CAE7F3}" type="datetimeFigureOut">
              <a:rPr lang="ro-RO" smtClean="0"/>
              <a:pPr/>
              <a:t>22.10.2016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29E3A-C35A-4097-89F5-DD1A19DC6250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F019E5-BA33-4A48-A873-C65D83CAE7F3}" type="datetimeFigureOut">
              <a:rPr lang="ro-RO" smtClean="0"/>
              <a:pPr/>
              <a:t>22.10.2016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29E3A-C35A-4097-89F5-DD1A19DC6250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F019E5-BA33-4A48-A873-C65D83CAE7F3}" type="datetimeFigureOut">
              <a:rPr lang="ro-RO" smtClean="0"/>
              <a:pPr/>
              <a:t>22.10.2016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29E3A-C35A-4097-89F5-DD1A19DC6250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2441575"/>
            <a:ext cx="3956050" cy="3502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3750" y="2441575"/>
            <a:ext cx="3956050" cy="3502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F019E5-BA33-4A48-A873-C65D83CAE7F3}" type="datetimeFigureOut">
              <a:rPr lang="ro-RO" smtClean="0"/>
              <a:pPr/>
              <a:t>22.10.2016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29E3A-C35A-4097-89F5-DD1A19DC6250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F019E5-BA33-4A48-A873-C65D83CAE7F3}" type="datetimeFigureOut">
              <a:rPr lang="ro-RO" smtClean="0"/>
              <a:pPr/>
              <a:t>22.10.2016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29E3A-C35A-4097-89F5-DD1A19DC6250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F019E5-BA33-4A48-A873-C65D83CAE7F3}" type="datetimeFigureOut">
              <a:rPr lang="ro-RO" smtClean="0"/>
              <a:pPr/>
              <a:t>22.10.2016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29E3A-C35A-4097-89F5-DD1A19DC6250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F019E5-BA33-4A48-A873-C65D83CAE7F3}" type="datetimeFigureOut">
              <a:rPr lang="ro-RO" smtClean="0"/>
              <a:pPr/>
              <a:t>22.10.2016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29E3A-C35A-4097-89F5-DD1A19DC6250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F019E5-BA33-4A48-A873-C65D83CAE7F3}" type="datetimeFigureOut">
              <a:rPr lang="ro-RO" smtClean="0"/>
              <a:pPr/>
              <a:t>22.10.2016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29E3A-C35A-4097-89F5-DD1A19DC6250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o-RO" smtClean="0"/>
              <a:t>Faceți clic pe pictogramă pentru a adăuga o imagine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F019E5-BA33-4A48-A873-C65D83CAE7F3}" type="datetimeFigureOut">
              <a:rPr lang="ro-RO" smtClean="0"/>
              <a:pPr/>
              <a:t>22.10.2016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29E3A-C35A-4097-89F5-DD1A19DC6250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46050" y="0"/>
            <a:ext cx="8772525" cy="6726238"/>
            <a:chOff x="92" y="0"/>
            <a:chExt cx="5526" cy="4237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92" y="409"/>
              <a:ext cx="5526" cy="3828"/>
              <a:chOff x="92" y="409"/>
              <a:chExt cx="5526" cy="3828"/>
            </a:xfrm>
          </p:grpSpPr>
          <p:sp>
            <p:nvSpPr>
              <p:cNvPr id="2052" name="Freeform 4"/>
              <p:cNvSpPr>
                <a:spLocks/>
              </p:cNvSpPr>
              <p:nvPr/>
            </p:nvSpPr>
            <p:spPr bwMode="auto">
              <a:xfrm>
                <a:off x="92" y="409"/>
                <a:ext cx="5526" cy="3828"/>
              </a:xfrm>
              <a:custGeom>
                <a:avLst/>
                <a:gdLst/>
                <a:ahLst/>
                <a:cxnLst>
                  <a:cxn ang="0">
                    <a:pos x="684" y="3"/>
                  </a:cxn>
                  <a:cxn ang="0">
                    <a:pos x="708" y="2"/>
                  </a:cxn>
                  <a:cxn ang="0">
                    <a:pos x="5523" y="0"/>
                  </a:cxn>
                  <a:cxn ang="0">
                    <a:pos x="5525" y="3827"/>
                  </a:cxn>
                  <a:cxn ang="0">
                    <a:pos x="0" y="3827"/>
                  </a:cxn>
                  <a:cxn ang="0">
                    <a:pos x="7" y="577"/>
                  </a:cxn>
                  <a:cxn ang="0">
                    <a:pos x="9" y="544"/>
                  </a:cxn>
                  <a:cxn ang="0">
                    <a:pos x="14" y="516"/>
                  </a:cxn>
                  <a:cxn ang="0">
                    <a:pos x="22" y="490"/>
                  </a:cxn>
                  <a:cxn ang="0">
                    <a:pos x="35" y="470"/>
                  </a:cxn>
                  <a:cxn ang="0">
                    <a:pos x="51" y="456"/>
                  </a:cxn>
                  <a:cxn ang="0">
                    <a:pos x="64" y="446"/>
                  </a:cxn>
                  <a:cxn ang="0">
                    <a:pos x="594" y="52"/>
                  </a:cxn>
                  <a:cxn ang="0">
                    <a:pos x="630" y="26"/>
                  </a:cxn>
                  <a:cxn ang="0">
                    <a:pos x="654" y="9"/>
                  </a:cxn>
                  <a:cxn ang="0">
                    <a:pos x="684" y="3"/>
                  </a:cxn>
                </a:cxnLst>
                <a:rect l="0" t="0" r="r" b="b"/>
                <a:pathLst>
                  <a:path w="5526" h="3828">
                    <a:moveTo>
                      <a:pt x="684" y="3"/>
                    </a:moveTo>
                    <a:lnTo>
                      <a:pt x="708" y="2"/>
                    </a:lnTo>
                    <a:lnTo>
                      <a:pt x="5523" y="0"/>
                    </a:lnTo>
                    <a:lnTo>
                      <a:pt x="5525" y="3827"/>
                    </a:lnTo>
                    <a:lnTo>
                      <a:pt x="0" y="3827"/>
                    </a:lnTo>
                    <a:lnTo>
                      <a:pt x="7" y="577"/>
                    </a:lnTo>
                    <a:lnTo>
                      <a:pt x="9" y="544"/>
                    </a:lnTo>
                    <a:lnTo>
                      <a:pt x="14" y="516"/>
                    </a:lnTo>
                    <a:lnTo>
                      <a:pt x="22" y="490"/>
                    </a:lnTo>
                    <a:lnTo>
                      <a:pt x="35" y="470"/>
                    </a:lnTo>
                    <a:lnTo>
                      <a:pt x="51" y="456"/>
                    </a:lnTo>
                    <a:lnTo>
                      <a:pt x="64" y="446"/>
                    </a:lnTo>
                    <a:lnTo>
                      <a:pt x="594" y="52"/>
                    </a:lnTo>
                    <a:lnTo>
                      <a:pt x="630" y="26"/>
                    </a:lnTo>
                    <a:lnTo>
                      <a:pt x="654" y="9"/>
                    </a:lnTo>
                    <a:lnTo>
                      <a:pt x="684" y="3"/>
                    </a:lnTo>
                  </a:path>
                </a:pathLst>
              </a:custGeom>
              <a:solidFill>
                <a:srgbClr val="FFFF99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119" y="427"/>
                <a:ext cx="620" cy="565"/>
                <a:chOff x="119" y="427"/>
                <a:chExt cx="620" cy="565"/>
              </a:xfrm>
            </p:grpSpPr>
            <p:sp>
              <p:nvSpPr>
                <p:cNvPr id="2054" name="Freeform 6"/>
                <p:cNvSpPr>
                  <a:spLocks/>
                </p:cNvSpPr>
                <p:nvPr/>
              </p:nvSpPr>
              <p:spPr bwMode="auto">
                <a:xfrm>
                  <a:off x="127" y="459"/>
                  <a:ext cx="580" cy="533"/>
                </a:xfrm>
                <a:custGeom>
                  <a:avLst/>
                  <a:gdLst/>
                  <a:ahLst/>
                  <a:cxnLst>
                    <a:cxn ang="0">
                      <a:pos x="154" y="440"/>
                    </a:cxn>
                    <a:cxn ang="0">
                      <a:pos x="323" y="493"/>
                    </a:cxn>
                    <a:cxn ang="0">
                      <a:pos x="372" y="517"/>
                    </a:cxn>
                    <a:cxn ang="0">
                      <a:pos x="411" y="532"/>
                    </a:cxn>
                    <a:cxn ang="0">
                      <a:pos x="411" y="497"/>
                    </a:cxn>
                    <a:cxn ang="0">
                      <a:pos x="415" y="440"/>
                    </a:cxn>
                    <a:cxn ang="0">
                      <a:pos x="425" y="395"/>
                    </a:cxn>
                    <a:cxn ang="0">
                      <a:pos x="441" y="326"/>
                    </a:cxn>
                    <a:cxn ang="0">
                      <a:pos x="457" y="276"/>
                    </a:cxn>
                    <a:cxn ang="0">
                      <a:pos x="474" y="240"/>
                    </a:cxn>
                    <a:cxn ang="0">
                      <a:pos x="488" y="190"/>
                    </a:cxn>
                    <a:cxn ang="0">
                      <a:pos x="504" y="149"/>
                    </a:cxn>
                    <a:cxn ang="0">
                      <a:pos x="525" y="102"/>
                    </a:cxn>
                    <a:cxn ang="0">
                      <a:pos x="579" y="0"/>
                    </a:cxn>
                    <a:cxn ang="0">
                      <a:pos x="28" y="398"/>
                    </a:cxn>
                    <a:cxn ang="0">
                      <a:pos x="0" y="420"/>
                    </a:cxn>
                    <a:cxn ang="0">
                      <a:pos x="90" y="423"/>
                    </a:cxn>
                    <a:cxn ang="0">
                      <a:pos x="154" y="440"/>
                    </a:cxn>
                  </a:cxnLst>
                  <a:rect l="0" t="0" r="r" b="b"/>
                  <a:pathLst>
                    <a:path w="580" h="533">
                      <a:moveTo>
                        <a:pt x="154" y="440"/>
                      </a:moveTo>
                      <a:lnTo>
                        <a:pt x="323" y="493"/>
                      </a:lnTo>
                      <a:lnTo>
                        <a:pt x="372" y="517"/>
                      </a:lnTo>
                      <a:lnTo>
                        <a:pt x="411" y="532"/>
                      </a:lnTo>
                      <a:lnTo>
                        <a:pt x="411" y="497"/>
                      </a:lnTo>
                      <a:lnTo>
                        <a:pt x="415" y="440"/>
                      </a:lnTo>
                      <a:lnTo>
                        <a:pt x="425" y="395"/>
                      </a:lnTo>
                      <a:lnTo>
                        <a:pt x="441" y="326"/>
                      </a:lnTo>
                      <a:lnTo>
                        <a:pt x="457" y="276"/>
                      </a:lnTo>
                      <a:lnTo>
                        <a:pt x="474" y="240"/>
                      </a:lnTo>
                      <a:lnTo>
                        <a:pt x="488" y="190"/>
                      </a:lnTo>
                      <a:lnTo>
                        <a:pt x="504" y="149"/>
                      </a:lnTo>
                      <a:lnTo>
                        <a:pt x="525" y="102"/>
                      </a:lnTo>
                      <a:lnTo>
                        <a:pt x="579" y="0"/>
                      </a:lnTo>
                      <a:lnTo>
                        <a:pt x="28" y="398"/>
                      </a:lnTo>
                      <a:lnTo>
                        <a:pt x="0" y="420"/>
                      </a:lnTo>
                      <a:lnTo>
                        <a:pt x="90" y="423"/>
                      </a:lnTo>
                      <a:lnTo>
                        <a:pt x="154" y="44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5" name="Freeform 7"/>
                <p:cNvSpPr>
                  <a:spLocks/>
                </p:cNvSpPr>
                <p:nvPr/>
              </p:nvSpPr>
              <p:spPr bwMode="auto">
                <a:xfrm>
                  <a:off x="119" y="427"/>
                  <a:ext cx="620" cy="473"/>
                </a:xfrm>
                <a:custGeom>
                  <a:avLst/>
                  <a:gdLst/>
                  <a:ahLst/>
                  <a:cxnLst>
                    <a:cxn ang="0">
                      <a:pos x="0" y="472"/>
                    </a:cxn>
                    <a:cxn ang="0">
                      <a:pos x="15" y="445"/>
                    </a:cxn>
                    <a:cxn ang="0">
                      <a:pos x="61" y="411"/>
                    </a:cxn>
                    <a:cxn ang="0">
                      <a:pos x="619" y="0"/>
                    </a:cxn>
                    <a:cxn ang="0">
                      <a:pos x="466" y="153"/>
                    </a:cxn>
                    <a:cxn ang="0">
                      <a:pos x="366" y="315"/>
                    </a:cxn>
                    <a:cxn ang="0">
                      <a:pos x="301" y="467"/>
                    </a:cxn>
                    <a:cxn ang="0">
                      <a:pos x="222" y="435"/>
                    </a:cxn>
                    <a:cxn ang="0">
                      <a:pos x="132" y="413"/>
                    </a:cxn>
                    <a:cxn ang="0">
                      <a:pos x="76" y="420"/>
                    </a:cxn>
                    <a:cxn ang="0">
                      <a:pos x="30" y="432"/>
                    </a:cxn>
                    <a:cxn ang="0">
                      <a:pos x="0" y="472"/>
                    </a:cxn>
                  </a:cxnLst>
                  <a:rect l="0" t="0" r="r" b="b"/>
                  <a:pathLst>
                    <a:path w="620" h="473">
                      <a:moveTo>
                        <a:pt x="0" y="472"/>
                      </a:moveTo>
                      <a:lnTo>
                        <a:pt x="15" y="445"/>
                      </a:lnTo>
                      <a:lnTo>
                        <a:pt x="61" y="411"/>
                      </a:lnTo>
                      <a:lnTo>
                        <a:pt x="619" y="0"/>
                      </a:lnTo>
                      <a:lnTo>
                        <a:pt x="466" y="153"/>
                      </a:lnTo>
                      <a:lnTo>
                        <a:pt x="366" y="315"/>
                      </a:lnTo>
                      <a:lnTo>
                        <a:pt x="301" y="467"/>
                      </a:lnTo>
                      <a:lnTo>
                        <a:pt x="222" y="435"/>
                      </a:lnTo>
                      <a:lnTo>
                        <a:pt x="132" y="413"/>
                      </a:lnTo>
                      <a:lnTo>
                        <a:pt x="76" y="420"/>
                      </a:lnTo>
                      <a:lnTo>
                        <a:pt x="30" y="432"/>
                      </a:lnTo>
                      <a:lnTo>
                        <a:pt x="0" y="472"/>
                      </a:lnTo>
                    </a:path>
                  </a:pathLst>
                </a:custGeom>
                <a:solidFill>
                  <a:srgbClr val="FFFFFF">
                    <a:alpha val="50000"/>
                  </a:srgbClr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5" name="Group 8"/>
            <p:cNvGrpSpPr>
              <a:grpSpLocks/>
            </p:cNvGrpSpPr>
            <p:nvPr/>
          </p:nvGrpSpPr>
          <p:grpSpPr bwMode="auto">
            <a:xfrm>
              <a:off x="2050" y="0"/>
              <a:ext cx="1640" cy="623"/>
              <a:chOff x="2050" y="0"/>
              <a:chExt cx="1640" cy="623"/>
            </a:xfrm>
          </p:grpSpPr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2050" y="344"/>
                <a:ext cx="1640" cy="72"/>
              </a:xfrm>
              <a:prstGeom prst="rect">
                <a:avLst/>
              </a:prstGeom>
              <a:gradFill rotWithShape="0">
                <a:gsLst>
                  <a:gs pos="0">
                    <a:srgbClr val="1C1C1C"/>
                  </a:gs>
                  <a:gs pos="100000">
                    <a:srgbClr val="FFFFFF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2354" y="311"/>
                <a:ext cx="232" cy="3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3113" y="306"/>
                <a:ext cx="232" cy="36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0" name="Oval 12"/>
              <p:cNvSpPr>
                <a:spLocks noChangeArrowheads="1"/>
              </p:cNvSpPr>
              <p:nvPr/>
            </p:nvSpPr>
            <p:spPr bwMode="auto">
              <a:xfrm>
                <a:off x="2664" y="0"/>
                <a:ext cx="379" cy="370"/>
              </a:xfrm>
              <a:prstGeom prst="ellipse">
                <a:avLst/>
              </a:prstGeom>
              <a:gradFill rotWithShape="0">
                <a:gsLst>
                  <a:gs pos="0">
                    <a:srgbClr val="1C1C1C"/>
                  </a:gs>
                  <a:gs pos="50000">
                    <a:srgbClr val="FFFFFF"/>
                  </a:gs>
                  <a:gs pos="100000">
                    <a:srgbClr val="1C1C1C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1" name="Oval 13"/>
              <p:cNvSpPr>
                <a:spLocks noChangeArrowheads="1"/>
              </p:cNvSpPr>
              <p:nvPr/>
            </p:nvSpPr>
            <p:spPr bwMode="auto">
              <a:xfrm>
                <a:off x="2682" y="13"/>
                <a:ext cx="344" cy="347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1C1C1C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2" name="Freeform 14"/>
              <p:cNvSpPr>
                <a:spLocks/>
              </p:cNvSpPr>
              <p:nvPr/>
            </p:nvSpPr>
            <p:spPr bwMode="auto">
              <a:xfrm>
                <a:off x="2708" y="10"/>
                <a:ext cx="279" cy="82"/>
              </a:xfrm>
              <a:custGeom>
                <a:avLst/>
                <a:gdLst/>
                <a:ahLst/>
                <a:cxnLst>
                  <a:cxn ang="0">
                    <a:pos x="278" y="65"/>
                  </a:cxn>
                  <a:cxn ang="0">
                    <a:pos x="271" y="49"/>
                  </a:cxn>
                  <a:cxn ang="0">
                    <a:pos x="254" y="32"/>
                  </a:cxn>
                  <a:cxn ang="0">
                    <a:pos x="232" y="20"/>
                  </a:cxn>
                  <a:cxn ang="0">
                    <a:pos x="203" y="7"/>
                  </a:cxn>
                  <a:cxn ang="0">
                    <a:pos x="168" y="0"/>
                  </a:cxn>
                  <a:cxn ang="0">
                    <a:pos x="127" y="0"/>
                  </a:cxn>
                  <a:cxn ang="0">
                    <a:pos x="95" y="3"/>
                  </a:cxn>
                  <a:cxn ang="0">
                    <a:pos x="63" y="14"/>
                  </a:cxn>
                  <a:cxn ang="0">
                    <a:pos x="41" y="29"/>
                  </a:cxn>
                  <a:cxn ang="0">
                    <a:pos x="21" y="43"/>
                  </a:cxn>
                  <a:cxn ang="0">
                    <a:pos x="5" y="62"/>
                  </a:cxn>
                  <a:cxn ang="0">
                    <a:pos x="0" y="71"/>
                  </a:cxn>
                  <a:cxn ang="0">
                    <a:pos x="1" y="81"/>
                  </a:cxn>
                  <a:cxn ang="0">
                    <a:pos x="14" y="62"/>
                  </a:cxn>
                  <a:cxn ang="0">
                    <a:pos x="28" y="51"/>
                  </a:cxn>
                  <a:cxn ang="0">
                    <a:pos x="55" y="33"/>
                  </a:cxn>
                  <a:cxn ang="0">
                    <a:pos x="78" y="23"/>
                  </a:cxn>
                  <a:cxn ang="0">
                    <a:pos x="105" y="14"/>
                  </a:cxn>
                  <a:cxn ang="0">
                    <a:pos x="131" y="11"/>
                  </a:cxn>
                  <a:cxn ang="0">
                    <a:pos x="147" y="11"/>
                  </a:cxn>
                  <a:cxn ang="0">
                    <a:pos x="167" y="13"/>
                  </a:cxn>
                  <a:cxn ang="0">
                    <a:pos x="186" y="14"/>
                  </a:cxn>
                  <a:cxn ang="0">
                    <a:pos x="206" y="20"/>
                  </a:cxn>
                  <a:cxn ang="0">
                    <a:pos x="239" y="35"/>
                  </a:cxn>
                  <a:cxn ang="0">
                    <a:pos x="255" y="49"/>
                  </a:cxn>
                  <a:cxn ang="0">
                    <a:pos x="278" y="65"/>
                  </a:cxn>
                </a:cxnLst>
                <a:rect l="0" t="0" r="r" b="b"/>
                <a:pathLst>
                  <a:path w="279" h="82">
                    <a:moveTo>
                      <a:pt x="278" y="65"/>
                    </a:moveTo>
                    <a:lnTo>
                      <a:pt x="271" y="49"/>
                    </a:lnTo>
                    <a:lnTo>
                      <a:pt x="254" y="32"/>
                    </a:lnTo>
                    <a:lnTo>
                      <a:pt x="232" y="20"/>
                    </a:lnTo>
                    <a:lnTo>
                      <a:pt x="203" y="7"/>
                    </a:lnTo>
                    <a:lnTo>
                      <a:pt x="168" y="0"/>
                    </a:lnTo>
                    <a:lnTo>
                      <a:pt x="127" y="0"/>
                    </a:lnTo>
                    <a:lnTo>
                      <a:pt x="95" y="3"/>
                    </a:lnTo>
                    <a:lnTo>
                      <a:pt x="63" y="14"/>
                    </a:lnTo>
                    <a:lnTo>
                      <a:pt x="41" y="29"/>
                    </a:lnTo>
                    <a:lnTo>
                      <a:pt x="21" y="43"/>
                    </a:lnTo>
                    <a:lnTo>
                      <a:pt x="5" y="62"/>
                    </a:lnTo>
                    <a:lnTo>
                      <a:pt x="0" y="71"/>
                    </a:lnTo>
                    <a:lnTo>
                      <a:pt x="1" y="81"/>
                    </a:lnTo>
                    <a:lnTo>
                      <a:pt x="14" y="62"/>
                    </a:lnTo>
                    <a:lnTo>
                      <a:pt x="28" y="51"/>
                    </a:lnTo>
                    <a:lnTo>
                      <a:pt x="55" y="33"/>
                    </a:lnTo>
                    <a:lnTo>
                      <a:pt x="78" y="23"/>
                    </a:lnTo>
                    <a:lnTo>
                      <a:pt x="105" y="14"/>
                    </a:lnTo>
                    <a:lnTo>
                      <a:pt x="131" y="11"/>
                    </a:lnTo>
                    <a:lnTo>
                      <a:pt x="147" y="11"/>
                    </a:lnTo>
                    <a:lnTo>
                      <a:pt x="167" y="13"/>
                    </a:lnTo>
                    <a:lnTo>
                      <a:pt x="186" y="14"/>
                    </a:lnTo>
                    <a:lnTo>
                      <a:pt x="206" y="20"/>
                    </a:lnTo>
                    <a:lnTo>
                      <a:pt x="239" y="35"/>
                    </a:lnTo>
                    <a:lnTo>
                      <a:pt x="255" y="49"/>
                    </a:lnTo>
                    <a:lnTo>
                      <a:pt x="278" y="65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3" name="Oval 15"/>
              <p:cNvSpPr>
                <a:spLocks noChangeArrowheads="1"/>
              </p:cNvSpPr>
              <p:nvPr/>
            </p:nvSpPr>
            <p:spPr bwMode="auto">
              <a:xfrm>
                <a:off x="2709" y="43"/>
                <a:ext cx="289" cy="281"/>
              </a:xfrm>
              <a:prstGeom prst="ellipse">
                <a:avLst/>
              </a:prstGeom>
              <a:gradFill rotWithShape="0">
                <a:gsLst>
                  <a:gs pos="0">
                    <a:srgbClr val="1C1C1C"/>
                  </a:gs>
                  <a:gs pos="50000">
                    <a:srgbClr val="FFFFFF"/>
                  </a:gs>
                  <a:gs pos="100000">
                    <a:srgbClr val="1C1C1C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4" name="Oval 16" descr="Walnut"/>
              <p:cNvSpPr>
                <a:spLocks noChangeArrowheads="1"/>
              </p:cNvSpPr>
              <p:nvPr/>
            </p:nvSpPr>
            <p:spPr bwMode="auto">
              <a:xfrm>
                <a:off x="2729" y="60"/>
                <a:ext cx="247" cy="238"/>
              </a:xfrm>
              <a:prstGeom prst="ellipse">
                <a:avLst/>
              </a:prstGeom>
              <a:blipFill dpi="0" rotWithShape="0">
                <a:blip r:embed="rId14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5" name="Freeform 17"/>
              <p:cNvSpPr>
                <a:spLocks/>
              </p:cNvSpPr>
              <p:nvPr/>
            </p:nvSpPr>
            <p:spPr bwMode="auto">
              <a:xfrm>
                <a:off x="2182" y="267"/>
                <a:ext cx="1358" cy="356"/>
              </a:xfrm>
              <a:custGeom>
                <a:avLst/>
                <a:gdLst/>
                <a:ahLst/>
                <a:cxnLst>
                  <a:cxn ang="0">
                    <a:pos x="10" y="345"/>
                  </a:cxn>
                  <a:cxn ang="0">
                    <a:pos x="28" y="351"/>
                  </a:cxn>
                  <a:cxn ang="0">
                    <a:pos x="1357" y="355"/>
                  </a:cxn>
                  <a:cxn ang="0">
                    <a:pos x="1357" y="279"/>
                  </a:cxn>
                  <a:cxn ang="0">
                    <a:pos x="1351" y="248"/>
                  </a:cxn>
                  <a:cxn ang="0">
                    <a:pos x="1338" y="220"/>
                  </a:cxn>
                  <a:cxn ang="0">
                    <a:pos x="1324" y="192"/>
                  </a:cxn>
                  <a:cxn ang="0">
                    <a:pos x="1282" y="147"/>
                  </a:cxn>
                  <a:cxn ang="0">
                    <a:pos x="1214" y="119"/>
                  </a:cxn>
                  <a:cxn ang="0">
                    <a:pos x="1141" y="106"/>
                  </a:cxn>
                  <a:cxn ang="0">
                    <a:pos x="1073" y="96"/>
                  </a:cxn>
                  <a:cxn ang="0">
                    <a:pos x="996" y="87"/>
                  </a:cxn>
                  <a:cxn ang="0">
                    <a:pos x="906" y="81"/>
                  </a:cxn>
                  <a:cxn ang="0">
                    <a:pos x="782" y="69"/>
                  </a:cxn>
                  <a:cxn ang="0">
                    <a:pos x="817" y="22"/>
                  </a:cxn>
                  <a:cxn ang="0">
                    <a:pos x="823" y="2"/>
                  </a:cxn>
                  <a:cxn ang="0">
                    <a:pos x="795" y="28"/>
                  </a:cxn>
                  <a:cxn ang="0">
                    <a:pos x="779" y="41"/>
                  </a:cxn>
                  <a:cxn ang="0">
                    <a:pos x="762" y="57"/>
                  </a:cxn>
                  <a:cxn ang="0">
                    <a:pos x="746" y="62"/>
                  </a:cxn>
                  <a:cxn ang="0">
                    <a:pos x="714" y="71"/>
                  </a:cxn>
                  <a:cxn ang="0">
                    <a:pos x="661" y="72"/>
                  </a:cxn>
                  <a:cxn ang="0">
                    <a:pos x="612" y="70"/>
                  </a:cxn>
                  <a:cxn ang="0">
                    <a:pos x="587" y="57"/>
                  </a:cxn>
                  <a:cxn ang="0">
                    <a:pos x="571" y="46"/>
                  </a:cxn>
                  <a:cxn ang="0">
                    <a:pos x="548" y="28"/>
                  </a:cxn>
                  <a:cxn ang="0">
                    <a:pos x="519" y="0"/>
                  </a:cxn>
                  <a:cxn ang="0">
                    <a:pos x="527" y="24"/>
                  </a:cxn>
                  <a:cxn ang="0">
                    <a:pos x="539" y="64"/>
                  </a:cxn>
                  <a:cxn ang="0">
                    <a:pos x="525" y="72"/>
                  </a:cxn>
                  <a:cxn ang="0">
                    <a:pos x="379" y="80"/>
                  </a:cxn>
                  <a:cxn ang="0">
                    <a:pos x="259" y="96"/>
                  </a:cxn>
                  <a:cxn ang="0">
                    <a:pos x="190" y="106"/>
                  </a:cxn>
                  <a:cxn ang="0">
                    <a:pos x="123" y="119"/>
                  </a:cxn>
                  <a:cxn ang="0">
                    <a:pos x="94" y="129"/>
                  </a:cxn>
                  <a:cxn ang="0">
                    <a:pos x="72" y="144"/>
                  </a:cxn>
                  <a:cxn ang="0">
                    <a:pos x="43" y="171"/>
                  </a:cxn>
                  <a:cxn ang="0">
                    <a:pos x="24" y="202"/>
                  </a:cxn>
                  <a:cxn ang="0">
                    <a:pos x="11" y="239"/>
                  </a:cxn>
                  <a:cxn ang="0">
                    <a:pos x="4" y="267"/>
                  </a:cxn>
                  <a:cxn ang="0">
                    <a:pos x="1" y="299"/>
                  </a:cxn>
                  <a:cxn ang="0">
                    <a:pos x="0" y="320"/>
                  </a:cxn>
                  <a:cxn ang="0">
                    <a:pos x="10" y="345"/>
                  </a:cxn>
                </a:cxnLst>
                <a:rect l="0" t="0" r="r" b="b"/>
                <a:pathLst>
                  <a:path w="1358" h="356">
                    <a:moveTo>
                      <a:pt x="10" y="345"/>
                    </a:moveTo>
                    <a:lnTo>
                      <a:pt x="28" y="351"/>
                    </a:lnTo>
                    <a:lnTo>
                      <a:pt x="1357" y="355"/>
                    </a:lnTo>
                    <a:lnTo>
                      <a:pt x="1357" y="279"/>
                    </a:lnTo>
                    <a:lnTo>
                      <a:pt x="1351" y="248"/>
                    </a:lnTo>
                    <a:lnTo>
                      <a:pt x="1338" y="220"/>
                    </a:lnTo>
                    <a:lnTo>
                      <a:pt x="1324" y="192"/>
                    </a:lnTo>
                    <a:lnTo>
                      <a:pt x="1282" y="147"/>
                    </a:lnTo>
                    <a:lnTo>
                      <a:pt x="1214" y="119"/>
                    </a:lnTo>
                    <a:lnTo>
                      <a:pt x="1141" y="106"/>
                    </a:lnTo>
                    <a:lnTo>
                      <a:pt x="1073" y="96"/>
                    </a:lnTo>
                    <a:lnTo>
                      <a:pt x="996" y="87"/>
                    </a:lnTo>
                    <a:lnTo>
                      <a:pt x="906" y="81"/>
                    </a:lnTo>
                    <a:lnTo>
                      <a:pt x="782" y="69"/>
                    </a:lnTo>
                    <a:lnTo>
                      <a:pt x="817" y="22"/>
                    </a:lnTo>
                    <a:lnTo>
                      <a:pt x="823" y="2"/>
                    </a:lnTo>
                    <a:lnTo>
                      <a:pt x="795" y="28"/>
                    </a:lnTo>
                    <a:lnTo>
                      <a:pt x="779" y="41"/>
                    </a:lnTo>
                    <a:lnTo>
                      <a:pt x="762" y="57"/>
                    </a:lnTo>
                    <a:lnTo>
                      <a:pt x="746" y="62"/>
                    </a:lnTo>
                    <a:lnTo>
                      <a:pt x="714" y="71"/>
                    </a:lnTo>
                    <a:lnTo>
                      <a:pt x="661" y="72"/>
                    </a:lnTo>
                    <a:lnTo>
                      <a:pt x="612" y="70"/>
                    </a:lnTo>
                    <a:lnTo>
                      <a:pt x="587" y="57"/>
                    </a:lnTo>
                    <a:lnTo>
                      <a:pt x="571" y="46"/>
                    </a:lnTo>
                    <a:lnTo>
                      <a:pt x="548" y="28"/>
                    </a:lnTo>
                    <a:lnTo>
                      <a:pt x="519" y="0"/>
                    </a:lnTo>
                    <a:lnTo>
                      <a:pt x="527" y="24"/>
                    </a:lnTo>
                    <a:lnTo>
                      <a:pt x="539" y="64"/>
                    </a:lnTo>
                    <a:lnTo>
                      <a:pt x="525" y="72"/>
                    </a:lnTo>
                    <a:lnTo>
                      <a:pt x="379" y="80"/>
                    </a:lnTo>
                    <a:lnTo>
                      <a:pt x="259" y="96"/>
                    </a:lnTo>
                    <a:lnTo>
                      <a:pt x="190" y="106"/>
                    </a:lnTo>
                    <a:lnTo>
                      <a:pt x="123" y="119"/>
                    </a:lnTo>
                    <a:lnTo>
                      <a:pt x="94" y="129"/>
                    </a:lnTo>
                    <a:lnTo>
                      <a:pt x="72" y="144"/>
                    </a:lnTo>
                    <a:lnTo>
                      <a:pt x="43" y="171"/>
                    </a:lnTo>
                    <a:lnTo>
                      <a:pt x="24" y="202"/>
                    </a:lnTo>
                    <a:lnTo>
                      <a:pt x="11" y="239"/>
                    </a:lnTo>
                    <a:lnTo>
                      <a:pt x="4" y="267"/>
                    </a:lnTo>
                    <a:lnTo>
                      <a:pt x="1" y="299"/>
                    </a:lnTo>
                    <a:lnTo>
                      <a:pt x="0" y="320"/>
                    </a:lnTo>
                    <a:lnTo>
                      <a:pt x="10" y="34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rgbClr val="1C1C1C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6" name="Freeform 18"/>
              <p:cNvSpPr>
                <a:spLocks/>
              </p:cNvSpPr>
              <p:nvPr/>
            </p:nvSpPr>
            <p:spPr bwMode="auto">
              <a:xfrm>
                <a:off x="2213" y="308"/>
                <a:ext cx="536" cy="184"/>
              </a:xfrm>
              <a:custGeom>
                <a:avLst/>
                <a:gdLst/>
                <a:ahLst/>
                <a:cxnLst>
                  <a:cxn ang="0">
                    <a:pos x="0" y="183"/>
                  </a:cxn>
                  <a:cxn ang="0">
                    <a:pos x="7" y="153"/>
                  </a:cxn>
                  <a:cxn ang="0">
                    <a:pos x="17" y="133"/>
                  </a:cxn>
                  <a:cxn ang="0">
                    <a:pos x="49" y="110"/>
                  </a:cxn>
                  <a:cxn ang="0">
                    <a:pos x="105" y="88"/>
                  </a:cxn>
                  <a:cxn ang="0">
                    <a:pos x="147" y="82"/>
                  </a:cxn>
                  <a:cxn ang="0">
                    <a:pos x="182" y="74"/>
                  </a:cxn>
                  <a:cxn ang="0">
                    <a:pos x="237" y="69"/>
                  </a:cxn>
                  <a:cxn ang="0">
                    <a:pos x="279" y="61"/>
                  </a:cxn>
                  <a:cxn ang="0">
                    <a:pos x="320" y="54"/>
                  </a:cxn>
                  <a:cxn ang="0">
                    <a:pos x="359" y="49"/>
                  </a:cxn>
                  <a:cxn ang="0">
                    <a:pos x="405" y="43"/>
                  </a:cxn>
                  <a:cxn ang="0">
                    <a:pos x="473" y="42"/>
                  </a:cxn>
                  <a:cxn ang="0">
                    <a:pos x="470" y="44"/>
                  </a:cxn>
                  <a:cxn ang="0">
                    <a:pos x="506" y="41"/>
                  </a:cxn>
                  <a:cxn ang="0">
                    <a:pos x="518" y="27"/>
                  </a:cxn>
                  <a:cxn ang="0">
                    <a:pos x="513" y="0"/>
                  </a:cxn>
                  <a:cxn ang="0">
                    <a:pos x="533" y="23"/>
                  </a:cxn>
                  <a:cxn ang="0">
                    <a:pos x="535" y="39"/>
                  </a:cxn>
                  <a:cxn ang="0">
                    <a:pos x="513" y="52"/>
                  </a:cxn>
                  <a:cxn ang="0">
                    <a:pos x="470" y="57"/>
                  </a:cxn>
                  <a:cxn ang="0">
                    <a:pos x="399" y="61"/>
                  </a:cxn>
                  <a:cxn ang="0">
                    <a:pos x="323" y="70"/>
                  </a:cxn>
                  <a:cxn ang="0">
                    <a:pos x="263" y="80"/>
                  </a:cxn>
                  <a:cxn ang="0">
                    <a:pos x="193" y="90"/>
                  </a:cxn>
                  <a:cxn ang="0">
                    <a:pos x="135" y="99"/>
                  </a:cxn>
                  <a:cxn ang="0">
                    <a:pos x="92" y="109"/>
                  </a:cxn>
                  <a:cxn ang="0">
                    <a:pos x="56" y="128"/>
                  </a:cxn>
                  <a:cxn ang="0">
                    <a:pos x="30" y="140"/>
                  </a:cxn>
                  <a:cxn ang="0">
                    <a:pos x="15" y="164"/>
                  </a:cxn>
                  <a:cxn ang="0">
                    <a:pos x="0" y="183"/>
                  </a:cxn>
                </a:cxnLst>
                <a:rect l="0" t="0" r="r" b="b"/>
                <a:pathLst>
                  <a:path w="536" h="184">
                    <a:moveTo>
                      <a:pt x="0" y="183"/>
                    </a:moveTo>
                    <a:lnTo>
                      <a:pt x="7" y="153"/>
                    </a:lnTo>
                    <a:lnTo>
                      <a:pt x="17" y="133"/>
                    </a:lnTo>
                    <a:lnTo>
                      <a:pt x="49" y="110"/>
                    </a:lnTo>
                    <a:lnTo>
                      <a:pt x="105" y="88"/>
                    </a:lnTo>
                    <a:lnTo>
                      <a:pt x="147" y="82"/>
                    </a:lnTo>
                    <a:lnTo>
                      <a:pt x="182" y="74"/>
                    </a:lnTo>
                    <a:lnTo>
                      <a:pt x="237" y="69"/>
                    </a:lnTo>
                    <a:lnTo>
                      <a:pt x="279" y="61"/>
                    </a:lnTo>
                    <a:lnTo>
                      <a:pt x="320" y="54"/>
                    </a:lnTo>
                    <a:lnTo>
                      <a:pt x="359" y="49"/>
                    </a:lnTo>
                    <a:lnTo>
                      <a:pt x="405" y="43"/>
                    </a:lnTo>
                    <a:lnTo>
                      <a:pt x="473" y="42"/>
                    </a:lnTo>
                    <a:lnTo>
                      <a:pt x="470" y="44"/>
                    </a:lnTo>
                    <a:lnTo>
                      <a:pt x="506" y="41"/>
                    </a:lnTo>
                    <a:lnTo>
                      <a:pt x="518" y="27"/>
                    </a:lnTo>
                    <a:lnTo>
                      <a:pt x="513" y="0"/>
                    </a:lnTo>
                    <a:lnTo>
                      <a:pt x="533" y="23"/>
                    </a:lnTo>
                    <a:lnTo>
                      <a:pt x="535" y="39"/>
                    </a:lnTo>
                    <a:lnTo>
                      <a:pt x="513" y="52"/>
                    </a:lnTo>
                    <a:lnTo>
                      <a:pt x="470" y="57"/>
                    </a:lnTo>
                    <a:lnTo>
                      <a:pt x="399" y="61"/>
                    </a:lnTo>
                    <a:lnTo>
                      <a:pt x="323" y="70"/>
                    </a:lnTo>
                    <a:lnTo>
                      <a:pt x="263" y="80"/>
                    </a:lnTo>
                    <a:lnTo>
                      <a:pt x="193" y="90"/>
                    </a:lnTo>
                    <a:lnTo>
                      <a:pt x="135" y="99"/>
                    </a:lnTo>
                    <a:lnTo>
                      <a:pt x="92" y="109"/>
                    </a:lnTo>
                    <a:lnTo>
                      <a:pt x="56" y="128"/>
                    </a:lnTo>
                    <a:lnTo>
                      <a:pt x="30" y="140"/>
                    </a:lnTo>
                    <a:lnTo>
                      <a:pt x="15" y="164"/>
                    </a:lnTo>
                    <a:lnTo>
                      <a:pt x="0" y="183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7" name="Freeform 19"/>
              <p:cNvSpPr>
                <a:spLocks/>
              </p:cNvSpPr>
              <p:nvPr/>
            </p:nvSpPr>
            <p:spPr bwMode="auto">
              <a:xfrm>
                <a:off x="2197" y="574"/>
                <a:ext cx="1326" cy="4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7" y="30"/>
                  </a:cxn>
                  <a:cxn ang="0">
                    <a:pos x="114" y="37"/>
                  </a:cxn>
                  <a:cxn ang="0">
                    <a:pos x="381" y="36"/>
                  </a:cxn>
                  <a:cxn ang="0">
                    <a:pos x="438" y="37"/>
                  </a:cxn>
                  <a:cxn ang="0">
                    <a:pos x="480" y="38"/>
                  </a:cxn>
                  <a:cxn ang="0">
                    <a:pos x="578" y="38"/>
                  </a:cxn>
                  <a:cxn ang="0">
                    <a:pos x="686" y="36"/>
                  </a:cxn>
                  <a:cxn ang="0">
                    <a:pos x="724" y="36"/>
                  </a:cxn>
                  <a:cxn ang="0">
                    <a:pos x="819" y="38"/>
                  </a:cxn>
                  <a:cxn ang="0">
                    <a:pos x="859" y="39"/>
                  </a:cxn>
                  <a:cxn ang="0">
                    <a:pos x="888" y="38"/>
                  </a:cxn>
                  <a:cxn ang="0">
                    <a:pos x="962" y="36"/>
                  </a:cxn>
                  <a:cxn ang="0">
                    <a:pos x="1004" y="38"/>
                  </a:cxn>
                  <a:cxn ang="0">
                    <a:pos x="1045" y="37"/>
                  </a:cxn>
                  <a:cxn ang="0">
                    <a:pos x="1072" y="36"/>
                  </a:cxn>
                  <a:cxn ang="0">
                    <a:pos x="1119" y="36"/>
                  </a:cxn>
                  <a:cxn ang="0">
                    <a:pos x="1145" y="37"/>
                  </a:cxn>
                  <a:cxn ang="0">
                    <a:pos x="1171" y="38"/>
                  </a:cxn>
                  <a:cxn ang="0">
                    <a:pos x="1233" y="37"/>
                  </a:cxn>
                  <a:cxn ang="0">
                    <a:pos x="1257" y="37"/>
                  </a:cxn>
                  <a:cxn ang="0">
                    <a:pos x="1325" y="32"/>
                  </a:cxn>
                  <a:cxn ang="0">
                    <a:pos x="1291" y="22"/>
                  </a:cxn>
                  <a:cxn ang="0">
                    <a:pos x="1271" y="22"/>
                  </a:cxn>
                  <a:cxn ang="0">
                    <a:pos x="1249" y="23"/>
                  </a:cxn>
                  <a:cxn ang="0">
                    <a:pos x="1081" y="15"/>
                  </a:cxn>
                  <a:cxn ang="0">
                    <a:pos x="1015" y="17"/>
                  </a:cxn>
                  <a:cxn ang="0">
                    <a:pos x="943" y="21"/>
                  </a:cxn>
                  <a:cxn ang="0">
                    <a:pos x="874" y="20"/>
                  </a:cxn>
                  <a:cxn ang="0">
                    <a:pos x="819" y="18"/>
                  </a:cxn>
                  <a:cxn ang="0">
                    <a:pos x="732" y="19"/>
                  </a:cxn>
                  <a:cxn ang="0">
                    <a:pos x="683" y="20"/>
                  </a:cxn>
                  <a:cxn ang="0">
                    <a:pos x="655" y="21"/>
                  </a:cxn>
                  <a:cxn ang="0">
                    <a:pos x="605" y="22"/>
                  </a:cxn>
                  <a:cxn ang="0">
                    <a:pos x="553" y="20"/>
                  </a:cxn>
                  <a:cxn ang="0">
                    <a:pos x="524" y="19"/>
                  </a:cxn>
                  <a:cxn ang="0">
                    <a:pos x="462" y="17"/>
                  </a:cxn>
                  <a:cxn ang="0">
                    <a:pos x="436" y="18"/>
                  </a:cxn>
                  <a:cxn ang="0">
                    <a:pos x="378" y="21"/>
                  </a:cxn>
                  <a:cxn ang="0">
                    <a:pos x="340" y="23"/>
                  </a:cxn>
                  <a:cxn ang="0">
                    <a:pos x="302" y="24"/>
                  </a:cxn>
                  <a:cxn ang="0">
                    <a:pos x="258" y="22"/>
                  </a:cxn>
                  <a:cxn ang="0">
                    <a:pos x="205" y="20"/>
                  </a:cxn>
                  <a:cxn ang="0">
                    <a:pos x="147" y="23"/>
                  </a:cxn>
                  <a:cxn ang="0">
                    <a:pos x="133" y="23"/>
                  </a:cxn>
                  <a:cxn ang="0">
                    <a:pos x="82" y="20"/>
                  </a:cxn>
                  <a:cxn ang="0">
                    <a:pos x="53" y="19"/>
                  </a:cxn>
                  <a:cxn ang="0">
                    <a:pos x="38" y="20"/>
                  </a:cxn>
                </a:cxnLst>
                <a:rect l="0" t="0" r="r" b="b"/>
                <a:pathLst>
                  <a:path w="1326" h="40">
                    <a:moveTo>
                      <a:pt x="6" y="0"/>
                    </a:moveTo>
                    <a:lnTo>
                      <a:pt x="0" y="10"/>
                    </a:lnTo>
                    <a:lnTo>
                      <a:pt x="6" y="25"/>
                    </a:lnTo>
                    <a:lnTo>
                      <a:pt x="17" y="30"/>
                    </a:lnTo>
                    <a:lnTo>
                      <a:pt x="36" y="36"/>
                    </a:lnTo>
                    <a:lnTo>
                      <a:pt x="114" y="37"/>
                    </a:lnTo>
                    <a:lnTo>
                      <a:pt x="275" y="38"/>
                    </a:lnTo>
                    <a:lnTo>
                      <a:pt x="381" y="36"/>
                    </a:lnTo>
                    <a:lnTo>
                      <a:pt x="415" y="37"/>
                    </a:lnTo>
                    <a:lnTo>
                      <a:pt x="438" y="37"/>
                    </a:lnTo>
                    <a:lnTo>
                      <a:pt x="474" y="38"/>
                    </a:lnTo>
                    <a:lnTo>
                      <a:pt x="480" y="38"/>
                    </a:lnTo>
                    <a:lnTo>
                      <a:pt x="545" y="38"/>
                    </a:lnTo>
                    <a:lnTo>
                      <a:pt x="578" y="38"/>
                    </a:lnTo>
                    <a:lnTo>
                      <a:pt x="598" y="37"/>
                    </a:lnTo>
                    <a:lnTo>
                      <a:pt x="686" y="36"/>
                    </a:lnTo>
                    <a:lnTo>
                      <a:pt x="691" y="36"/>
                    </a:lnTo>
                    <a:lnTo>
                      <a:pt x="724" y="36"/>
                    </a:lnTo>
                    <a:lnTo>
                      <a:pt x="777" y="38"/>
                    </a:lnTo>
                    <a:lnTo>
                      <a:pt x="819" y="38"/>
                    </a:lnTo>
                    <a:lnTo>
                      <a:pt x="825" y="38"/>
                    </a:lnTo>
                    <a:lnTo>
                      <a:pt x="859" y="39"/>
                    </a:lnTo>
                    <a:lnTo>
                      <a:pt x="882" y="37"/>
                    </a:lnTo>
                    <a:lnTo>
                      <a:pt x="888" y="38"/>
                    </a:lnTo>
                    <a:lnTo>
                      <a:pt x="957" y="37"/>
                    </a:lnTo>
                    <a:lnTo>
                      <a:pt x="962" y="36"/>
                    </a:lnTo>
                    <a:lnTo>
                      <a:pt x="980" y="37"/>
                    </a:lnTo>
                    <a:lnTo>
                      <a:pt x="1004" y="38"/>
                    </a:lnTo>
                    <a:lnTo>
                      <a:pt x="1011" y="38"/>
                    </a:lnTo>
                    <a:lnTo>
                      <a:pt x="1045" y="37"/>
                    </a:lnTo>
                    <a:lnTo>
                      <a:pt x="1066" y="36"/>
                    </a:lnTo>
                    <a:lnTo>
                      <a:pt x="1072" y="36"/>
                    </a:lnTo>
                    <a:lnTo>
                      <a:pt x="1091" y="36"/>
                    </a:lnTo>
                    <a:lnTo>
                      <a:pt x="1119" y="36"/>
                    </a:lnTo>
                    <a:lnTo>
                      <a:pt x="1126" y="36"/>
                    </a:lnTo>
                    <a:lnTo>
                      <a:pt x="1145" y="37"/>
                    </a:lnTo>
                    <a:lnTo>
                      <a:pt x="1165" y="38"/>
                    </a:lnTo>
                    <a:lnTo>
                      <a:pt x="1171" y="38"/>
                    </a:lnTo>
                    <a:lnTo>
                      <a:pt x="1214" y="36"/>
                    </a:lnTo>
                    <a:lnTo>
                      <a:pt x="1233" y="37"/>
                    </a:lnTo>
                    <a:lnTo>
                      <a:pt x="1252" y="38"/>
                    </a:lnTo>
                    <a:lnTo>
                      <a:pt x="1257" y="37"/>
                    </a:lnTo>
                    <a:lnTo>
                      <a:pt x="1309" y="37"/>
                    </a:lnTo>
                    <a:lnTo>
                      <a:pt x="1325" y="32"/>
                    </a:lnTo>
                    <a:lnTo>
                      <a:pt x="1298" y="22"/>
                    </a:lnTo>
                    <a:lnTo>
                      <a:pt x="1291" y="22"/>
                    </a:lnTo>
                    <a:lnTo>
                      <a:pt x="1267" y="20"/>
                    </a:lnTo>
                    <a:lnTo>
                      <a:pt x="1271" y="22"/>
                    </a:lnTo>
                    <a:lnTo>
                      <a:pt x="1256" y="24"/>
                    </a:lnTo>
                    <a:lnTo>
                      <a:pt x="1249" y="23"/>
                    </a:lnTo>
                    <a:lnTo>
                      <a:pt x="1087" y="15"/>
                    </a:lnTo>
                    <a:lnTo>
                      <a:pt x="1081" y="15"/>
                    </a:lnTo>
                    <a:lnTo>
                      <a:pt x="1038" y="15"/>
                    </a:lnTo>
                    <a:lnTo>
                      <a:pt x="1015" y="17"/>
                    </a:lnTo>
                    <a:lnTo>
                      <a:pt x="978" y="19"/>
                    </a:lnTo>
                    <a:lnTo>
                      <a:pt x="943" y="21"/>
                    </a:lnTo>
                    <a:lnTo>
                      <a:pt x="904" y="21"/>
                    </a:lnTo>
                    <a:lnTo>
                      <a:pt x="874" y="20"/>
                    </a:lnTo>
                    <a:lnTo>
                      <a:pt x="869" y="20"/>
                    </a:lnTo>
                    <a:lnTo>
                      <a:pt x="819" y="18"/>
                    </a:lnTo>
                    <a:lnTo>
                      <a:pt x="752" y="18"/>
                    </a:lnTo>
                    <a:lnTo>
                      <a:pt x="732" y="19"/>
                    </a:lnTo>
                    <a:lnTo>
                      <a:pt x="709" y="20"/>
                    </a:lnTo>
                    <a:lnTo>
                      <a:pt x="683" y="20"/>
                    </a:lnTo>
                    <a:lnTo>
                      <a:pt x="678" y="20"/>
                    </a:lnTo>
                    <a:lnTo>
                      <a:pt x="655" y="21"/>
                    </a:lnTo>
                    <a:lnTo>
                      <a:pt x="610" y="22"/>
                    </a:lnTo>
                    <a:lnTo>
                      <a:pt x="605" y="22"/>
                    </a:lnTo>
                    <a:lnTo>
                      <a:pt x="584" y="22"/>
                    </a:lnTo>
                    <a:lnTo>
                      <a:pt x="553" y="20"/>
                    </a:lnTo>
                    <a:lnTo>
                      <a:pt x="530" y="19"/>
                    </a:lnTo>
                    <a:lnTo>
                      <a:pt x="524" y="19"/>
                    </a:lnTo>
                    <a:lnTo>
                      <a:pt x="496" y="17"/>
                    </a:lnTo>
                    <a:lnTo>
                      <a:pt x="462" y="17"/>
                    </a:lnTo>
                    <a:lnTo>
                      <a:pt x="457" y="17"/>
                    </a:lnTo>
                    <a:lnTo>
                      <a:pt x="436" y="18"/>
                    </a:lnTo>
                    <a:lnTo>
                      <a:pt x="404" y="20"/>
                    </a:lnTo>
                    <a:lnTo>
                      <a:pt x="378" y="21"/>
                    </a:lnTo>
                    <a:lnTo>
                      <a:pt x="373" y="21"/>
                    </a:lnTo>
                    <a:lnTo>
                      <a:pt x="340" y="23"/>
                    </a:lnTo>
                    <a:lnTo>
                      <a:pt x="335" y="23"/>
                    </a:lnTo>
                    <a:lnTo>
                      <a:pt x="302" y="24"/>
                    </a:lnTo>
                    <a:lnTo>
                      <a:pt x="283" y="24"/>
                    </a:lnTo>
                    <a:lnTo>
                      <a:pt x="258" y="22"/>
                    </a:lnTo>
                    <a:lnTo>
                      <a:pt x="239" y="20"/>
                    </a:lnTo>
                    <a:lnTo>
                      <a:pt x="205" y="20"/>
                    </a:lnTo>
                    <a:lnTo>
                      <a:pt x="179" y="21"/>
                    </a:lnTo>
                    <a:lnTo>
                      <a:pt x="147" y="23"/>
                    </a:lnTo>
                    <a:lnTo>
                      <a:pt x="141" y="23"/>
                    </a:lnTo>
                    <a:lnTo>
                      <a:pt x="133" y="23"/>
                    </a:lnTo>
                    <a:lnTo>
                      <a:pt x="99" y="21"/>
                    </a:lnTo>
                    <a:lnTo>
                      <a:pt x="82" y="20"/>
                    </a:lnTo>
                    <a:lnTo>
                      <a:pt x="59" y="19"/>
                    </a:lnTo>
                    <a:lnTo>
                      <a:pt x="53" y="19"/>
                    </a:lnTo>
                    <a:lnTo>
                      <a:pt x="48" y="19"/>
                    </a:lnTo>
                    <a:lnTo>
                      <a:pt x="38" y="20"/>
                    </a:lnTo>
                    <a:lnTo>
                      <a:pt x="6" y="0"/>
                    </a:lnTo>
                  </a:path>
                </a:pathLst>
              </a:custGeom>
              <a:solidFill>
                <a:srgbClr val="FFFF99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" name="Freeform 20"/>
              <p:cNvSpPr>
                <a:spLocks/>
              </p:cNvSpPr>
              <p:nvPr/>
            </p:nvSpPr>
            <p:spPr bwMode="auto">
              <a:xfrm>
                <a:off x="2212" y="307"/>
                <a:ext cx="1300" cy="224"/>
              </a:xfrm>
              <a:custGeom>
                <a:avLst/>
                <a:gdLst/>
                <a:ahLst/>
                <a:cxnLst>
                  <a:cxn ang="0">
                    <a:pos x="73" y="142"/>
                  </a:cxn>
                  <a:cxn ang="0">
                    <a:pos x="40" y="164"/>
                  </a:cxn>
                  <a:cxn ang="0">
                    <a:pos x="5" y="178"/>
                  </a:cxn>
                  <a:cxn ang="0">
                    <a:pos x="11" y="203"/>
                  </a:cxn>
                  <a:cxn ang="0">
                    <a:pos x="54" y="212"/>
                  </a:cxn>
                  <a:cxn ang="0">
                    <a:pos x="172" y="215"/>
                  </a:cxn>
                  <a:cxn ang="0">
                    <a:pos x="420" y="210"/>
                  </a:cxn>
                  <a:cxn ang="0">
                    <a:pos x="473" y="213"/>
                  </a:cxn>
                  <a:cxn ang="0">
                    <a:pos x="512" y="218"/>
                  </a:cxn>
                  <a:cxn ang="0">
                    <a:pos x="603" y="218"/>
                  </a:cxn>
                  <a:cxn ang="0">
                    <a:pos x="703" y="210"/>
                  </a:cxn>
                  <a:cxn ang="0">
                    <a:pos x="738" y="210"/>
                  </a:cxn>
                  <a:cxn ang="0">
                    <a:pos x="827" y="219"/>
                  </a:cxn>
                  <a:cxn ang="0">
                    <a:pos x="864" y="223"/>
                  </a:cxn>
                  <a:cxn ang="0">
                    <a:pos x="891" y="218"/>
                  </a:cxn>
                  <a:cxn ang="0">
                    <a:pos x="960" y="210"/>
                  </a:cxn>
                  <a:cxn ang="0">
                    <a:pos x="999" y="218"/>
                  </a:cxn>
                  <a:cxn ang="0">
                    <a:pos x="1037" y="213"/>
                  </a:cxn>
                  <a:cxn ang="0">
                    <a:pos x="1062" y="210"/>
                  </a:cxn>
                  <a:cxn ang="0">
                    <a:pos x="1105" y="210"/>
                  </a:cxn>
                  <a:cxn ang="0">
                    <a:pos x="1129" y="215"/>
                  </a:cxn>
                  <a:cxn ang="0">
                    <a:pos x="1154" y="219"/>
                  </a:cxn>
                  <a:cxn ang="0">
                    <a:pos x="1211" y="213"/>
                  </a:cxn>
                  <a:cxn ang="0">
                    <a:pos x="1233" y="215"/>
                  </a:cxn>
                  <a:cxn ang="0">
                    <a:pos x="1299" y="212"/>
                  </a:cxn>
                  <a:cxn ang="0">
                    <a:pos x="1283" y="169"/>
                  </a:cxn>
                  <a:cxn ang="0">
                    <a:pos x="1246" y="140"/>
                  </a:cxn>
                  <a:cxn ang="0">
                    <a:pos x="1226" y="145"/>
                  </a:cxn>
                  <a:cxn ang="0">
                    <a:pos x="1119" y="117"/>
                  </a:cxn>
                  <a:cxn ang="0">
                    <a:pos x="1070" y="103"/>
                  </a:cxn>
                  <a:cxn ang="0">
                    <a:pos x="1008" y="113"/>
                  </a:cxn>
                  <a:cxn ang="0">
                    <a:pos x="942" y="132"/>
                  </a:cxn>
                  <a:cxn ang="0">
                    <a:pos x="878" y="126"/>
                  </a:cxn>
                  <a:cxn ang="0">
                    <a:pos x="827" y="117"/>
                  </a:cxn>
                  <a:cxn ang="0">
                    <a:pos x="761" y="99"/>
                  </a:cxn>
                  <a:cxn ang="0">
                    <a:pos x="721" y="80"/>
                  </a:cxn>
                  <a:cxn ang="0">
                    <a:pos x="695" y="38"/>
                  </a:cxn>
                  <a:cxn ang="0">
                    <a:pos x="687" y="25"/>
                  </a:cxn>
                  <a:cxn ang="0">
                    <a:pos x="614" y="25"/>
                  </a:cxn>
                  <a:cxn ang="0">
                    <a:pos x="537" y="0"/>
                  </a:cxn>
                  <a:cxn ang="0">
                    <a:pos x="575" y="51"/>
                  </a:cxn>
                  <a:cxn ang="0">
                    <a:pos x="560" y="87"/>
                  </a:cxn>
                  <a:cxn ang="0">
                    <a:pos x="503" y="96"/>
                  </a:cxn>
                  <a:cxn ang="0">
                    <a:pos x="451" y="106"/>
                  </a:cxn>
                  <a:cxn ang="0">
                    <a:pos x="389" y="129"/>
                  </a:cxn>
                  <a:cxn ang="0">
                    <a:pos x="331" y="122"/>
                  </a:cxn>
                  <a:cxn ang="0">
                    <a:pos x="288" y="128"/>
                  </a:cxn>
                  <a:cxn ang="0">
                    <a:pos x="233" y="131"/>
                  </a:cxn>
                  <a:cxn ang="0">
                    <a:pos x="197" y="142"/>
                  </a:cxn>
                  <a:cxn ang="0">
                    <a:pos x="158" y="132"/>
                  </a:cxn>
                  <a:cxn ang="0">
                    <a:pos x="118" y="134"/>
                  </a:cxn>
                </a:cxnLst>
                <a:rect l="0" t="0" r="r" b="b"/>
                <a:pathLst>
                  <a:path w="1300" h="224">
                    <a:moveTo>
                      <a:pt x="97" y="143"/>
                    </a:moveTo>
                    <a:lnTo>
                      <a:pt x="73" y="142"/>
                    </a:lnTo>
                    <a:lnTo>
                      <a:pt x="54" y="157"/>
                    </a:lnTo>
                    <a:lnTo>
                      <a:pt x="40" y="164"/>
                    </a:lnTo>
                    <a:lnTo>
                      <a:pt x="18" y="174"/>
                    </a:lnTo>
                    <a:lnTo>
                      <a:pt x="5" y="178"/>
                    </a:lnTo>
                    <a:lnTo>
                      <a:pt x="0" y="190"/>
                    </a:lnTo>
                    <a:lnTo>
                      <a:pt x="11" y="203"/>
                    </a:lnTo>
                    <a:lnTo>
                      <a:pt x="26" y="218"/>
                    </a:lnTo>
                    <a:lnTo>
                      <a:pt x="54" y="212"/>
                    </a:lnTo>
                    <a:lnTo>
                      <a:pt x="100" y="210"/>
                    </a:lnTo>
                    <a:lnTo>
                      <a:pt x="172" y="215"/>
                    </a:lnTo>
                    <a:lnTo>
                      <a:pt x="322" y="218"/>
                    </a:lnTo>
                    <a:lnTo>
                      <a:pt x="420" y="210"/>
                    </a:lnTo>
                    <a:lnTo>
                      <a:pt x="452" y="215"/>
                    </a:lnTo>
                    <a:lnTo>
                      <a:pt x="473" y="213"/>
                    </a:lnTo>
                    <a:lnTo>
                      <a:pt x="506" y="218"/>
                    </a:lnTo>
                    <a:lnTo>
                      <a:pt x="512" y="218"/>
                    </a:lnTo>
                    <a:lnTo>
                      <a:pt x="573" y="219"/>
                    </a:lnTo>
                    <a:lnTo>
                      <a:pt x="603" y="218"/>
                    </a:lnTo>
                    <a:lnTo>
                      <a:pt x="621" y="213"/>
                    </a:lnTo>
                    <a:lnTo>
                      <a:pt x="703" y="210"/>
                    </a:lnTo>
                    <a:lnTo>
                      <a:pt x="708" y="210"/>
                    </a:lnTo>
                    <a:lnTo>
                      <a:pt x="738" y="210"/>
                    </a:lnTo>
                    <a:lnTo>
                      <a:pt x="788" y="218"/>
                    </a:lnTo>
                    <a:lnTo>
                      <a:pt x="827" y="219"/>
                    </a:lnTo>
                    <a:lnTo>
                      <a:pt x="832" y="219"/>
                    </a:lnTo>
                    <a:lnTo>
                      <a:pt x="864" y="223"/>
                    </a:lnTo>
                    <a:lnTo>
                      <a:pt x="885" y="215"/>
                    </a:lnTo>
                    <a:lnTo>
                      <a:pt x="891" y="218"/>
                    </a:lnTo>
                    <a:lnTo>
                      <a:pt x="955" y="213"/>
                    </a:lnTo>
                    <a:lnTo>
                      <a:pt x="960" y="210"/>
                    </a:lnTo>
                    <a:lnTo>
                      <a:pt x="976" y="215"/>
                    </a:lnTo>
                    <a:lnTo>
                      <a:pt x="999" y="218"/>
                    </a:lnTo>
                    <a:lnTo>
                      <a:pt x="1005" y="218"/>
                    </a:lnTo>
                    <a:lnTo>
                      <a:pt x="1037" y="213"/>
                    </a:lnTo>
                    <a:lnTo>
                      <a:pt x="1056" y="210"/>
                    </a:lnTo>
                    <a:lnTo>
                      <a:pt x="1062" y="210"/>
                    </a:lnTo>
                    <a:lnTo>
                      <a:pt x="1079" y="210"/>
                    </a:lnTo>
                    <a:lnTo>
                      <a:pt x="1105" y="210"/>
                    </a:lnTo>
                    <a:lnTo>
                      <a:pt x="1111" y="209"/>
                    </a:lnTo>
                    <a:lnTo>
                      <a:pt x="1129" y="215"/>
                    </a:lnTo>
                    <a:lnTo>
                      <a:pt x="1148" y="219"/>
                    </a:lnTo>
                    <a:lnTo>
                      <a:pt x="1154" y="219"/>
                    </a:lnTo>
                    <a:lnTo>
                      <a:pt x="1193" y="210"/>
                    </a:lnTo>
                    <a:lnTo>
                      <a:pt x="1211" y="213"/>
                    </a:lnTo>
                    <a:lnTo>
                      <a:pt x="1229" y="218"/>
                    </a:lnTo>
                    <a:lnTo>
                      <a:pt x="1233" y="215"/>
                    </a:lnTo>
                    <a:lnTo>
                      <a:pt x="1282" y="213"/>
                    </a:lnTo>
                    <a:lnTo>
                      <a:pt x="1299" y="212"/>
                    </a:lnTo>
                    <a:lnTo>
                      <a:pt x="1296" y="187"/>
                    </a:lnTo>
                    <a:lnTo>
                      <a:pt x="1283" y="169"/>
                    </a:lnTo>
                    <a:lnTo>
                      <a:pt x="1268" y="155"/>
                    </a:lnTo>
                    <a:lnTo>
                      <a:pt x="1246" y="140"/>
                    </a:lnTo>
                    <a:lnTo>
                      <a:pt x="1232" y="146"/>
                    </a:lnTo>
                    <a:lnTo>
                      <a:pt x="1226" y="145"/>
                    </a:lnTo>
                    <a:lnTo>
                      <a:pt x="1158" y="132"/>
                    </a:lnTo>
                    <a:lnTo>
                      <a:pt x="1119" y="117"/>
                    </a:lnTo>
                    <a:lnTo>
                      <a:pt x="1076" y="103"/>
                    </a:lnTo>
                    <a:lnTo>
                      <a:pt x="1070" y="103"/>
                    </a:lnTo>
                    <a:lnTo>
                      <a:pt x="1030" y="103"/>
                    </a:lnTo>
                    <a:lnTo>
                      <a:pt x="1008" y="113"/>
                    </a:lnTo>
                    <a:lnTo>
                      <a:pt x="974" y="122"/>
                    </a:lnTo>
                    <a:lnTo>
                      <a:pt x="942" y="132"/>
                    </a:lnTo>
                    <a:lnTo>
                      <a:pt x="905" y="131"/>
                    </a:lnTo>
                    <a:lnTo>
                      <a:pt x="878" y="126"/>
                    </a:lnTo>
                    <a:lnTo>
                      <a:pt x="873" y="126"/>
                    </a:lnTo>
                    <a:lnTo>
                      <a:pt x="827" y="117"/>
                    </a:lnTo>
                    <a:lnTo>
                      <a:pt x="787" y="103"/>
                    </a:lnTo>
                    <a:lnTo>
                      <a:pt x="761" y="99"/>
                    </a:lnTo>
                    <a:lnTo>
                      <a:pt x="743" y="85"/>
                    </a:lnTo>
                    <a:lnTo>
                      <a:pt x="721" y="80"/>
                    </a:lnTo>
                    <a:lnTo>
                      <a:pt x="702" y="67"/>
                    </a:lnTo>
                    <a:lnTo>
                      <a:pt x="695" y="38"/>
                    </a:lnTo>
                    <a:lnTo>
                      <a:pt x="718" y="16"/>
                    </a:lnTo>
                    <a:lnTo>
                      <a:pt x="687" y="25"/>
                    </a:lnTo>
                    <a:lnTo>
                      <a:pt x="645" y="24"/>
                    </a:lnTo>
                    <a:lnTo>
                      <a:pt x="614" y="25"/>
                    </a:lnTo>
                    <a:lnTo>
                      <a:pt x="575" y="16"/>
                    </a:lnTo>
                    <a:lnTo>
                      <a:pt x="537" y="0"/>
                    </a:lnTo>
                    <a:lnTo>
                      <a:pt x="566" y="29"/>
                    </a:lnTo>
                    <a:lnTo>
                      <a:pt x="575" y="51"/>
                    </a:lnTo>
                    <a:lnTo>
                      <a:pt x="573" y="68"/>
                    </a:lnTo>
                    <a:lnTo>
                      <a:pt x="560" y="87"/>
                    </a:lnTo>
                    <a:lnTo>
                      <a:pt x="531" y="97"/>
                    </a:lnTo>
                    <a:lnTo>
                      <a:pt x="503" y="96"/>
                    </a:lnTo>
                    <a:lnTo>
                      <a:pt x="477" y="100"/>
                    </a:lnTo>
                    <a:lnTo>
                      <a:pt x="451" y="106"/>
                    </a:lnTo>
                    <a:lnTo>
                      <a:pt x="413" y="122"/>
                    </a:lnTo>
                    <a:lnTo>
                      <a:pt x="389" y="129"/>
                    </a:lnTo>
                    <a:lnTo>
                      <a:pt x="361" y="119"/>
                    </a:lnTo>
                    <a:lnTo>
                      <a:pt x="331" y="122"/>
                    </a:lnTo>
                    <a:lnTo>
                      <a:pt x="306" y="135"/>
                    </a:lnTo>
                    <a:lnTo>
                      <a:pt x="288" y="128"/>
                    </a:lnTo>
                    <a:lnTo>
                      <a:pt x="261" y="134"/>
                    </a:lnTo>
                    <a:lnTo>
                      <a:pt x="233" y="131"/>
                    </a:lnTo>
                    <a:lnTo>
                      <a:pt x="203" y="142"/>
                    </a:lnTo>
                    <a:lnTo>
                      <a:pt x="197" y="142"/>
                    </a:lnTo>
                    <a:lnTo>
                      <a:pt x="187" y="140"/>
                    </a:lnTo>
                    <a:lnTo>
                      <a:pt x="158" y="132"/>
                    </a:lnTo>
                    <a:lnTo>
                      <a:pt x="143" y="126"/>
                    </a:lnTo>
                    <a:lnTo>
                      <a:pt x="118" y="134"/>
                    </a:lnTo>
                    <a:lnTo>
                      <a:pt x="97" y="143"/>
                    </a:lnTo>
                  </a:path>
                </a:pathLst>
              </a:custGeom>
              <a:gradFill rotWithShape="0">
                <a:gsLst>
                  <a:gs pos="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9" name="Freeform 21"/>
              <p:cNvSpPr>
                <a:spLocks/>
              </p:cNvSpPr>
              <p:nvPr/>
            </p:nvSpPr>
            <p:spPr bwMode="auto">
              <a:xfrm>
                <a:off x="2931" y="310"/>
                <a:ext cx="559" cy="184"/>
              </a:xfrm>
              <a:custGeom>
                <a:avLst/>
                <a:gdLst/>
                <a:ahLst/>
                <a:cxnLst>
                  <a:cxn ang="0">
                    <a:pos x="558" y="183"/>
                  </a:cxn>
                  <a:cxn ang="0">
                    <a:pos x="550" y="153"/>
                  </a:cxn>
                  <a:cxn ang="0">
                    <a:pos x="539" y="133"/>
                  </a:cxn>
                  <a:cxn ang="0">
                    <a:pos x="505" y="111"/>
                  </a:cxn>
                  <a:cxn ang="0">
                    <a:pos x="447" y="88"/>
                  </a:cxn>
                  <a:cxn ang="0">
                    <a:pos x="404" y="81"/>
                  </a:cxn>
                  <a:cxn ang="0">
                    <a:pos x="367" y="74"/>
                  </a:cxn>
                  <a:cxn ang="0">
                    <a:pos x="310" y="69"/>
                  </a:cxn>
                  <a:cxn ang="0">
                    <a:pos x="265" y="60"/>
                  </a:cxn>
                  <a:cxn ang="0">
                    <a:pos x="224" y="54"/>
                  </a:cxn>
                  <a:cxn ang="0">
                    <a:pos x="182" y="49"/>
                  </a:cxn>
                  <a:cxn ang="0">
                    <a:pos x="134" y="43"/>
                  </a:cxn>
                  <a:cxn ang="0">
                    <a:pos x="64" y="42"/>
                  </a:cxn>
                  <a:cxn ang="0">
                    <a:pos x="66" y="44"/>
                  </a:cxn>
                  <a:cxn ang="0">
                    <a:pos x="29" y="41"/>
                  </a:cxn>
                  <a:cxn ang="0">
                    <a:pos x="17" y="27"/>
                  </a:cxn>
                  <a:cxn ang="0">
                    <a:pos x="21" y="0"/>
                  </a:cxn>
                  <a:cxn ang="0">
                    <a:pos x="1" y="24"/>
                  </a:cxn>
                  <a:cxn ang="0">
                    <a:pos x="0" y="40"/>
                  </a:cxn>
                  <a:cxn ang="0">
                    <a:pos x="21" y="52"/>
                  </a:cxn>
                  <a:cxn ang="0">
                    <a:pos x="66" y="57"/>
                  </a:cxn>
                  <a:cxn ang="0">
                    <a:pos x="140" y="60"/>
                  </a:cxn>
                  <a:cxn ang="0">
                    <a:pos x="220" y="70"/>
                  </a:cxn>
                  <a:cxn ang="0">
                    <a:pos x="283" y="80"/>
                  </a:cxn>
                  <a:cxn ang="0">
                    <a:pos x="356" y="90"/>
                  </a:cxn>
                  <a:cxn ang="0">
                    <a:pos x="417" y="100"/>
                  </a:cxn>
                  <a:cxn ang="0">
                    <a:pos x="461" y="109"/>
                  </a:cxn>
                  <a:cxn ang="0">
                    <a:pos x="498" y="128"/>
                  </a:cxn>
                  <a:cxn ang="0">
                    <a:pos x="525" y="140"/>
                  </a:cxn>
                  <a:cxn ang="0">
                    <a:pos x="541" y="164"/>
                  </a:cxn>
                  <a:cxn ang="0">
                    <a:pos x="558" y="183"/>
                  </a:cxn>
                </a:cxnLst>
                <a:rect l="0" t="0" r="r" b="b"/>
                <a:pathLst>
                  <a:path w="559" h="184">
                    <a:moveTo>
                      <a:pt x="558" y="183"/>
                    </a:moveTo>
                    <a:lnTo>
                      <a:pt x="550" y="153"/>
                    </a:lnTo>
                    <a:lnTo>
                      <a:pt x="539" y="133"/>
                    </a:lnTo>
                    <a:lnTo>
                      <a:pt x="505" y="111"/>
                    </a:lnTo>
                    <a:lnTo>
                      <a:pt x="447" y="88"/>
                    </a:lnTo>
                    <a:lnTo>
                      <a:pt x="404" y="81"/>
                    </a:lnTo>
                    <a:lnTo>
                      <a:pt x="367" y="74"/>
                    </a:lnTo>
                    <a:lnTo>
                      <a:pt x="310" y="69"/>
                    </a:lnTo>
                    <a:lnTo>
                      <a:pt x="265" y="60"/>
                    </a:lnTo>
                    <a:lnTo>
                      <a:pt x="224" y="54"/>
                    </a:lnTo>
                    <a:lnTo>
                      <a:pt x="182" y="49"/>
                    </a:lnTo>
                    <a:lnTo>
                      <a:pt x="134" y="43"/>
                    </a:lnTo>
                    <a:lnTo>
                      <a:pt x="64" y="42"/>
                    </a:lnTo>
                    <a:lnTo>
                      <a:pt x="66" y="44"/>
                    </a:lnTo>
                    <a:lnTo>
                      <a:pt x="29" y="41"/>
                    </a:lnTo>
                    <a:lnTo>
                      <a:pt x="17" y="27"/>
                    </a:lnTo>
                    <a:lnTo>
                      <a:pt x="21" y="0"/>
                    </a:lnTo>
                    <a:lnTo>
                      <a:pt x="1" y="24"/>
                    </a:lnTo>
                    <a:lnTo>
                      <a:pt x="0" y="40"/>
                    </a:lnTo>
                    <a:lnTo>
                      <a:pt x="21" y="52"/>
                    </a:lnTo>
                    <a:lnTo>
                      <a:pt x="66" y="57"/>
                    </a:lnTo>
                    <a:lnTo>
                      <a:pt x="140" y="60"/>
                    </a:lnTo>
                    <a:lnTo>
                      <a:pt x="220" y="70"/>
                    </a:lnTo>
                    <a:lnTo>
                      <a:pt x="283" y="80"/>
                    </a:lnTo>
                    <a:lnTo>
                      <a:pt x="356" y="90"/>
                    </a:lnTo>
                    <a:lnTo>
                      <a:pt x="417" y="100"/>
                    </a:lnTo>
                    <a:lnTo>
                      <a:pt x="461" y="109"/>
                    </a:lnTo>
                    <a:lnTo>
                      <a:pt x="498" y="128"/>
                    </a:lnTo>
                    <a:lnTo>
                      <a:pt x="525" y="140"/>
                    </a:lnTo>
                    <a:lnTo>
                      <a:pt x="541" y="164"/>
                    </a:lnTo>
                    <a:lnTo>
                      <a:pt x="558" y="183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07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3075" y="1216025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o-RO" smtClean="0"/>
              <a:t>Clic pentru editare stil titlu</a:t>
            </a:r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2441575"/>
            <a:ext cx="8064500" cy="350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</a:p>
        </p:txBody>
      </p:sp>
      <p:sp>
        <p:nvSpPr>
          <p:cNvPr id="207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8000" y="6067425"/>
            <a:ext cx="23876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6F019E5-BA33-4A48-A873-C65D83CAE7F3}" type="datetimeFigureOut">
              <a:rPr lang="ro-RO" smtClean="0"/>
              <a:pPr/>
              <a:t>22.10.2016</a:t>
            </a:fld>
            <a:endParaRPr lang="ro-RO"/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067425"/>
            <a:ext cx="3225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o-RO"/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13500" y="6067425"/>
            <a:ext cx="2133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4D29E3A-C35A-4097-89F5-DD1A19DC6250}" type="slidenum">
              <a:rPr lang="ro-RO" smtClean="0"/>
              <a:pPr/>
              <a:t>‹#›</a:t>
            </a:fld>
            <a:endParaRPr lang="ro-RO"/>
          </a:p>
        </p:txBody>
      </p:sp>
      <p:sp>
        <p:nvSpPr>
          <p:cNvPr id="2075" name="Freeform 27"/>
          <p:cNvSpPr>
            <a:spLocks/>
          </p:cNvSpPr>
          <p:nvPr/>
        </p:nvSpPr>
        <p:spPr bwMode="auto">
          <a:xfrm>
            <a:off x="3654425" y="2257425"/>
            <a:ext cx="2047875" cy="90488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19"/>
              </a:cxn>
              <a:cxn ang="0">
                <a:pos x="2" y="40"/>
              </a:cxn>
              <a:cxn ang="0">
                <a:pos x="28" y="50"/>
              </a:cxn>
              <a:cxn ang="0">
                <a:pos x="148" y="53"/>
              </a:cxn>
              <a:cxn ang="0">
                <a:pos x="297" y="53"/>
              </a:cxn>
              <a:cxn ang="0">
                <a:pos x="468" y="53"/>
              </a:cxn>
              <a:cxn ang="0">
                <a:pos x="667" y="53"/>
              </a:cxn>
              <a:cxn ang="0">
                <a:pos x="830" y="53"/>
              </a:cxn>
              <a:cxn ang="0">
                <a:pos x="993" y="55"/>
              </a:cxn>
              <a:cxn ang="0">
                <a:pos x="1139" y="53"/>
              </a:cxn>
              <a:cxn ang="0">
                <a:pos x="1226" y="56"/>
              </a:cxn>
              <a:cxn ang="0">
                <a:pos x="1279" y="47"/>
              </a:cxn>
              <a:cxn ang="0">
                <a:pos x="1289" y="25"/>
              </a:cxn>
              <a:cxn ang="0">
                <a:pos x="1275" y="14"/>
              </a:cxn>
              <a:cxn ang="0">
                <a:pos x="1274" y="27"/>
              </a:cxn>
              <a:cxn ang="0">
                <a:pos x="1261" y="35"/>
              </a:cxn>
              <a:cxn ang="0">
                <a:pos x="1236" y="38"/>
              </a:cxn>
              <a:cxn ang="0">
                <a:pos x="1196" y="40"/>
              </a:cxn>
              <a:cxn ang="0">
                <a:pos x="1121" y="40"/>
              </a:cxn>
              <a:cxn ang="0">
                <a:pos x="973" y="40"/>
              </a:cxn>
              <a:cxn ang="0">
                <a:pos x="844" y="40"/>
              </a:cxn>
              <a:cxn ang="0">
                <a:pos x="712" y="38"/>
              </a:cxn>
              <a:cxn ang="0">
                <a:pos x="584" y="40"/>
              </a:cxn>
              <a:cxn ang="0">
                <a:pos x="432" y="42"/>
              </a:cxn>
              <a:cxn ang="0">
                <a:pos x="315" y="43"/>
              </a:cxn>
              <a:cxn ang="0">
                <a:pos x="226" y="40"/>
              </a:cxn>
              <a:cxn ang="0">
                <a:pos x="141" y="42"/>
              </a:cxn>
              <a:cxn ang="0">
                <a:pos x="78" y="40"/>
              </a:cxn>
              <a:cxn ang="0">
                <a:pos x="41" y="40"/>
              </a:cxn>
              <a:cxn ang="0">
                <a:pos x="20" y="35"/>
              </a:cxn>
              <a:cxn ang="0">
                <a:pos x="14" y="22"/>
              </a:cxn>
              <a:cxn ang="0">
                <a:pos x="10" y="4"/>
              </a:cxn>
              <a:cxn ang="0">
                <a:pos x="5" y="5"/>
              </a:cxn>
              <a:cxn ang="0">
                <a:pos x="7" y="6"/>
              </a:cxn>
              <a:cxn ang="0">
                <a:pos x="10" y="0"/>
              </a:cxn>
              <a:cxn ang="0">
                <a:pos x="10" y="4"/>
              </a:cxn>
              <a:cxn ang="0">
                <a:pos x="9" y="6"/>
              </a:cxn>
              <a:cxn ang="0">
                <a:pos x="10" y="0"/>
              </a:cxn>
              <a:cxn ang="0">
                <a:pos x="10" y="4"/>
              </a:cxn>
              <a:cxn ang="0">
                <a:pos x="9" y="7"/>
              </a:cxn>
            </a:cxnLst>
            <a:rect l="0" t="0" r="r" b="b"/>
            <a:pathLst>
              <a:path w="1290" h="57">
                <a:moveTo>
                  <a:pt x="10" y="0"/>
                </a:moveTo>
                <a:lnTo>
                  <a:pt x="0" y="19"/>
                </a:lnTo>
                <a:lnTo>
                  <a:pt x="2" y="40"/>
                </a:lnTo>
                <a:lnTo>
                  <a:pt x="28" y="50"/>
                </a:lnTo>
                <a:lnTo>
                  <a:pt x="148" y="53"/>
                </a:lnTo>
                <a:lnTo>
                  <a:pt x="297" y="53"/>
                </a:lnTo>
                <a:lnTo>
                  <a:pt x="468" y="53"/>
                </a:lnTo>
                <a:lnTo>
                  <a:pt x="667" y="53"/>
                </a:lnTo>
                <a:lnTo>
                  <a:pt x="830" y="53"/>
                </a:lnTo>
                <a:lnTo>
                  <a:pt x="993" y="55"/>
                </a:lnTo>
                <a:lnTo>
                  <a:pt x="1139" y="53"/>
                </a:lnTo>
                <a:lnTo>
                  <a:pt x="1226" y="56"/>
                </a:lnTo>
                <a:lnTo>
                  <a:pt x="1279" y="47"/>
                </a:lnTo>
                <a:lnTo>
                  <a:pt x="1289" y="25"/>
                </a:lnTo>
                <a:lnTo>
                  <a:pt x="1275" y="14"/>
                </a:lnTo>
                <a:lnTo>
                  <a:pt x="1274" y="27"/>
                </a:lnTo>
                <a:lnTo>
                  <a:pt x="1261" y="35"/>
                </a:lnTo>
                <a:lnTo>
                  <a:pt x="1236" y="38"/>
                </a:lnTo>
                <a:lnTo>
                  <a:pt x="1196" y="40"/>
                </a:lnTo>
                <a:lnTo>
                  <a:pt x="1121" y="40"/>
                </a:lnTo>
                <a:lnTo>
                  <a:pt x="973" y="40"/>
                </a:lnTo>
                <a:lnTo>
                  <a:pt x="844" y="40"/>
                </a:lnTo>
                <a:lnTo>
                  <a:pt x="712" y="38"/>
                </a:lnTo>
                <a:lnTo>
                  <a:pt x="584" y="40"/>
                </a:lnTo>
                <a:lnTo>
                  <a:pt x="432" y="42"/>
                </a:lnTo>
                <a:lnTo>
                  <a:pt x="315" y="43"/>
                </a:lnTo>
                <a:lnTo>
                  <a:pt x="226" y="40"/>
                </a:lnTo>
                <a:lnTo>
                  <a:pt x="141" y="42"/>
                </a:lnTo>
                <a:lnTo>
                  <a:pt x="78" y="40"/>
                </a:lnTo>
                <a:lnTo>
                  <a:pt x="41" y="40"/>
                </a:lnTo>
                <a:lnTo>
                  <a:pt x="20" y="35"/>
                </a:lnTo>
                <a:lnTo>
                  <a:pt x="14" y="22"/>
                </a:lnTo>
                <a:lnTo>
                  <a:pt x="10" y="4"/>
                </a:lnTo>
                <a:lnTo>
                  <a:pt x="5" y="5"/>
                </a:lnTo>
                <a:lnTo>
                  <a:pt x="7" y="6"/>
                </a:lnTo>
                <a:lnTo>
                  <a:pt x="10" y="0"/>
                </a:lnTo>
                <a:lnTo>
                  <a:pt x="10" y="4"/>
                </a:lnTo>
                <a:lnTo>
                  <a:pt x="9" y="6"/>
                </a:lnTo>
                <a:lnTo>
                  <a:pt x="10" y="0"/>
                </a:lnTo>
                <a:lnTo>
                  <a:pt x="10" y="4"/>
                </a:lnTo>
                <a:lnTo>
                  <a:pt x="9" y="7"/>
                </a:lnTo>
              </a:path>
            </a:pathLst>
          </a:custGeom>
          <a:solidFill>
            <a:srgbClr val="FFFF99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0" grpId="0"/>
      <p:bldP spid="2071" grpId="0" build="p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714348" y="1357298"/>
            <a:ext cx="77724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o-RO" sz="2400" b="1" dirty="0" smtClean="0"/>
              <a:t>MINISTERUL EDUCAȚIEI AL REPUBLICII MOLDOVA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714348" y="2643182"/>
            <a:ext cx="7772400" cy="3286148"/>
          </a:xfrm>
          <a:prstGeom prst="rect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o-RO" sz="2400" b="1" dirty="0" smtClean="0"/>
              <a:t>ANALIZA REZULTATELOR ADMITERII ÎN ÎNVĂȚAMÂNTUL LICEAL</a:t>
            </a:r>
          </a:p>
          <a:p>
            <a:pPr algn="ctr"/>
            <a:r>
              <a:rPr lang="ro-RO" sz="2400" b="1" dirty="0" smtClean="0"/>
              <a:t>( 3 ani de studii) </a:t>
            </a:r>
          </a:p>
          <a:p>
            <a:pPr algn="ctr"/>
            <a:endParaRPr lang="ro-RO" sz="2400" b="1" dirty="0" smtClean="0"/>
          </a:p>
          <a:p>
            <a:pPr algn="ctr"/>
            <a:r>
              <a:rPr lang="ro-RO" sz="2400" b="1" dirty="0" smtClean="0"/>
              <a:t>CONSTATĂRI, CONCLUZII, PERSPECTIVE.</a:t>
            </a:r>
            <a:endParaRPr lang="ro-RO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000496" y="6072206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o-RO" b="1" dirty="0" smtClean="0"/>
              <a:t>Direcția </a:t>
            </a:r>
            <a:r>
              <a:rPr lang="ro-RO" b="1" dirty="0" smtClean="0"/>
              <a:t>învățământ </a:t>
            </a:r>
            <a:r>
              <a:rPr lang="ro-RO" b="1" dirty="0" smtClean="0"/>
              <a:t>preuniversitar </a:t>
            </a:r>
            <a:endParaRPr lang="ru-RU" dirty="0"/>
          </a:p>
        </p:txBody>
      </p:sp>
    </p:spTree>
  </p:cSld>
  <p:clrMapOvr>
    <a:masterClrMapping/>
  </p:clrMapOvr>
  <p:transition>
    <p:split orient="vert"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 sz="quarter"/>
          </p:nvPr>
        </p:nvSpPr>
        <p:spPr>
          <a:xfrm>
            <a:off x="571472" y="1071546"/>
            <a:ext cx="7772400" cy="857256"/>
          </a:xfrm>
        </p:spPr>
        <p:txBody>
          <a:bodyPr/>
          <a:lstStyle/>
          <a:p>
            <a:r>
              <a:rPr lang="ro-RO" b="1" dirty="0" smtClean="0"/>
              <a:t>Nota medie de concurs:</a:t>
            </a:r>
            <a:endParaRPr lang="ro-RO" dirty="0"/>
          </a:p>
        </p:txBody>
      </p:sp>
      <p:sp>
        <p:nvSpPr>
          <p:cNvPr id="3" name="Subtitlu 2"/>
          <p:cNvSpPr>
            <a:spLocks noGrp="1"/>
          </p:cNvSpPr>
          <p:nvPr>
            <p:ph type="subTitle" sz="quarter" idx="1"/>
          </p:nvPr>
        </p:nvSpPr>
        <p:spPr>
          <a:xfrm>
            <a:off x="251520" y="1785926"/>
            <a:ext cx="8606760" cy="3852874"/>
          </a:xfrm>
        </p:spPr>
        <p:txBody>
          <a:bodyPr/>
          <a:lstStyle/>
          <a:p>
            <a:pPr marL="514350" indent="-514350" algn="l"/>
            <a:r>
              <a:rPr lang="ro-RO" dirty="0" smtClean="0"/>
              <a:t>              În cadrul sesiunii de admitere 2016 în învățământul liceal pentru </a:t>
            </a:r>
            <a:r>
              <a:rPr lang="ro-RO" b="1" dirty="0" smtClean="0"/>
              <a:t>profilul umanist</a:t>
            </a:r>
            <a:r>
              <a:rPr lang="ro-RO" dirty="0" smtClean="0"/>
              <a:t> nota medie de concurs constituie </a:t>
            </a:r>
            <a:r>
              <a:rPr lang="ro-RO" b="1" dirty="0" smtClean="0"/>
              <a:t>7,36, </a:t>
            </a:r>
            <a:r>
              <a:rPr lang="ro-RO" dirty="0" smtClean="0"/>
              <a:t>în comparativ cu anii precedenți</a:t>
            </a:r>
            <a:r>
              <a:rPr lang="ro-RO" dirty="0" smtClean="0">
                <a:sym typeface="Wingdings" pitchFamily="2" charset="2"/>
              </a:rPr>
              <a:t>:(</a:t>
            </a:r>
            <a:r>
              <a:rPr lang="ro-RO" dirty="0" smtClean="0"/>
              <a:t>2015-</a:t>
            </a:r>
            <a:r>
              <a:rPr lang="ro-RO" b="1" dirty="0" smtClean="0"/>
              <a:t>7,66</a:t>
            </a:r>
            <a:r>
              <a:rPr lang="ro-RO" dirty="0" smtClean="0"/>
              <a:t>; 2014</a:t>
            </a:r>
            <a:r>
              <a:rPr lang="ro-RO" i="1" dirty="0" smtClean="0"/>
              <a:t>- </a:t>
            </a:r>
            <a:r>
              <a:rPr lang="ro-RO" b="1" dirty="0" smtClean="0"/>
              <a:t>7,57</a:t>
            </a:r>
            <a:r>
              <a:rPr lang="ro-RO" dirty="0" smtClean="0"/>
              <a:t>;</a:t>
            </a:r>
            <a:r>
              <a:rPr lang="ro-RO" b="1" dirty="0" smtClean="0"/>
              <a:t> </a:t>
            </a:r>
            <a:r>
              <a:rPr lang="ro-RO" dirty="0" smtClean="0"/>
              <a:t>2013</a:t>
            </a:r>
            <a:r>
              <a:rPr lang="ro-RO" b="1" dirty="0" smtClean="0"/>
              <a:t>-7,01</a:t>
            </a:r>
            <a:r>
              <a:rPr lang="ro-RO" i="1" dirty="0" smtClean="0"/>
              <a:t>)</a:t>
            </a:r>
            <a:r>
              <a:rPr lang="ro-RO" dirty="0" smtClean="0"/>
              <a:t>, iar nota minimă de concurs este de </a:t>
            </a:r>
            <a:r>
              <a:rPr lang="ro-RO" b="1" dirty="0" smtClean="0"/>
              <a:t>5,88</a:t>
            </a:r>
            <a:r>
              <a:rPr lang="ro-RO" dirty="0" smtClean="0"/>
              <a:t> (2015-</a:t>
            </a:r>
            <a:r>
              <a:rPr lang="ro-RO" b="1" dirty="0" smtClean="0"/>
              <a:t>6,06</a:t>
            </a:r>
            <a:r>
              <a:rPr lang="ro-RO" dirty="0" smtClean="0"/>
              <a:t>;</a:t>
            </a:r>
            <a:r>
              <a:rPr lang="ro-RO" b="1" dirty="0" smtClean="0"/>
              <a:t> </a:t>
            </a:r>
            <a:r>
              <a:rPr lang="ro-RO" dirty="0" smtClean="0"/>
              <a:t>2014-</a:t>
            </a:r>
            <a:r>
              <a:rPr lang="ro-RO" b="1" dirty="0" smtClean="0"/>
              <a:t>6,15, </a:t>
            </a:r>
            <a:r>
              <a:rPr lang="ro-RO" dirty="0" smtClean="0"/>
              <a:t>2013</a:t>
            </a:r>
            <a:r>
              <a:rPr lang="ro-RO" b="1" dirty="0" smtClean="0"/>
              <a:t>-6,0</a:t>
            </a:r>
            <a:r>
              <a:rPr lang="ro-RO" dirty="0" smtClean="0"/>
              <a:t>). </a:t>
            </a:r>
          </a:p>
          <a:p>
            <a:pPr marL="514350" indent="-514350" algn="l"/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2945356248"/>
      </p:ext>
    </p:extLst>
  </p:cSld>
  <p:clrMapOvr>
    <a:masterClrMapping/>
  </p:clrMapOvr>
  <p:transition>
    <p:split orient="vert"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 sz="quarter"/>
          </p:nvPr>
        </p:nvSpPr>
        <p:spPr>
          <a:xfrm>
            <a:off x="571472" y="1071546"/>
            <a:ext cx="7772400" cy="857256"/>
          </a:xfrm>
        </p:spPr>
        <p:txBody>
          <a:bodyPr/>
          <a:lstStyle/>
          <a:p>
            <a:r>
              <a:rPr lang="ro-RO" b="1" dirty="0" smtClean="0"/>
              <a:t>Nota medie de concurs:</a:t>
            </a:r>
            <a:endParaRPr lang="ro-RO" dirty="0"/>
          </a:p>
        </p:txBody>
      </p:sp>
      <p:sp>
        <p:nvSpPr>
          <p:cNvPr id="3" name="Subtitlu 2"/>
          <p:cNvSpPr>
            <a:spLocks noGrp="1"/>
          </p:cNvSpPr>
          <p:nvPr>
            <p:ph type="subTitle" sz="quarter" idx="1"/>
          </p:nvPr>
        </p:nvSpPr>
        <p:spPr>
          <a:xfrm>
            <a:off x="251520" y="1785926"/>
            <a:ext cx="8606760" cy="3852874"/>
          </a:xfrm>
        </p:spPr>
        <p:txBody>
          <a:bodyPr/>
          <a:lstStyle/>
          <a:p>
            <a:pPr marL="514350" indent="-514350" algn="l"/>
            <a:r>
              <a:rPr lang="ro-RO" dirty="0" smtClean="0"/>
              <a:t>              În cadrul sesiunii de admitere 2016 în învățământul liceal pentru </a:t>
            </a:r>
            <a:r>
              <a:rPr lang="ro-RO" b="1" dirty="0" smtClean="0"/>
              <a:t>profilul real</a:t>
            </a:r>
            <a:r>
              <a:rPr lang="ro-RO" dirty="0" smtClean="0"/>
              <a:t> nota medie de concurs constituie </a:t>
            </a:r>
            <a:r>
              <a:rPr lang="ro-RO" b="1" dirty="0" smtClean="0"/>
              <a:t>7,75, </a:t>
            </a:r>
            <a:r>
              <a:rPr lang="ro-RO" dirty="0" smtClean="0"/>
              <a:t>în comparativ cu anii precedenți</a:t>
            </a:r>
            <a:r>
              <a:rPr lang="ro-RO" dirty="0" smtClean="0">
                <a:sym typeface="Wingdings" pitchFamily="2" charset="2"/>
              </a:rPr>
              <a:t>:(</a:t>
            </a:r>
            <a:r>
              <a:rPr lang="ro-RO" dirty="0" smtClean="0"/>
              <a:t>2015-</a:t>
            </a:r>
            <a:r>
              <a:rPr lang="ro-RO" b="1" dirty="0" smtClean="0"/>
              <a:t>7,74</a:t>
            </a:r>
            <a:r>
              <a:rPr lang="ro-RO" dirty="0" smtClean="0"/>
              <a:t>; 2014</a:t>
            </a:r>
            <a:r>
              <a:rPr lang="ro-RO" i="1" dirty="0" smtClean="0"/>
              <a:t>- </a:t>
            </a:r>
            <a:r>
              <a:rPr lang="ro-RO" b="1" dirty="0" smtClean="0"/>
              <a:t>8,00</a:t>
            </a:r>
            <a:r>
              <a:rPr lang="ro-RO" dirty="0" smtClean="0"/>
              <a:t>;</a:t>
            </a:r>
            <a:r>
              <a:rPr lang="ro-RO" b="1" dirty="0" smtClean="0"/>
              <a:t> </a:t>
            </a:r>
            <a:r>
              <a:rPr lang="ro-RO" dirty="0" smtClean="0"/>
              <a:t>2013</a:t>
            </a:r>
            <a:r>
              <a:rPr lang="ro-RO" b="1" dirty="0" smtClean="0"/>
              <a:t>-7,23</a:t>
            </a:r>
            <a:r>
              <a:rPr lang="ro-RO" i="1" dirty="0" smtClean="0"/>
              <a:t>)</a:t>
            </a:r>
            <a:r>
              <a:rPr lang="ro-RO" dirty="0" smtClean="0"/>
              <a:t>, iar nota minimă de concurs este de </a:t>
            </a:r>
            <a:r>
              <a:rPr lang="ro-RO" b="1" dirty="0" smtClean="0"/>
              <a:t>6,64</a:t>
            </a:r>
            <a:r>
              <a:rPr lang="ro-RO" dirty="0" smtClean="0"/>
              <a:t> (2015-</a:t>
            </a:r>
            <a:r>
              <a:rPr lang="ro-RO" b="1" dirty="0" smtClean="0"/>
              <a:t>6,33</a:t>
            </a:r>
            <a:r>
              <a:rPr lang="ro-RO" dirty="0" smtClean="0"/>
              <a:t>;</a:t>
            </a:r>
            <a:r>
              <a:rPr lang="ro-RO" b="1" dirty="0" smtClean="0"/>
              <a:t> </a:t>
            </a:r>
            <a:r>
              <a:rPr lang="ro-RO" dirty="0" smtClean="0"/>
              <a:t>2014-</a:t>
            </a:r>
            <a:r>
              <a:rPr lang="ro-RO" b="1" dirty="0" smtClean="0"/>
              <a:t>6,58, </a:t>
            </a:r>
            <a:r>
              <a:rPr lang="ro-RO" dirty="0" smtClean="0"/>
              <a:t>2013</a:t>
            </a:r>
            <a:r>
              <a:rPr lang="ro-RO" b="1" dirty="0" smtClean="0"/>
              <a:t>-5,87</a:t>
            </a:r>
            <a:r>
              <a:rPr lang="ro-RO" dirty="0" smtClean="0"/>
              <a:t>). </a:t>
            </a:r>
          </a:p>
          <a:p>
            <a:pPr marL="514350" indent="-514350" algn="l"/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2945356248"/>
      </p:ext>
    </p:extLst>
  </p:cSld>
  <p:clrMapOvr>
    <a:masterClrMapping/>
  </p:clrMapOvr>
  <p:transition>
    <p:split orient="vert"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 sz="quarter"/>
          </p:nvPr>
        </p:nvSpPr>
        <p:spPr>
          <a:xfrm>
            <a:off x="571472" y="1071546"/>
            <a:ext cx="7772400" cy="857256"/>
          </a:xfrm>
        </p:spPr>
        <p:txBody>
          <a:bodyPr/>
          <a:lstStyle/>
          <a:p>
            <a:r>
              <a:rPr lang="ro-RO" b="1" dirty="0" smtClean="0"/>
              <a:t>Nota medie de concurs:</a:t>
            </a:r>
            <a:endParaRPr lang="ro-RO" dirty="0"/>
          </a:p>
        </p:txBody>
      </p:sp>
      <p:sp>
        <p:nvSpPr>
          <p:cNvPr id="3" name="Subtitlu 2"/>
          <p:cNvSpPr>
            <a:spLocks noGrp="1"/>
          </p:cNvSpPr>
          <p:nvPr>
            <p:ph type="subTitle" sz="quarter" idx="1"/>
          </p:nvPr>
        </p:nvSpPr>
        <p:spPr>
          <a:xfrm>
            <a:off x="251520" y="1785926"/>
            <a:ext cx="8606760" cy="3852874"/>
          </a:xfrm>
        </p:spPr>
        <p:txBody>
          <a:bodyPr/>
          <a:lstStyle/>
          <a:p>
            <a:pPr marL="514350" indent="-514350" algn="l"/>
            <a:r>
              <a:rPr lang="ro-RO" dirty="0" smtClean="0"/>
              <a:t>              În cadrul sesiunii de admitere 2016 în învățământul liceal pentru </a:t>
            </a:r>
            <a:r>
              <a:rPr lang="ro-RO" b="1" dirty="0" smtClean="0"/>
              <a:t>profilul sport</a:t>
            </a:r>
            <a:r>
              <a:rPr lang="ro-RO" dirty="0" smtClean="0"/>
              <a:t> nota medie de concurs constituie </a:t>
            </a:r>
            <a:r>
              <a:rPr lang="ro-RO" b="1" dirty="0" smtClean="0"/>
              <a:t>7,78, </a:t>
            </a:r>
            <a:r>
              <a:rPr lang="ro-RO" dirty="0" smtClean="0"/>
              <a:t>în comparativ cu anii precedenți</a:t>
            </a:r>
            <a:r>
              <a:rPr lang="ro-RO" dirty="0" smtClean="0">
                <a:sym typeface="Wingdings" pitchFamily="2" charset="2"/>
              </a:rPr>
              <a:t>:(</a:t>
            </a:r>
            <a:r>
              <a:rPr lang="ro-RO" dirty="0" smtClean="0"/>
              <a:t>2015-</a:t>
            </a:r>
            <a:r>
              <a:rPr lang="ro-RO" b="1" dirty="0" smtClean="0"/>
              <a:t>7,64</a:t>
            </a:r>
            <a:r>
              <a:rPr lang="ro-RO" dirty="0" smtClean="0"/>
              <a:t>; 2014</a:t>
            </a:r>
            <a:r>
              <a:rPr lang="ro-RO" i="1" dirty="0" smtClean="0"/>
              <a:t>- </a:t>
            </a:r>
            <a:r>
              <a:rPr lang="ro-RO" b="1" dirty="0" smtClean="0"/>
              <a:t>8,00</a:t>
            </a:r>
            <a:r>
              <a:rPr lang="ro-RO" dirty="0" smtClean="0"/>
              <a:t>;</a:t>
            </a:r>
            <a:r>
              <a:rPr lang="ro-RO" b="1" dirty="0" smtClean="0"/>
              <a:t> </a:t>
            </a:r>
            <a:r>
              <a:rPr lang="ro-RO" dirty="0" smtClean="0"/>
              <a:t>2013</a:t>
            </a:r>
            <a:r>
              <a:rPr lang="ro-RO" b="1" dirty="0" smtClean="0"/>
              <a:t>-7,76</a:t>
            </a:r>
            <a:r>
              <a:rPr lang="ro-RO" i="1" dirty="0" smtClean="0"/>
              <a:t>)</a:t>
            </a:r>
            <a:r>
              <a:rPr lang="ro-RO" dirty="0" smtClean="0"/>
              <a:t>, iar nota minimă de concurs este de </a:t>
            </a:r>
            <a:r>
              <a:rPr lang="ro-RO" b="1" dirty="0" smtClean="0"/>
              <a:t>6,32</a:t>
            </a:r>
            <a:r>
              <a:rPr lang="ro-RO" dirty="0" smtClean="0"/>
              <a:t> (2015-</a:t>
            </a:r>
            <a:r>
              <a:rPr lang="ro-RO" b="1" dirty="0" smtClean="0"/>
              <a:t>6,7</a:t>
            </a:r>
            <a:r>
              <a:rPr lang="ro-RO" dirty="0" smtClean="0"/>
              <a:t>;</a:t>
            </a:r>
            <a:r>
              <a:rPr lang="ro-RO" b="1" dirty="0" smtClean="0"/>
              <a:t> </a:t>
            </a:r>
            <a:r>
              <a:rPr lang="ro-RO" dirty="0" smtClean="0"/>
              <a:t>2014-</a:t>
            </a:r>
            <a:r>
              <a:rPr lang="ro-RO" b="1" dirty="0" smtClean="0"/>
              <a:t>6,58, </a:t>
            </a:r>
            <a:r>
              <a:rPr lang="ro-RO" dirty="0" smtClean="0"/>
              <a:t>2013</a:t>
            </a:r>
            <a:r>
              <a:rPr lang="ro-RO" b="1" dirty="0" smtClean="0"/>
              <a:t>-6,3</a:t>
            </a:r>
            <a:r>
              <a:rPr lang="ro-RO" dirty="0" smtClean="0"/>
              <a:t>). </a:t>
            </a:r>
          </a:p>
          <a:p>
            <a:pPr marL="514350" indent="-514350" algn="l"/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2945356248"/>
      </p:ext>
    </p:extLst>
  </p:cSld>
  <p:clrMapOvr>
    <a:masterClrMapping/>
  </p:clrMapOvr>
  <p:transition>
    <p:split orient="vert"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 sz="quarter"/>
          </p:nvPr>
        </p:nvSpPr>
        <p:spPr>
          <a:xfrm>
            <a:off x="571472" y="1071546"/>
            <a:ext cx="7772400" cy="857256"/>
          </a:xfrm>
        </p:spPr>
        <p:txBody>
          <a:bodyPr/>
          <a:lstStyle/>
          <a:p>
            <a:r>
              <a:rPr lang="ro-RO" b="1" dirty="0" smtClean="0"/>
              <a:t>Nota medie de concurs:</a:t>
            </a:r>
            <a:endParaRPr lang="ro-RO" dirty="0"/>
          </a:p>
        </p:txBody>
      </p:sp>
      <p:sp>
        <p:nvSpPr>
          <p:cNvPr id="3" name="Subtitlu 2"/>
          <p:cNvSpPr>
            <a:spLocks noGrp="1"/>
          </p:cNvSpPr>
          <p:nvPr>
            <p:ph type="subTitle" sz="quarter" idx="1"/>
          </p:nvPr>
        </p:nvSpPr>
        <p:spPr>
          <a:xfrm>
            <a:off x="251520" y="1785926"/>
            <a:ext cx="8606760" cy="3852874"/>
          </a:xfrm>
        </p:spPr>
        <p:txBody>
          <a:bodyPr/>
          <a:lstStyle/>
          <a:p>
            <a:pPr marL="514350" indent="-514350" algn="l"/>
            <a:r>
              <a:rPr lang="ro-RO" dirty="0" smtClean="0"/>
              <a:t>              În cadrul sesiunii de admitere 2016 în învățământul liceal pentru </a:t>
            </a:r>
            <a:r>
              <a:rPr lang="ro-RO" b="1" dirty="0" smtClean="0"/>
              <a:t>profilul arte</a:t>
            </a:r>
            <a:r>
              <a:rPr lang="ro-RO" dirty="0" smtClean="0"/>
              <a:t> nota medie de concurs constituie </a:t>
            </a:r>
            <a:r>
              <a:rPr lang="ro-RO" b="1" dirty="0" smtClean="0"/>
              <a:t>7,78, </a:t>
            </a:r>
            <a:r>
              <a:rPr lang="ro-RO" dirty="0" smtClean="0"/>
              <a:t>în comparativ cu anii precedenți</a:t>
            </a:r>
            <a:r>
              <a:rPr lang="ro-RO" dirty="0" smtClean="0">
                <a:sym typeface="Wingdings" pitchFamily="2" charset="2"/>
              </a:rPr>
              <a:t>:(</a:t>
            </a:r>
            <a:r>
              <a:rPr lang="ro-RO" dirty="0" smtClean="0"/>
              <a:t>2015-</a:t>
            </a:r>
            <a:r>
              <a:rPr lang="ro-RO" b="1" dirty="0" smtClean="0"/>
              <a:t>7,74</a:t>
            </a:r>
            <a:r>
              <a:rPr lang="ro-RO" dirty="0" smtClean="0"/>
              <a:t>; 2014</a:t>
            </a:r>
            <a:r>
              <a:rPr lang="ro-RO" i="1" dirty="0" smtClean="0"/>
              <a:t>- </a:t>
            </a:r>
            <a:r>
              <a:rPr lang="ro-RO" b="1" dirty="0" smtClean="0"/>
              <a:t>7,95</a:t>
            </a:r>
            <a:r>
              <a:rPr lang="ro-RO" dirty="0" smtClean="0"/>
              <a:t>;</a:t>
            </a:r>
            <a:r>
              <a:rPr lang="ro-RO" b="1" dirty="0" smtClean="0"/>
              <a:t> </a:t>
            </a:r>
            <a:r>
              <a:rPr lang="ro-RO" dirty="0" smtClean="0"/>
              <a:t>2013</a:t>
            </a:r>
            <a:r>
              <a:rPr lang="ro-RO" b="1" dirty="0" smtClean="0"/>
              <a:t>-7,6</a:t>
            </a:r>
            <a:r>
              <a:rPr lang="ro-RO" i="1" dirty="0" smtClean="0"/>
              <a:t>)</a:t>
            </a:r>
            <a:r>
              <a:rPr lang="ro-RO" dirty="0" smtClean="0"/>
              <a:t>, iar nota minimă de concurs este de </a:t>
            </a:r>
            <a:r>
              <a:rPr lang="ro-RO" b="1" dirty="0" smtClean="0"/>
              <a:t>6,12</a:t>
            </a:r>
            <a:r>
              <a:rPr lang="ro-RO" dirty="0" smtClean="0"/>
              <a:t> (2015-</a:t>
            </a:r>
            <a:r>
              <a:rPr lang="ro-RO" b="1" dirty="0" smtClean="0"/>
              <a:t>6,6</a:t>
            </a:r>
            <a:r>
              <a:rPr lang="ro-RO" dirty="0" smtClean="0"/>
              <a:t>;</a:t>
            </a:r>
            <a:r>
              <a:rPr lang="ro-RO" b="1" dirty="0" smtClean="0"/>
              <a:t> </a:t>
            </a:r>
            <a:r>
              <a:rPr lang="ro-RO" dirty="0" smtClean="0"/>
              <a:t>2014-</a:t>
            </a:r>
            <a:r>
              <a:rPr lang="ro-RO" b="1" dirty="0" smtClean="0"/>
              <a:t>5,8, </a:t>
            </a:r>
            <a:r>
              <a:rPr lang="ro-RO" dirty="0" smtClean="0"/>
              <a:t>2013</a:t>
            </a:r>
            <a:r>
              <a:rPr lang="ro-RO" b="1" dirty="0" smtClean="0"/>
              <a:t>-5,7</a:t>
            </a:r>
            <a:r>
              <a:rPr lang="ro-RO" dirty="0" smtClean="0"/>
              <a:t>). </a:t>
            </a:r>
          </a:p>
          <a:p>
            <a:pPr marL="514350" indent="-514350" algn="l"/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2945356248"/>
      </p:ext>
    </p:extLst>
  </p:cSld>
  <p:clrMapOvr>
    <a:masterClrMapping/>
  </p:clrMapOvr>
  <p:transition>
    <p:split orient="vert" dir="in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 sz="quarter"/>
          </p:nvPr>
        </p:nvSpPr>
        <p:spPr>
          <a:xfrm>
            <a:off x="571472" y="1071546"/>
            <a:ext cx="7772400" cy="857256"/>
          </a:xfrm>
        </p:spPr>
        <p:txBody>
          <a:bodyPr/>
          <a:lstStyle/>
          <a:p>
            <a:r>
              <a:rPr lang="ro-RO" b="1" dirty="0" smtClean="0"/>
              <a:t>Constatări</a:t>
            </a:r>
            <a:r>
              <a:rPr lang="ro-RO" dirty="0" smtClean="0"/>
              <a:t>:</a:t>
            </a:r>
            <a:endParaRPr lang="ro-RO" dirty="0"/>
          </a:p>
        </p:txBody>
      </p:sp>
      <p:sp>
        <p:nvSpPr>
          <p:cNvPr id="3" name="Subtitlu 2"/>
          <p:cNvSpPr>
            <a:spLocks noGrp="1"/>
          </p:cNvSpPr>
          <p:nvPr>
            <p:ph type="subTitle" sz="quarter" idx="1"/>
          </p:nvPr>
        </p:nvSpPr>
        <p:spPr>
          <a:xfrm>
            <a:off x="428596" y="1785926"/>
            <a:ext cx="8429684" cy="3852874"/>
          </a:xfrm>
        </p:spPr>
        <p:txBody>
          <a:bodyPr/>
          <a:lstStyle/>
          <a:p>
            <a:pPr marL="514350" indent="-514350" algn="l"/>
            <a:r>
              <a:rPr lang="ro-RO" dirty="0" smtClean="0"/>
              <a:t>Se menține:</a:t>
            </a:r>
          </a:p>
          <a:p>
            <a:pPr marL="514350" indent="-514350" algn="l">
              <a:buAutoNum type="arabicPeriod"/>
            </a:pPr>
            <a:r>
              <a:rPr lang="ro-RO" sz="3000" dirty="0" smtClean="0"/>
              <a:t>Nota medie de admitere la nivel național se menține </a:t>
            </a:r>
            <a:r>
              <a:rPr lang="ro-RO" sz="3000" dirty="0" smtClean="0">
                <a:latin typeface="Calibri"/>
                <a:cs typeface="Calibri"/>
              </a:rPr>
              <a:t>≈ </a:t>
            </a:r>
            <a:r>
              <a:rPr lang="ro-RO" sz="3000" dirty="0" smtClean="0">
                <a:latin typeface="+mj-lt"/>
                <a:cs typeface="Calibri"/>
              </a:rPr>
              <a:t>7</a:t>
            </a:r>
            <a:r>
              <a:rPr lang="ro-RO" sz="3000" dirty="0" smtClean="0">
                <a:latin typeface="Calibri"/>
                <a:cs typeface="Calibri"/>
              </a:rPr>
              <a:t>;</a:t>
            </a:r>
          </a:p>
          <a:p>
            <a:pPr marL="514350" indent="-514350" algn="l">
              <a:buAutoNum type="arabicPeriod"/>
            </a:pPr>
            <a:r>
              <a:rPr lang="ro-RO" sz="3000" dirty="0" smtClean="0">
                <a:latin typeface="Calibri"/>
                <a:cs typeface="Calibri"/>
              </a:rPr>
              <a:t> </a:t>
            </a:r>
            <a:r>
              <a:rPr lang="ro-RO" sz="3000" dirty="0" smtClean="0">
                <a:cs typeface="Calibri"/>
              </a:rPr>
              <a:t>Se constată o creştere moderată a notei medii de admitere</a:t>
            </a:r>
          </a:p>
          <a:p>
            <a:pPr marL="514350" indent="-514350" algn="l">
              <a:buAutoNum type="arabicPeriod"/>
            </a:pPr>
            <a:r>
              <a:rPr lang="ro-RO" sz="3000" dirty="0" smtClean="0"/>
              <a:t>Media de concurs pentru profilul real este mai înaltă în raport cu celelalte profiluri ale învățământului liceal. </a:t>
            </a:r>
            <a:endParaRPr lang="ro-RO" sz="3000" dirty="0"/>
          </a:p>
        </p:txBody>
      </p:sp>
    </p:spTree>
    <p:extLst>
      <p:ext uri="{BB962C8B-B14F-4D97-AF65-F5344CB8AC3E}">
        <p14:creationId xmlns:p14="http://schemas.microsoft.com/office/powerpoint/2010/main" xmlns="" val="2945356248"/>
      </p:ext>
    </p:extLst>
  </p:cSld>
  <p:clrMapOvr>
    <a:masterClrMapping/>
  </p:clrMapOvr>
  <p:transition>
    <p:split orient="vert"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077200" cy="1008112"/>
          </a:xfrm>
        </p:spPr>
        <p:txBody>
          <a:bodyPr/>
          <a:lstStyle/>
          <a:p>
            <a:r>
              <a:rPr lang="ro-RO" sz="3600" dirty="0" smtClean="0"/>
              <a:t>Cadru de organizare a învățământului liceal: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11560" y="1988840"/>
          <a:ext cx="806450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plit orient="vert" dir="in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 sz="quarter"/>
          </p:nvPr>
        </p:nvSpPr>
        <p:spPr>
          <a:xfrm>
            <a:off x="571472" y="1071546"/>
            <a:ext cx="7772400" cy="857256"/>
          </a:xfrm>
        </p:spPr>
        <p:txBody>
          <a:bodyPr/>
          <a:lstStyle/>
          <a:p>
            <a:r>
              <a:rPr lang="ro-RO" sz="3200" b="1" dirty="0" smtClean="0"/>
              <a:t>Respectarea prevederilor regulamentare de deschidere a claselor a X-a:</a:t>
            </a:r>
            <a:endParaRPr lang="ro-RO" sz="3200" dirty="0"/>
          </a:p>
        </p:txBody>
      </p:sp>
      <p:sp>
        <p:nvSpPr>
          <p:cNvPr id="3" name="Subtitlu 2"/>
          <p:cNvSpPr>
            <a:spLocks noGrp="1"/>
          </p:cNvSpPr>
          <p:nvPr>
            <p:ph type="subTitle" sz="quarter" idx="1"/>
          </p:nvPr>
        </p:nvSpPr>
        <p:spPr>
          <a:xfrm>
            <a:off x="428596" y="1785926"/>
            <a:ext cx="8429684" cy="3852874"/>
          </a:xfrm>
        </p:spPr>
        <p:txBody>
          <a:bodyPr/>
          <a:lstStyle/>
          <a:p>
            <a:r>
              <a:rPr lang="ro-RO" dirty="0" smtClean="0"/>
              <a:t> </a:t>
            </a:r>
          </a:p>
          <a:p>
            <a:r>
              <a:rPr lang="ro-RO" dirty="0" smtClean="0"/>
              <a:t>În conformitate cu prevederile  cadrului normativ - regulamentar în vigoare admiterea în învăţământul liceal în anul de studii 2016-2017 a fost organizată în </a:t>
            </a:r>
            <a:r>
              <a:rPr lang="ro-RO" b="1" dirty="0" smtClean="0"/>
              <a:t>562</a:t>
            </a:r>
            <a:r>
              <a:rPr lang="ro-RO" dirty="0" smtClean="0"/>
              <a:t> complete de clase din </a:t>
            </a:r>
            <a:r>
              <a:rPr lang="ro-RO" b="1" dirty="0" smtClean="0"/>
              <a:t>294</a:t>
            </a:r>
            <a:r>
              <a:rPr lang="ro-RO" dirty="0" smtClean="0"/>
              <a:t> licee din cele </a:t>
            </a:r>
            <a:r>
              <a:rPr lang="ro-RO" b="1" dirty="0" smtClean="0"/>
              <a:t>375</a:t>
            </a:r>
            <a:r>
              <a:rPr lang="ro-RO" dirty="0" smtClean="0"/>
              <a:t> existente în ţară, dintre care:</a:t>
            </a:r>
          </a:p>
          <a:p>
            <a:pPr algn="l"/>
            <a:endParaRPr lang="ro-RO" sz="1000" dirty="0" smtClean="0"/>
          </a:p>
          <a:p>
            <a:pPr algn="l"/>
            <a:r>
              <a:rPr lang="ro-RO" sz="2400" dirty="0" smtClean="0"/>
              <a:t>P.S. </a:t>
            </a:r>
            <a:r>
              <a:rPr lang="ro-RO" sz="2400" i="1" dirty="0" smtClean="0"/>
              <a:t>Nu au admitere în învăţământul liceal </a:t>
            </a:r>
            <a:r>
              <a:rPr lang="ro-RO" sz="2400" b="1" i="1" dirty="0" smtClean="0"/>
              <a:t>81</a:t>
            </a:r>
            <a:r>
              <a:rPr lang="ro-RO" sz="2400" i="1" dirty="0" smtClean="0"/>
              <a:t> instituţii: dintre care 61 nu au reușit să organizeze admiterea; în </a:t>
            </a:r>
            <a:r>
              <a:rPr lang="ro-RO" sz="2400" b="1" i="1" dirty="0" smtClean="0"/>
              <a:t>14</a:t>
            </a:r>
            <a:r>
              <a:rPr lang="ro-RO" sz="2400" i="1" dirty="0" smtClean="0"/>
              <a:t> instituții nu a fost planificată deschiderea claselor a X-a și </a:t>
            </a:r>
            <a:r>
              <a:rPr lang="ro-RO" sz="2400" b="1" i="1" dirty="0" smtClean="0"/>
              <a:t>4</a:t>
            </a:r>
            <a:r>
              <a:rPr lang="ro-RO" sz="2400" i="1" dirty="0" smtClean="0"/>
              <a:t> licee au fost reorganizate. </a:t>
            </a:r>
          </a:p>
          <a:p>
            <a:pPr marL="514350" indent="-514350" algn="l"/>
            <a:endParaRPr lang="ru-RU" dirty="0" smtClean="0"/>
          </a:p>
          <a:p>
            <a:pPr marL="514350" indent="-514350" algn="l"/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2945356248"/>
      </p:ext>
    </p:extLst>
  </p:cSld>
  <p:clrMapOvr>
    <a:masterClrMapping/>
  </p:clrMapOvr>
  <p:transition>
    <p:split orient="vert" dir="in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 sz="quarter"/>
          </p:nvPr>
        </p:nvSpPr>
        <p:spPr>
          <a:xfrm>
            <a:off x="571472" y="1071546"/>
            <a:ext cx="7772400" cy="1643074"/>
          </a:xfrm>
        </p:spPr>
        <p:txBody>
          <a:bodyPr/>
          <a:lstStyle/>
          <a:p>
            <a:r>
              <a:rPr lang="ro-RO" sz="3200" b="1" dirty="0" smtClean="0"/>
              <a:t>Respectarea condițiilor de organizare a învățământului liceal:</a:t>
            </a:r>
            <a:br>
              <a:rPr lang="ro-RO" sz="3200" b="1" dirty="0" smtClean="0"/>
            </a:br>
            <a:endParaRPr lang="ro-RO" sz="3200" dirty="0"/>
          </a:p>
        </p:txBody>
      </p:sp>
      <p:sp>
        <p:nvSpPr>
          <p:cNvPr id="3" name="Subtitlu 2"/>
          <p:cNvSpPr>
            <a:spLocks noGrp="1"/>
          </p:cNvSpPr>
          <p:nvPr>
            <p:ph type="subTitle" sz="quarter" idx="1"/>
          </p:nvPr>
        </p:nvSpPr>
        <p:spPr>
          <a:xfrm>
            <a:off x="428596" y="2786058"/>
            <a:ext cx="8429684" cy="3852874"/>
          </a:xfrm>
        </p:spPr>
        <p:txBody>
          <a:bodyPr/>
          <a:lstStyle/>
          <a:p>
            <a:pPr lvl="0"/>
            <a:r>
              <a:rPr lang="ro-RO" b="1" dirty="0" smtClean="0"/>
              <a:t>- </a:t>
            </a:r>
            <a:r>
              <a:rPr lang="ro-RO" dirty="0" smtClean="0"/>
              <a:t>în</a:t>
            </a:r>
            <a:r>
              <a:rPr lang="ro-RO" b="1" dirty="0" smtClean="0"/>
              <a:t> 161 licee</a:t>
            </a:r>
            <a:r>
              <a:rPr lang="ro-RO" dirty="0" smtClean="0"/>
              <a:t> din ţară au desfășurat înmatriculare regulamentară cu un contingent de </a:t>
            </a:r>
            <a:r>
              <a:rPr lang="ro-RO" b="1" dirty="0" smtClean="0"/>
              <a:t>9588 elevi</a:t>
            </a:r>
            <a:r>
              <a:rPr lang="ro-RO" dirty="0" smtClean="0"/>
              <a:t> organizaţi în </a:t>
            </a:r>
            <a:r>
              <a:rPr lang="ro-RO" b="1" dirty="0" smtClean="0"/>
              <a:t>402 complete de clasă, </a:t>
            </a:r>
            <a:r>
              <a:rPr lang="ro-RO" dirty="0" smtClean="0"/>
              <a:t>dintre care: profilul umanist </a:t>
            </a:r>
            <a:r>
              <a:rPr lang="ro-RO" b="1" dirty="0" smtClean="0"/>
              <a:t>5622 elevi,</a:t>
            </a:r>
            <a:r>
              <a:rPr lang="ro-RO" dirty="0" smtClean="0"/>
              <a:t> profilul real </a:t>
            </a:r>
            <a:r>
              <a:rPr lang="ro-RO" b="1" dirty="0" smtClean="0"/>
              <a:t>3673 elevi</a:t>
            </a:r>
            <a:r>
              <a:rPr lang="ro-RO" dirty="0" smtClean="0"/>
              <a:t>, profil sport </a:t>
            </a:r>
            <a:r>
              <a:rPr lang="ro-RO" b="1" dirty="0" smtClean="0"/>
              <a:t>263 elevi</a:t>
            </a:r>
            <a:r>
              <a:rPr lang="ro-RO" dirty="0" smtClean="0"/>
              <a:t> si profil arte </a:t>
            </a:r>
            <a:r>
              <a:rPr lang="ro-RO" b="1" dirty="0" smtClean="0"/>
              <a:t>30 elev</a:t>
            </a:r>
            <a:r>
              <a:rPr lang="ro-RO" dirty="0" smtClean="0"/>
              <a:t>i. Numărul mediu de elevi în clasă în aceste instituţii este de </a:t>
            </a:r>
            <a:r>
              <a:rPr lang="ro-RO" dirty="0" smtClean="0">
                <a:latin typeface="Calibri"/>
                <a:cs typeface="Calibri"/>
              </a:rPr>
              <a:t>≈ 24</a:t>
            </a:r>
            <a:r>
              <a:rPr lang="ro-RO" dirty="0" smtClean="0"/>
              <a:t> elevi;</a:t>
            </a:r>
            <a:endParaRPr lang="en-US" dirty="0" smtClean="0"/>
          </a:p>
          <a:p>
            <a:pPr marL="514350" indent="-514350" algn="l"/>
            <a:endParaRPr lang="ru-RU" dirty="0" smtClean="0"/>
          </a:p>
          <a:p>
            <a:pPr marL="514350" indent="-514350" algn="l"/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2945356248"/>
      </p:ext>
    </p:extLst>
  </p:cSld>
  <p:clrMapOvr>
    <a:masterClrMapping/>
  </p:clrMapOvr>
  <p:transition>
    <p:split orient="vert" dir="in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11560" y="1988840"/>
          <a:ext cx="806450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plit orient="vert" dir="in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 sz="quarter"/>
          </p:nvPr>
        </p:nvSpPr>
        <p:spPr>
          <a:xfrm>
            <a:off x="571472" y="1071546"/>
            <a:ext cx="7772400" cy="857256"/>
          </a:xfrm>
        </p:spPr>
        <p:txBody>
          <a:bodyPr/>
          <a:lstStyle/>
          <a:p>
            <a:r>
              <a:rPr lang="ro-RO" sz="3200" b="1" dirty="0" smtClean="0"/>
              <a:t>Respectarea prevederilor metodologiei privind deschiderea claselor a X-a:</a:t>
            </a:r>
            <a:endParaRPr lang="ro-RO" sz="3200" dirty="0"/>
          </a:p>
        </p:txBody>
      </p:sp>
      <p:sp>
        <p:nvSpPr>
          <p:cNvPr id="3" name="Subtitlu 2"/>
          <p:cNvSpPr>
            <a:spLocks noGrp="1"/>
          </p:cNvSpPr>
          <p:nvPr>
            <p:ph type="subTitle" sz="quarter" idx="1"/>
          </p:nvPr>
        </p:nvSpPr>
        <p:spPr>
          <a:xfrm>
            <a:off x="428596" y="1785926"/>
            <a:ext cx="8429684" cy="3852874"/>
          </a:xfrm>
        </p:spPr>
        <p:txBody>
          <a:bodyPr/>
          <a:lstStyle/>
          <a:p>
            <a:r>
              <a:rPr lang="ro-RO" dirty="0" smtClean="0"/>
              <a:t> </a:t>
            </a:r>
          </a:p>
          <a:p>
            <a:pPr lvl="0"/>
            <a:r>
              <a:rPr lang="ro-RO" b="1" dirty="0" smtClean="0"/>
              <a:t>- </a:t>
            </a:r>
            <a:r>
              <a:rPr lang="ro-RO" dirty="0" smtClean="0"/>
              <a:t>în</a:t>
            </a:r>
            <a:r>
              <a:rPr lang="ro-RO" b="1" dirty="0" smtClean="0"/>
              <a:t> 178 licee</a:t>
            </a:r>
            <a:r>
              <a:rPr lang="ro-RO" dirty="0" smtClean="0"/>
              <a:t> din ţară au desfășurat înmatriculare regulamentară cu un contingent de </a:t>
            </a:r>
            <a:r>
              <a:rPr lang="ro-RO" b="1" dirty="0" smtClean="0"/>
              <a:t>10022 elevi</a:t>
            </a:r>
            <a:r>
              <a:rPr lang="ro-RO" dirty="0" smtClean="0"/>
              <a:t> organizaţi în </a:t>
            </a:r>
            <a:r>
              <a:rPr lang="ro-RO" b="1" dirty="0" smtClean="0"/>
              <a:t>438 complete de clasă, </a:t>
            </a:r>
            <a:r>
              <a:rPr lang="ro-RO" dirty="0" smtClean="0"/>
              <a:t>dintre care: profilul umanist </a:t>
            </a:r>
            <a:r>
              <a:rPr lang="ro-RO" b="1" dirty="0" smtClean="0"/>
              <a:t>5928 elevi,</a:t>
            </a:r>
            <a:r>
              <a:rPr lang="ro-RO" dirty="0" smtClean="0"/>
              <a:t> profilul real </a:t>
            </a:r>
            <a:r>
              <a:rPr lang="ro-RO" b="1" dirty="0" smtClean="0"/>
              <a:t>3699 elevi</a:t>
            </a:r>
            <a:r>
              <a:rPr lang="ro-RO" dirty="0" smtClean="0"/>
              <a:t>, profil sport </a:t>
            </a:r>
            <a:r>
              <a:rPr lang="ro-RO" b="1" dirty="0" smtClean="0"/>
              <a:t>242 elevi</a:t>
            </a:r>
            <a:r>
              <a:rPr lang="ro-RO" dirty="0" smtClean="0"/>
              <a:t> si profil arte </a:t>
            </a:r>
            <a:r>
              <a:rPr lang="ro-RO" b="1" dirty="0" smtClean="0"/>
              <a:t>153 elev</a:t>
            </a:r>
            <a:r>
              <a:rPr lang="ro-RO" dirty="0" smtClean="0"/>
              <a:t>i. Numărul mediu de elevi în clasă în aceste instituţii este de </a:t>
            </a:r>
            <a:r>
              <a:rPr lang="ro-RO" dirty="0" smtClean="0">
                <a:latin typeface="Calibri"/>
                <a:cs typeface="Calibri"/>
              </a:rPr>
              <a:t>≈ 22,88</a:t>
            </a:r>
            <a:r>
              <a:rPr lang="ro-RO" dirty="0" smtClean="0"/>
              <a:t> elevi;</a:t>
            </a:r>
            <a:endParaRPr lang="en-US" dirty="0" smtClean="0"/>
          </a:p>
          <a:p>
            <a:pPr marL="514350" indent="-514350" algn="l"/>
            <a:endParaRPr lang="ru-RU" dirty="0" smtClean="0"/>
          </a:p>
          <a:p>
            <a:pPr marL="514350" indent="-514350" algn="l"/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2945356248"/>
      </p:ext>
    </p:extLst>
  </p:cSld>
  <p:clrMapOvr>
    <a:masterClrMapping/>
  </p:clrMapOvr>
  <p:transition>
    <p:split orient="vert"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785786" y="1000108"/>
            <a:ext cx="7772400" cy="571504"/>
          </a:xfrm>
        </p:spPr>
        <p:txBody>
          <a:bodyPr/>
          <a:lstStyle/>
          <a:p>
            <a:r>
              <a:rPr lang="ro-RO" dirty="0" smtClean="0">
                <a:solidFill>
                  <a:schemeClr val="bg1"/>
                </a:solidFill>
              </a:rPr>
              <a:t>Cadrul normativ reglator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428596" y="1571612"/>
            <a:ext cx="8501122" cy="5000660"/>
          </a:xfrm>
        </p:spPr>
        <p:txBody>
          <a:bodyPr/>
          <a:lstStyle/>
          <a:p>
            <a:pPr marL="514350" indent="-514350" algn="l"/>
            <a:r>
              <a:rPr lang="en-US" i="1" dirty="0" smtClean="0"/>
              <a:t>1. </a:t>
            </a:r>
            <a:r>
              <a:rPr lang="ro-RO" sz="2800" i="1" dirty="0" smtClean="0"/>
              <a:t>Codul Educaţiei</a:t>
            </a:r>
            <a:r>
              <a:rPr lang="ro-RO" sz="2800" dirty="0" smtClean="0"/>
              <a:t> nr.152 din 21 iulie 2014,  art.31, pct.(5);</a:t>
            </a:r>
            <a:endParaRPr lang="en-US" sz="2800" dirty="0" smtClean="0"/>
          </a:p>
          <a:p>
            <a:pPr marL="514350" indent="-514350" algn="l">
              <a:buAutoNum type="arabicPeriod" startAt="2"/>
            </a:pPr>
            <a:r>
              <a:rPr lang="ro-RO" sz="2800" i="1" dirty="0" smtClean="0"/>
              <a:t>Regulamentul - tip de organizare și funcţionare a instituțiilor de învățământ primar și secundar,</a:t>
            </a:r>
            <a:r>
              <a:rPr lang="ro-RO" sz="2800" dirty="0" smtClean="0"/>
              <a:t> aprobat prin ordinul ME nr.235 din 25 martie 2016;</a:t>
            </a:r>
          </a:p>
          <a:p>
            <a:pPr marL="514350" indent="-514350" algn="l">
              <a:buAutoNum type="arabicPeriod" startAt="2"/>
            </a:pPr>
            <a:r>
              <a:rPr lang="ro-RO" sz="2800" i="1" dirty="0" smtClean="0"/>
              <a:t>Metodologia de admitere în învăţământul liceal,</a:t>
            </a:r>
            <a:r>
              <a:rPr lang="ro-RO" sz="2800" dirty="0" smtClean="0"/>
              <a:t> aprobată prin ordinul ME nr.633 din 30 iunie 2016;</a:t>
            </a:r>
          </a:p>
          <a:p>
            <a:pPr marL="514350" indent="-514350" algn="l">
              <a:buAutoNum type="arabicPeriod" startAt="2"/>
            </a:pPr>
            <a:r>
              <a:rPr lang="ro-RO" sz="2800" dirty="0" smtClean="0"/>
              <a:t>Ordinul ME nr. 634 din 30 iunie 2016 </a:t>
            </a:r>
            <a:r>
              <a:rPr lang="ro-RO" sz="2800" i="1" dirty="0" smtClean="0"/>
              <a:t>Cu privire la admiterea în învăţământul liceal pentru anul de studii 2016-2017. </a:t>
            </a:r>
            <a:endParaRPr lang="ru-RU" sz="2800" dirty="0"/>
          </a:p>
        </p:txBody>
      </p:sp>
    </p:spTree>
  </p:cSld>
  <p:clrMapOvr>
    <a:masterClrMapping/>
  </p:clrMapOvr>
  <p:transition>
    <p:split orient="vert" dir="in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 sz="quarter"/>
          </p:nvPr>
        </p:nvSpPr>
        <p:spPr>
          <a:xfrm>
            <a:off x="571472" y="1071546"/>
            <a:ext cx="7772400" cy="857256"/>
          </a:xfrm>
        </p:spPr>
        <p:txBody>
          <a:bodyPr/>
          <a:lstStyle/>
          <a:p>
            <a:r>
              <a:rPr lang="ro-RO" sz="3200" b="1" dirty="0" smtClean="0"/>
              <a:t>Respectarea prevederilor regulamentare de deschidere a claselor a X-a:</a:t>
            </a:r>
            <a:endParaRPr lang="ro-RO" sz="3200" dirty="0"/>
          </a:p>
        </p:txBody>
      </p:sp>
      <p:sp>
        <p:nvSpPr>
          <p:cNvPr id="3" name="Subtitlu 2"/>
          <p:cNvSpPr>
            <a:spLocks noGrp="1"/>
          </p:cNvSpPr>
          <p:nvPr>
            <p:ph type="subTitle" sz="quarter" idx="1"/>
          </p:nvPr>
        </p:nvSpPr>
        <p:spPr>
          <a:xfrm>
            <a:off x="428596" y="1785926"/>
            <a:ext cx="8429684" cy="3852874"/>
          </a:xfrm>
        </p:spPr>
        <p:txBody>
          <a:bodyPr/>
          <a:lstStyle/>
          <a:p>
            <a:r>
              <a:rPr lang="ro-RO" dirty="0" smtClean="0"/>
              <a:t> </a:t>
            </a:r>
          </a:p>
          <a:p>
            <a:pPr lvl="0"/>
            <a:r>
              <a:rPr lang="ro-RO" b="1" dirty="0" smtClean="0"/>
              <a:t>- </a:t>
            </a:r>
            <a:r>
              <a:rPr lang="ro-RO" dirty="0" smtClean="0"/>
              <a:t>în</a:t>
            </a:r>
            <a:r>
              <a:rPr lang="ro-RO" b="1" dirty="0" smtClean="0"/>
              <a:t> 116 licee</a:t>
            </a:r>
            <a:r>
              <a:rPr lang="ro-RO" dirty="0" smtClean="0"/>
              <a:t> din ţară au desfășurat înmatriculare neregulamentară cu un contingent de </a:t>
            </a:r>
            <a:r>
              <a:rPr lang="ro-RO" b="1" dirty="0" smtClean="0"/>
              <a:t>2525 elevi</a:t>
            </a:r>
            <a:r>
              <a:rPr lang="ro-RO" dirty="0" smtClean="0"/>
              <a:t> organizaţi în </a:t>
            </a:r>
            <a:r>
              <a:rPr lang="ro-RO" b="1" dirty="0" smtClean="0"/>
              <a:t>124 complete de clasă, </a:t>
            </a:r>
            <a:r>
              <a:rPr lang="ro-RO" dirty="0" smtClean="0"/>
              <a:t>dintre care: profilul umanist </a:t>
            </a:r>
            <a:r>
              <a:rPr lang="ro-RO" b="1" dirty="0" smtClean="0"/>
              <a:t>2203 elevi,</a:t>
            </a:r>
            <a:r>
              <a:rPr lang="ro-RO" dirty="0" smtClean="0"/>
              <a:t> profilul real </a:t>
            </a:r>
            <a:r>
              <a:rPr lang="ro-RO" b="1" dirty="0" smtClean="0"/>
              <a:t>234 elevi</a:t>
            </a:r>
            <a:r>
              <a:rPr lang="ro-RO" dirty="0" smtClean="0"/>
              <a:t>, profil sport </a:t>
            </a:r>
            <a:r>
              <a:rPr lang="ro-RO" b="1" dirty="0" smtClean="0"/>
              <a:t>51 elevi</a:t>
            </a:r>
            <a:r>
              <a:rPr lang="ro-RO" dirty="0" smtClean="0"/>
              <a:t> si profil arte </a:t>
            </a:r>
            <a:r>
              <a:rPr lang="ro-RO" b="1" dirty="0" smtClean="0"/>
              <a:t>61 elev</a:t>
            </a:r>
            <a:r>
              <a:rPr lang="ro-RO" dirty="0" smtClean="0"/>
              <a:t>i. Numărul mediu de elevi în clasă în aceste instituţii este de </a:t>
            </a:r>
            <a:r>
              <a:rPr lang="ro-RO" dirty="0" smtClean="0">
                <a:latin typeface="Calibri"/>
                <a:cs typeface="Calibri"/>
              </a:rPr>
              <a:t>≈ 20,3</a:t>
            </a:r>
            <a:r>
              <a:rPr lang="ro-RO" dirty="0" smtClean="0"/>
              <a:t> elevi;</a:t>
            </a:r>
            <a:endParaRPr lang="en-US" dirty="0" smtClean="0"/>
          </a:p>
          <a:p>
            <a:pPr marL="514350" indent="-514350" algn="l"/>
            <a:endParaRPr lang="ru-RU" dirty="0" smtClean="0"/>
          </a:p>
          <a:p>
            <a:pPr marL="514350" indent="-514350" algn="l"/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2945356248"/>
      </p:ext>
    </p:extLst>
  </p:cSld>
  <p:clrMapOvr>
    <a:masterClrMapping/>
  </p:clrMapOvr>
  <p:transition>
    <p:split orient="vert" dir="in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077200" cy="1143000"/>
          </a:xfrm>
        </p:spPr>
        <p:txBody>
          <a:bodyPr/>
          <a:lstStyle/>
          <a:p>
            <a:r>
              <a:rPr lang="ro-RO" sz="2800" b="1" dirty="0" smtClean="0"/>
              <a:t>Raioanele ce s-au încadrat în prevederile regulamentare de deschidere a claselor a X-a: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2441575"/>
          <a:ext cx="8568952" cy="3502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plit orient="vert" dir="in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313767" cy="1000132"/>
          </a:xfrm>
        </p:spPr>
        <p:txBody>
          <a:bodyPr/>
          <a:lstStyle/>
          <a:p>
            <a:r>
              <a:rPr lang="ro-RO" sz="2400" b="1" dirty="0" smtClean="0"/>
              <a:t>Analiza comparativă a indicilor de respectare a  condițiilor regulamentare de organizare a învățământului liceal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2204864"/>
          <a:ext cx="8397180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split orient="vert" dir="in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077200" cy="857933"/>
          </a:xfrm>
        </p:spPr>
        <p:txBody>
          <a:bodyPr/>
          <a:lstStyle/>
          <a:p>
            <a:r>
              <a:rPr lang="ro-RO" sz="2800" b="1" dirty="0" smtClean="0"/>
              <a:t>Acțiunile de perspectivă privind organizarea învățământului liceal: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785927"/>
            <a:ext cx="8064500" cy="4157674"/>
          </a:xfrm>
        </p:spPr>
        <p:txBody>
          <a:bodyPr/>
          <a:lstStyle/>
          <a:p>
            <a:endParaRPr lang="ro-RO" sz="2800" b="1" u="sng" dirty="0" smtClean="0"/>
          </a:p>
          <a:p>
            <a:r>
              <a:rPr lang="ro-RO" sz="2800" b="1" u="sng" dirty="0" smtClean="0"/>
              <a:t>Revizuirea cadrului normativ privind</a:t>
            </a:r>
            <a:r>
              <a:rPr lang="ro-RO" sz="2800" dirty="0" smtClean="0"/>
              <a:t>: </a:t>
            </a:r>
          </a:p>
          <a:p>
            <a:pPr>
              <a:buFont typeface="Wingdings" pitchFamily="2" charset="2"/>
              <a:buChar char="ü"/>
            </a:pPr>
            <a:r>
              <a:rPr lang="ro-RO" sz="2800" b="1" dirty="0" smtClean="0"/>
              <a:t> redimensionarea </a:t>
            </a:r>
            <a:r>
              <a:rPr lang="ro-RO" sz="2800" dirty="0" smtClean="0"/>
              <a:t>reţelei instituţiilor de învăţământ liceal în raport cu necesitățile educaţionale și numărul populației școlare;</a:t>
            </a:r>
          </a:p>
          <a:p>
            <a:pPr>
              <a:buFont typeface="Wingdings" pitchFamily="2" charset="2"/>
              <a:buChar char="ü"/>
            </a:pPr>
            <a:r>
              <a:rPr lang="ro-RO" sz="2800" b="1" dirty="0" smtClean="0"/>
              <a:t>admiterea</a:t>
            </a:r>
            <a:r>
              <a:rPr lang="ro-RO" sz="2800" dirty="0" smtClean="0"/>
              <a:t> în baza unor </a:t>
            </a:r>
            <a:r>
              <a:rPr lang="ro-RO" sz="2800" b="1" dirty="0" smtClean="0"/>
              <a:t>probe suplimentare </a:t>
            </a:r>
            <a:r>
              <a:rPr lang="ro-RO" sz="2800" dirty="0" smtClean="0"/>
              <a:t>în instituțiile liceale cu rezultate performante, care s-ar încadra în noțiunea de „concurs” și nu „înscriere</a:t>
            </a:r>
            <a:r>
              <a:rPr lang="ro-RO" sz="2400" dirty="0" smtClean="0"/>
              <a:t>”;</a:t>
            </a:r>
          </a:p>
        </p:txBody>
      </p:sp>
    </p:spTree>
  </p:cSld>
  <p:clrMapOvr>
    <a:masterClrMapping/>
  </p:clrMapOvr>
  <p:transition>
    <p:split orient="vert" dir="in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077200" cy="857933"/>
          </a:xfrm>
        </p:spPr>
        <p:txBody>
          <a:bodyPr/>
          <a:lstStyle/>
          <a:p>
            <a:r>
              <a:rPr lang="ro-RO" sz="2800" b="1" dirty="0" smtClean="0"/>
              <a:t>Acțiunile de perspectivă privind organizarea învățământului liceal: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85926"/>
            <a:ext cx="8462744" cy="5072073"/>
          </a:xfrm>
        </p:spPr>
        <p:txBody>
          <a:bodyPr/>
          <a:lstStyle/>
          <a:p>
            <a:r>
              <a:rPr lang="ro-RO" sz="2800" b="1" u="sng" dirty="0" smtClean="0"/>
              <a:t>Revizuirea cadrului normativ privind</a:t>
            </a:r>
            <a:r>
              <a:rPr lang="ro-RO" sz="2800" dirty="0" smtClean="0"/>
              <a:t>: </a:t>
            </a:r>
          </a:p>
          <a:p>
            <a:pPr>
              <a:buFont typeface="Wingdings" pitchFamily="2" charset="2"/>
              <a:buChar char="ü"/>
            </a:pPr>
            <a:r>
              <a:rPr lang="ro-RO" sz="2800" b="1" dirty="0" smtClean="0"/>
              <a:t>Planul-cadru</a:t>
            </a:r>
            <a:r>
              <a:rPr lang="ro-RO" sz="2800" dirty="0" smtClean="0"/>
              <a:t>  pentru învățământul liceal prin schimbarea raportului dintre componenta obligatorie și cea opțională din trunchiul disciplinelor de studiu, în vederea evidențierii profilurilor și filierelor existente conform Codului educației;</a:t>
            </a:r>
          </a:p>
          <a:p>
            <a:pPr>
              <a:buNone/>
            </a:pPr>
            <a:endParaRPr lang="ro-RO" sz="1000" dirty="0" smtClean="0"/>
          </a:p>
          <a:p>
            <a:pPr>
              <a:buFont typeface="Wingdings" pitchFamily="2" charset="2"/>
              <a:buChar char="ü"/>
            </a:pPr>
            <a:r>
              <a:rPr lang="ro-RO" sz="2800" b="1" dirty="0" err="1" smtClean="0"/>
              <a:t>Curricula</a:t>
            </a:r>
            <a:r>
              <a:rPr lang="ro-RO" sz="2800" b="1" dirty="0" smtClean="0"/>
              <a:t> disciplinare </a:t>
            </a:r>
            <a:r>
              <a:rPr lang="ro-RO" sz="2800" dirty="0" smtClean="0"/>
              <a:t>din învățământul liceal în vederea corelării cu necesitățile profesionale așteptate  de către absolvent pentru a accede la următorul ciclu de învățământ. </a:t>
            </a:r>
          </a:p>
        </p:txBody>
      </p:sp>
    </p:spTree>
  </p:cSld>
  <p:clrMapOvr>
    <a:masterClrMapping/>
  </p:clrMapOvr>
  <p:transition>
    <p:split orient="vert"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077200" cy="1143000"/>
          </a:xfrm>
        </p:spPr>
        <p:txBody>
          <a:bodyPr/>
          <a:lstStyle/>
          <a:p>
            <a:r>
              <a:rPr lang="ro-RO" sz="2800" b="1" dirty="0" smtClean="0"/>
              <a:t>Admitere în învățământul liceal în bază de examen. 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2143115"/>
            <a:ext cx="8220104" cy="4143405"/>
          </a:xfrm>
        </p:spPr>
        <p:txBody>
          <a:bodyPr/>
          <a:lstStyle/>
          <a:p>
            <a:pPr marL="514350" indent="-514350">
              <a:buNone/>
            </a:pPr>
            <a:r>
              <a:rPr lang="ro-RO" dirty="0" smtClean="0"/>
              <a:t>1. Instituția Publică Liceul Teoretic </a:t>
            </a:r>
            <a:r>
              <a:rPr lang="en-US" dirty="0" smtClean="0"/>
              <a:t>“</a:t>
            </a:r>
            <a:r>
              <a:rPr lang="ro-RO" dirty="0" smtClean="0"/>
              <a:t>Sp. Haret</a:t>
            </a:r>
            <a:r>
              <a:rPr lang="en-US" dirty="0" smtClean="0"/>
              <a:t>”, </a:t>
            </a:r>
            <a:r>
              <a:rPr lang="ro-RO" dirty="0" smtClean="0"/>
              <a:t>mun. Chișinău;</a:t>
            </a:r>
          </a:p>
          <a:p>
            <a:pPr marL="514350" indent="-514350">
              <a:buNone/>
            </a:pPr>
            <a:r>
              <a:rPr lang="ro-RO" dirty="0" smtClean="0"/>
              <a:t>2. Instituția Publică Liceul Teoretic </a:t>
            </a:r>
            <a:r>
              <a:rPr lang="en-US" dirty="0" smtClean="0"/>
              <a:t>“</a:t>
            </a:r>
            <a:r>
              <a:rPr lang="ro-RO" dirty="0" smtClean="0"/>
              <a:t>M. Eliade</a:t>
            </a:r>
            <a:r>
              <a:rPr lang="en-US" dirty="0" smtClean="0"/>
              <a:t>”,</a:t>
            </a:r>
            <a:r>
              <a:rPr lang="ro-RO" dirty="0" smtClean="0"/>
              <a:t> mun. Chișinău;.</a:t>
            </a:r>
          </a:p>
          <a:p>
            <a:pPr marL="514350" indent="-514350" algn="ctr">
              <a:buNone/>
            </a:pPr>
            <a:r>
              <a:rPr lang="ro-RO" sz="2800" i="1" dirty="0" smtClean="0"/>
              <a:t>(conform ordinului ME nr.637 din 30 iunie 2016)</a:t>
            </a:r>
          </a:p>
          <a:p>
            <a:pPr marL="514350" indent="-514350">
              <a:buNone/>
            </a:pPr>
            <a:endParaRPr lang="ro-RO" dirty="0" smtClean="0"/>
          </a:p>
          <a:p>
            <a:pPr marL="514350" indent="-514350">
              <a:buNone/>
            </a:pPr>
            <a:endParaRPr lang="ro-RO" dirty="0" smtClean="0"/>
          </a:p>
          <a:p>
            <a:pPr marL="514350" indent="-514350">
              <a:buNone/>
            </a:pPr>
            <a:endParaRPr lang="ro-RO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ransition>
    <p:split orient="vert"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077200" cy="1143000"/>
          </a:xfrm>
        </p:spPr>
        <p:txBody>
          <a:bodyPr/>
          <a:lstStyle/>
          <a:p>
            <a:r>
              <a:rPr lang="ro-RO" dirty="0" smtClean="0"/>
              <a:t>Etape de desfășurare a sesiunii de admitere: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85993"/>
            <a:ext cx="8535322" cy="3657608"/>
          </a:xfrm>
        </p:spPr>
        <p:txBody>
          <a:bodyPr/>
          <a:lstStyle/>
          <a:p>
            <a:r>
              <a:rPr lang="ro-RO" sz="2800" dirty="0" smtClean="0"/>
              <a:t>Aprobarea Planului de admitere în învățământul liceal în instituțiile de învățământ din subordine –</a:t>
            </a:r>
            <a:r>
              <a:rPr lang="ro-RO" sz="2800" b="1" i="1" dirty="0" smtClean="0"/>
              <a:t>anual până la 25 mai  </a:t>
            </a:r>
            <a:r>
              <a:rPr lang="ro-RO" sz="2800" i="1" dirty="0" smtClean="0"/>
              <a:t>(pct.10 )</a:t>
            </a:r>
            <a:r>
              <a:rPr lang="ro-RO" sz="2800" dirty="0" smtClean="0"/>
              <a:t>;</a:t>
            </a:r>
          </a:p>
          <a:p>
            <a:r>
              <a:rPr lang="ro-RO" sz="2800" dirty="0" smtClean="0"/>
              <a:t>I etapă –demarează anual în 3 zile de al finalizarea sesiunii suplimentare a examenelor naționale de absolvire a gimnaziului cu o durată de 15 zile calendaristice, </a:t>
            </a:r>
          </a:p>
          <a:p>
            <a:r>
              <a:rPr lang="ro-RO" sz="2800" dirty="0" smtClean="0"/>
              <a:t>II etapă – demarează anual în a doua săptămână a lunii august cu o durată de 7 zile calendaristice </a:t>
            </a:r>
            <a:r>
              <a:rPr lang="ro-RO" sz="2800" i="1" dirty="0" smtClean="0"/>
              <a:t>(pentru liceele ce nu au acoperit locurile planificate).</a:t>
            </a:r>
            <a:endParaRPr lang="ru-RU" sz="2000" i="1" dirty="0"/>
          </a:p>
        </p:txBody>
      </p:sp>
    </p:spTree>
  </p:cSld>
  <p:clrMapOvr>
    <a:masterClrMapping/>
  </p:clrMapOvr>
  <p:transition>
    <p:split orient="vert"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071546"/>
            <a:ext cx="8362952" cy="1143000"/>
          </a:xfrm>
        </p:spPr>
        <p:txBody>
          <a:bodyPr/>
          <a:lstStyle/>
          <a:p>
            <a:r>
              <a:rPr lang="ro-RO" sz="3200" b="1" dirty="0" smtClean="0"/>
              <a:t>Rezultatele admiterii în învățământul liceal</a:t>
            </a:r>
            <a:br>
              <a:rPr lang="ro-RO" sz="3200" b="1" dirty="0" smtClean="0"/>
            </a:br>
            <a:r>
              <a:rPr lang="ro-RO" sz="3200" b="1" dirty="0" smtClean="0"/>
              <a:t>în anul de studii 2016-2017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85993"/>
            <a:ext cx="8429684" cy="3657608"/>
          </a:xfrm>
        </p:spPr>
        <p:txBody>
          <a:bodyPr/>
          <a:lstStyle/>
          <a:p>
            <a:pPr>
              <a:buNone/>
            </a:pPr>
            <a:r>
              <a:rPr lang="ro-RO" sz="2600" dirty="0" smtClean="0"/>
              <a:t> </a:t>
            </a:r>
            <a:r>
              <a:rPr lang="ro-RO" sz="2800" dirty="0" smtClean="0"/>
              <a:t>În sesiune de examene de absolvire a gimnaziului au fost admiși </a:t>
            </a:r>
            <a:r>
              <a:rPr lang="ro-RO" sz="2800" b="1" dirty="0" smtClean="0"/>
              <a:t>31 142 elevi</a:t>
            </a:r>
            <a:r>
              <a:rPr lang="ro-RO" sz="2800" dirty="0" smtClean="0"/>
              <a:t>, au promovat examenul </a:t>
            </a:r>
            <a:r>
              <a:rPr lang="ro-RO" sz="2800" b="1" dirty="0" smtClean="0"/>
              <a:t>30 235 elevi.</a:t>
            </a:r>
          </a:p>
          <a:p>
            <a:pPr>
              <a:buNone/>
            </a:pPr>
            <a:endParaRPr lang="ro-RO" sz="2800" b="1" dirty="0" smtClean="0"/>
          </a:p>
          <a:p>
            <a:pPr>
              <a:buNone/>
            </a:pPr>
            <a:r>
              <a:rPr lang="ro-RO" sz="2800" dirty="0" smtClean="0"/>
              <a:t>În concursul de admitere în învățământul liceal au participat </a:t>
            </a:r>
            <a:r>
              <a:rPr lang="ro-RO" sz="2800" b="1" dirty="0" smtClean="0"/>
              <a:t>12 571 elevi , </a:t>
            </a:r>
            <a:r>
              <a:rPr lang="ro-RO" sz="2800" dirty="0" smtClean="0"/>
              <a:t>ceea ce constituie </a:t>
            </a:r>
            <a:r>
              <a:rPr lang="ro-RO" sz="2800" b="1" dirty="0" smtClean="0"/>
              <a:t>41,58%.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ransition>
    <p:split orient="vert"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95300" y="2441575"/>
          <a:ext cx="8064500" cy="3502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57224" y="1214422"/>
            <a:ext cx="77867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2800" b="1" dirty="0" smtClean="0"/>
              <a:t>Analiza comparativă a rezultatelor admiterii în învățământul liceal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anii</a:t>
            </a:r>
            <a:r>
              <a:rPr lang="en-US" sz="2800" b="1" dirty="0" smtClean="0"/>
              <a:t> 2016, 2015 </a:t>
            </a:r>
            <a:r>
              <a:rPr lang="ro-RO" sz="2800" b="1" dirty="0" smtClean="0"/>
              <a:t>și</a:t>
            </a:r>
            <a:r>
              <a:rPr lang="en-US" sz="2800" b="1" dirty="0" smtClean="0"/>
              <a:t> 2014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2449298409"/>
      </p:ext>
    </p:extLst>
  </p:cSld>
  <p:clrMapOvr>
    <a:masterClrMapping/>
  </p:clrMapOvr>
  <p:transition>
    <p:split orient="vert"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362952" cy="1143000"/>
          </a:xfrm>
        </p:spPr>
        <p:txBody>
          <a:bodyPr/>
          <a:lstStyle/>
          <a:p>
            <a:r>
              <a:rPr lang="ro-RO" sz="3200" b="1" dirty="0" smtClean="0"/>
              <a:t>Analiza rezultatelor admiterii în </a:t>
            </a:r>
            <a:r>
              <a:rPr lang="ro-RO" sz="3200" b="1" dirty="0" err="1" smtClean="0"/>
              <a:t>învățămîntul</a:t>
            </a:r>
            <a:r>
              <a:rPr lang="ro-RO" sz="3200" b="1" dirty="0" smtClean="0"/>
              <a:t> liceal conform profilurilor  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16832"/>
            <a:ext cx="8429684" cy="4512564"/>
          </a:xfrm>
        </p:spPr>
        <p:txBody>
          <a:bodyPr/>
          <a:lstStyle/>
          <a:p>
            <a:pPr lvl="0"/>
            <a:r>
              <a:rPr lang="ro-RO" sz="2600" dirty="0" smtClean="0"/>
              <a:t>profil umanist – </a:t>
            </a:r>
            <a:r>
              <a:rPr lang="ro-RO" sz="2600" b="1" dirty="0" smtClean="0"/>
              <a:t>8131 </a:t>
            </a:r>
            <a:r>
              <a:rPr lang="ro-RO" sz="2600" dirty="0" smtClean="0"/>
              <a:t>elevi ( 64,68%), comparativ cu </a:t>
            </a:r>
            <a:r>
              <a:rPr lang="ro-RO" sz="2600" b="1" dirty="0" smtClean="0"/>
              <a:t>7860 </a:t>
            </a:r>
            <a:r>
              <a:rPr lang="ro-RO" sz="2600" dirty="0" smtClean="0"/>
              <a:t>elevi ( 63,28%) în anul 2015; </a:t>
            </a:r>
            <a:r>
              <a:rPr lang="ro-RO" sz="2600" b="1" dirty="0" smtClean="0"/>
              <a:t>7963</a:t>
            </a:r>
            <a:r>
              <a:rPr lang="ro-RO" sz="2600" dirty="0" smtClean="0"/>
              <a:t> elevi (63,84%)  în anul 2014;</a:t>
            </a:r>
            <a:endParaRPr lang="ru-RU" sz="2600" dirty="0" smtClean="0"/>
          </a:p>
          <a:p>
            <a:r>
              <a:rPr lang="ro-RO" sz="2600" dirty="0" smtClean="0"/>
              <a:t> profil real – </a:t>
            </a:r>
            <a:r>
              <a:rPr lang="ro-RO" sz="2600" b="1" dirty="0" smtClean="0"/>
              <a:t>3933</a:t>
            </a:r>
            <a:r>
              <a:rPr lang="ro-RO" sz="2600" dirty="0" smtClean="0"/>
              <a:t> elevi (31,28%), comparativ cu </a:t>
            </a:r>
            <a:r>
              <a:rPr lang="ro-RO" sz="2600" b="1" dirty="0" smtClean="0"/>
              <a:t>4183</a:t>
            </a:r>
            <a:r>
              <a:rPr lang="ro-RO" sz="2600" dirty="0" smtClean="0"/>
              <a:t> elevi (33,68%) în anul 2015; </a:t>
            </a:r>
            <a:r>
              <a:rPr lang="ro-RO" sz="2600" b="1" dirty="0" smtClean="0"/>
              <a:t>3990 </a:t>
            </a:r>
            <a:r>
              <a:rPr lang="ro-RO" sz="2600" dirty="0" smtClean="0"/>
              <a:t>elevi (31,99 %) în anul 2014 ;</a:t>
            </a:r>
            <a:endParaRPr lang="ru-RU" sz="2600" dirty="0" smtClean="0"/>
          </a:p>
          <a:p>
            <a:pPr lvl="0"/>
            <a:r>
              <a:rPr lang="ro-RO" sz="2600" dirty="0" smtClean="0"/>
              <a:t>profil sport – </a:t>
            </a:r>
            <a:r>
              <a:rPr lang="ro-RO" sz="2600" b="1" dirty="0" smtClean="0"/>
              <a:t>293</a:t>
            </a:r>
            <a:r>
              <a:rPr lang="ro-RO" sz="2600" dirty="0" smtClean="0"/>
              <a:t> elevi (2,33%), comparativ cu </a:t>
            </a:r>
            <a:r>
              <a:rPr lang="ro-RO" sz="2600" b="1" dirty="0" smtClean="0"/>
              <a:t>248</a:t>
            </a:r>
            <a:r>
              <a:rPr lang="ro-RO" sz="2600" dirty="0" smtClean="0"/>
              <a:t> elevi (1,99%) în anul 2015; </a:t>
            </a:r>
            <a:r>
              <a:rPr lang="ro-RO" sz="2600" b="1" dirty="0" smtClean="0"/>
              <a:t>328 </a:t>
            </a:r>
            <a:r>
              <a:rPr lang="ro-RO" sz="2600" dirty="0" smtClean="0"/>
              <a:t>elevi (2,63%) în anul 2014;</a:t>
            </a:r>
            <a:endParaRPr lang="ru-RU" sz="2600" dirty="0" smtClean="0"/>
          </a:p>
          <a:p>
            <a:r>
              <a:rPr lang="ro-RO" sz="2600" dirty="0" smtClean="0"/>
              <a:t> profil arte - </a:t>
            </a:r>
            <a:r>
              <a:rPr lang="ro-RO" sz="2600" b="1" dirty="0" smtClean="0"/>
              <a:t>214 </a:t>
            </a:r>
            <a:r>
              <a:rPr lang="ro-RO" sz="2600" dirty="0" smtClean="0"/>
              <a:t>elevi (1,7%), comparativ cu </a:t>
            </a:r>
            <a:r>
              <a:rPr lang="ro-RO" sz="2600" b="1" dirty="0" smtClean="0"/>
              <a:t>130</a:t>
            </a:r>
            <a:r>
              <a:rPr lang="ro-RO" sz="2600" dirty="0" smtClean="0"/>
              <a:t> elevi (1,05%) în anul 2015; </a:t>
            </a:r>
            <a:r>
              <a:rPr lang="ro-RO" sz="2600" b="1" dirty="0" smtClean="0"/>
              <a:t>193 </a:t>
            </a:r>
            <a:r>
              <a:rPr lang="ro-RO" sz="2600" dirty="0" smtClean="0"/>
              <a:t>elevi (1,54%) în anul 2014.</a:t>
            </a:r>
            <a:endParaRPr lang="ro-RO" sz="2600" b="1" dirty="0" smtClean="0"/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ransition>
    <p:split orient="vert"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077200" cy="1143000"/>
          </a:xfrm>
        </p:spPr>
        <p:txBody>
          <a:bodyPr/>
          <a:lstStyle/>
          <a:p>
            <a:r>
              <a:rPr lang="ro-RO" sz="3600" dirty="0" smtClean="0"/>
              <a:t>Repartizarea comparativă per profiluri de liceu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95300" y="1928803"/>
          <a:ext cx="8064500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split orient="vert"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 sz="quarter"/>
          </p:nvPr>
        </p:nvSpPr>
        <p:spPr>
          <a:xfrm>
            <a:off x="611560" y="836712"/>
            <a:ext cx="7772400" cy="857256"/>
          </a:xfrm>
        </p:spPr>
        <p:txBody>
          <a:bodyPr/>
          <a:lstStyle/>
          <a:p>
            <a:r>
              <a:rPr lang="ro-RO" b="1" dirty="0" smtClean="0"/>
              <a:t>Constatări</a:t>
            </a:r>
            <a:r>
              <a:rPr lang="ro-RO" dirty="0" smtClean="0"/>
              <a:t>:</a:t>
            </a:r>
            <a:endParaRPr lang="ro-RO" dirty="0"/>
          </a:p>
        </p:txBody>
      </p:sp>
      <p:sp>
        <p:nvSpPr>
          <p:cNvPr id="3" name="Subtitlu 2"/>
          <p:cNvSpPr>
            <a:spLocks noGrp="1"/>
          </p:cNvSpPr>
          <p:nvPr>
            <p:ph type="subTitle" sz="quarter" idx="1"/>
          </p:nvPr>
        </p:nvSpPr>
        <p:spPr>
          <a:xfrm>
            <a:off x="251520" y="1556792"/>
            <a:ext cx="8892480" cy="3852874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ro-RO" sz="2800" dirty="0" smtClean="0"/>
              <a:t>Rata de încadrare a elevilor în învățământul liceal în ultimii trei ani de studii se menține </a:t>
            </a:r>
            <a:r>
              <a:rPr lang="ro-RO" sz="2800" dirty="0" smtClean="0">
                <a:latin typeface="Calibri"/>
                <a:cs typeface="Calibri"/>
              </a:rPr>
              <a:t>≈ </a:t>
            </a:r>
            <a:r>
              <a:rPr lang="ro-RO" sz="2800" dirty="0" smtClean="0"/>
              <a:t>40% , fiind în creștere cu 3,63%;</a:t>
            </a:r>
          </a:p>
          <a:p>
            <a:pPr marL="514350" indent="-514350" algn="l">
              <a:buAutoNum type="arabicPeriod"/>
            </a:pPr>
            <a:r>
              <a:rPr lang="ro-RO" sz="2800" dirty="0" smtClean="0"/>
              <a:t>Prevalează numărul elevilor care solicită profilul umanist; </a:t>
            </a:r>
          </a:p>
          <a:p>
            <a:pPr marL="514350" indent="-514350" algn="l">
              <a:buAutoNum type="arabicPeriod"/>
            </a:pPr>
            <a:r>
              <a:rPr lang="ro-RO" sz="2800" dirty="0" smtClean="0"/>
              <a:t>Se constată o </a:t>
            </a:r>
            <a:r>
              <a:rPr lang="ro-RO" sz="2800" dirty="0" smtClean="0"/>
              <a:t>d</a:t>
            </a:r>
            <a:r>
              <a:rPr lang="en-US" sz="2800" dirty="0" smtClean="0"/>
              <a:t>e</a:t>
            </a:r>
            <a:r>
              <a:rPr lang="ro-RO" sz="2800" dirty="0" err="1" smtClean="0"/>
              <a:t>screştere</a:t>
            </a:r>
            <a:r>
              <a:rPr lang="ro-RO" sz="2800" dirty="0" smtClean="0"/>
              <a:t> </a:t>
            </a:r>
            <a:r>
              <a:rPr lang="ro-RO" sz="2800" dirty="0" smtClean="0"/>
              <a:t>a solicitanţilor pentru profilul real;</a:t>
            </a:r>
          </a:p>
          <a:p>
            <a:pPr marL="514350" indent="-514350" algn="l">
              <a:buAutoNum type="arabicPeriod"/>
            </a:pPr>
            <a:r>
              <a:rPr lang="ro-RO" sz="2800" dirty="0" smtClean="0"/>
              <a:t>Rămâne mare decalajul dintre profilurile teoretice;  </a:t>
            </a:r>
          </a:p>
          <a:p>
            <a:pPr marL="514350" indent="-514350" algn="l">
              <a:buAutoNum type="arabicPeriod"/>
            </a:pPr>
            <a:r>
              <a:rPr lang="ro-RO" sz="2800" dirty="0" smtClean="0"/>
              <a:t>Instituțiile de învățământ cu profil (arte, sport) se mențin stabil la capacitatea lor efectivă de înmatriculare, în anul curent înregistrând creștere </a:t>
            </a:r>
            <a:r>
              <a:rPr lang="ro-RO" sz="2800" dirty="0" smtClean="0">
                <a:latin typeface="+mj-lt"/>
              </a:rPr>
              <a:t>(</a:t>
            </a:r>
            <a:r>
              <a:rPr lang="ro-RO" sz="2800" dirty="0" smtClean="0">
                <a:latin typeface="+mj-lt"/>
                <a:cs typeface="Calibri"/>
              </a:rPr>
              <a:t>≈0,5%). </a:t>
            </a:r>
            <a:r>
              <a:rPr lang="ro-RO" sz="2800" dirty="0" smtClean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945356248"/>
      </p:ext>
    </p:extLst>
  </p:cSld>
  <p:clrMapOvr>
    <a:masterClrMapping/>
  </p:clrMapOvr>
  <p:transition>
    <p:split orient="vert" dir="in"/>
  </p:transition>
</p:sld>
</file>

<file path=ppt/theme/theme1.xml><?xml version="1.0" encoding="utf-8"?>
<a:theme xmlns:a="http://schemas.openxmlformats.org/drawingml/2006/main" name="Clipboard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CC"/>
        </a:lt1>
        <a:dk2>
          <a:srgbClr val="000000"/>
        </a:dk2>
        <a:lt2>
          <a:srgbClr val="6633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66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663300"/>
        </a:lt2>
        <a:accent1>
          <a:srgbClr val="CBCBCB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C8AE7"/>
        </a:accent6>
        <a:hlink>
          <a:srgbClr val="FF0033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66330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0E3E23F-79EC-4616-AB10-C509B384DE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clipboard template</Template>
  <TotalTime>2453</TotalTime>
  <Words>1304</Words>
  <Application>Microsoft Office PowerPoint</Application>
  <PresentationFormat>Экран (4:3)</PresentationFormat>
  <Paragraphs>102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Clipboard</vt:lpstr>
      <vt:lpstr>MINISTERUL EDUCAȚIEI AL REPUBLICII MOLDOVA</vt:lpstr>
      <vt:lpstr>Cadrul normativ reglator </vt:lpstr>
      <vt:lpstr>Admitere în învățământul liceal în bază de examen. </vt:lpstr>
      <vt:lpstr>Etape de desfășurare a sesiunii de admitere:</vt:lpstr>
      <vt:lpstr>Rezultatele admiterii în învățământul liceal în anul de studii 2016-2017</vt:lpstr>
      <vt:lpstr>Слайд 6</vt:lpstr>
      <vt:lpstr>Analiza rezultatelor admiterii în învățămîntul liceal conform profilurilor  </vt:lpstr>
      <vt:lpstr>Repartizarea comparativă per profiluri de liceu</vt:lpstr>
      <vt:lpstr>Constatări:</vt:lpstr>
      <vt:lpstr>Nota medie de concurs:</vt:lpstr>
      <vt:lpstr>Nota medie de concurs:</vt:lpstr>
      <vt:lpstr>Nota medie de concurs:</vt:lpstr>
      <vt:lpstr>Nota medie de concurs:</vt:lpstr>
      <vt:lpstr>Constatări:</vt:lpstr>
      <vt:lpstr>Cadru de organizare a învățământului liceal:</vt:lpstr>
      <vt:lpstr>Respectarea prevederilor regulamentare de deschidere a claselor a X-a:</vt:lpstr>
      <vt:lpstr>Respectarea condițiilor de organizare a învățământului liceal: </vt:lpstr>
      <vt:lpstr>Слайд 18</vt:lpstr>
      <vt:lpstr>Respectarea prevederilor metodologiei privind deschiderea claselor a X-a:</vt:lpstr>
      <vt:lpstr>Respectarea prevederilor regulamentare de deschidere a claselor a X-a:</vt:lpstr>
      <vt:lpstr>Raioanele ce s-au încadrat în prevederile regulamentare de deschidere a claselor a X-a:</vt:lpstr>
      <vt:lpstr>Analiza comparativă a indicilor de respectare a  condițiilor regulamentare de organizare a învățământului liceal</vt:lpstr>
      <vt:lpstr>Acțiunile de perspectivă privind organizarea învățământului liceal: </vt:lpstr>
      <vt:lpstr>Acțiunile de perspectivă privind organizarea învățământului liceal: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Acer</dc:creator>
  <cp:lastModifiedBy>Lia</cp:lastModifiedBy>
  <cp:revision>80</cp:revision>
  <dcterms:created xsi:type="dcterms:W3CDTF">2014-11-23T18:16:13Z</dcterms:created>
  <dcterms:modified xsi:type="dcterms:W3CDTF">2016-10-22T12:09:29Z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TC300033039990</vt:lpwstr>
  </property>
</Properties>
</file>