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2"/>
  </p:sldMasterIdLst>
  <p:notesMasterIdLst>
    <p:notesMasterId r:id="rId27"/>
  </p:notesMasterIdLst>
  <p:sldIdLst>
    <p:sldId id="256" r:id="rId3"/>
    <p:sldId id="258" r:id="rId4"/>
    <p:sldId id="268" r:id="rId5"/>
    <p:sldId id="269" r:id="rId6"/>
    <p:sldId id="270" r:id="rId7"/>
    <p:sldId id="257" r:id="rId8"/>
    <p:sldId id="271" r:id="rId9"/>
    <p:sldId id="272" r:id="rId10"/>
    <p:sldId id="259" r:id="rId11"/>
    <p:sldId id="273" r:id="rId12"/>
    <p:sldId id="284" r:id="rId13"/>
    <p:sldId id="285" r:id="rId14"/>
    <p:sldId id="286" r:id="rId15"/>
    <p:sldId id="277" r:id="rId16"/>
    <p:sldId id="289" r:id="rId17"/>
    <p:sldId id="278" r:id="rId18"/>
    <p:sldId id="279" r:id="rId19"/>
    <p:sldId id="288" r:id="rId20"/>
    <p:sldId id="287" r:id="rId21"/>
    <p:sldId id="280" r:id="rId22"/>
    <p:sldId id="291" r:id="rId23"/>
    <p:sldId id="281" r:id="rId24"/>
    <p:sldId id="283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819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Total absolvenți gimnaziu</c:v>
                </c:pt>
              </c:strCache>
            </c:strRef>
          </c:tx>
          <c:spPr>
            <a:solidFill>
              <a:srgbClr val="FF00FF"/>
            </a:solidFill>
          </c:spPr>
          <c:dLbls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Anul de studii2014-2015</c:v>
                </c:pt>
                <c:pt idx="1">
                  <c:v>Anul de studii 2015-2016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32878</c:v>
                </c:pt>
                <c:pt idx="1">
                  <c:v>31421</c:v>
                </c:pt>
                <c:pt idx="2">
                  <c:v>30235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Inmatriculati liceu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Anul de studii2014-2015</c:v>
                </c:pt>
                <c:pt idx="1">
                  <c:v>Anul de studii 2015-2016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12474</c:v>
                </c:pt>
                <c:pt idx="1">
                  <c:v>12421</c:v>
                </c:pt>
                <c:pt idx="2">
                  <c:v>12571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procentaj</c:v>
                </c:pt>
              </c:strCache>
            </c:strRef>
          </c:tx>
          <c:dLbls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Anul de studii2014-2015</c:v>
                </c:pt>
                <c:pt idx="1">
                  <c:v>Anul de studii 2015-2016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Лист1!$D$2:$D$4</c:f>
              <c:numCache>
                <c:formatCode>0.00%</c:formatCode>
                <c:ptCount val="3"/>
                <c:pt idx="0">
                  <c:v>0.37940000000000024</c:v>
                </c:pt>
                <c:pt idx="1">
                  <c:v>0.39800000000000024</c:v>
                </c:pt>
                <c:pt idx="2">
                  <c:v>0.41570000000000001</c:v>
                </c:pt>
              </c:numCache>
            </c:numRef>
          </c:val>
        </c:ser>
        <c:axId val="77185792"/>
        <c:axId val="77188096"/>
      </c:barChart>
      <c:catAx>
        <c:axId val="77185792"/>
        <c:scaling>
          <c:orientation val="minMax"/>
        </c:scaling>
        <c:delete val="1"/>
        <c:axPos val="l"/>
        <c:tickLblPos val="none"/>
        <c:crossAx val="77188096"/>
        <c:crosses val="autoZero"/>
        <c:auto val="1"/>
        <c:lblAlgn val="ctr"/>
        <c:lblOffset val="100"/>
      </c:catAx>
      <c:valAx>
        <c:axId val="7718809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77185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ru-RU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profil umanist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7963</c:v>
                </c:pt>
                <c:pt idx="1">
                  <c:v>7860</c:v>
                </c:pt>
                <c:pt idx="2">
                  <c:v>8131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profil real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3990</c:v>
                </c:pt>
                <c:pt idx="1">
                  <c:v>4183</c:v>
                </c:pt>
                <c:pt idx="2">
                  <c:v>3933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profil sport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328</c:v>
                </c:pt>
                <c:pt idx="1">
                  <c:v>248</c:v>
                </c:pt>
                <c:pt idx="2">
                  <c:v>293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profil arte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8897637795275563E-2"/>
                  <c:y val="8.703535811423406E-2"/>
                </c:manualLayout>
              </c:layout>
              <c:showVal val="1"/>
            </c:dLbl>
            <c:dLbl>
              <c:idx val="1"/>
              <c:layout>
                <c:manualLayout>
                  <c:x val="2.6771653543307086E-2"/>
                  <c:y val="6.1650045330915677E-2"/>
                </c:manualLayout>
              </c:layout>
              <c:showVal val="1"/>
            </c:dLbl>
            <c:dLbl>
              <c:idx val="2"/>
              <c:layout>
                <c:manualLayout>
                  <c:x val="2.8346456692913378E-2"/>
                  <c:y val="-5.734726887018763E-3"/>
                </c:manualLayout>
              </c:layout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193</c:v>
                </c:pt>
                <c:pt idx="1">
                  <c:v>130</c:v>
                </c:pt>
                <c:pt idx="2">
                  <c:v>214</c:v>
                </c:pt>
              </c:numCache>
            </c:numRef>
          </c:val>
        </c:ser>
        <c:axId val="86962560"/>
        <c:axId val="86965632"/>
      </c:barChart>
      <c:catAx>
        <c:axId val="869625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86965632"/>
        <c:crosses val="autoZero"/>
        <c:auto val="1"/>
        <c:lblAlgn val="ctr"/>
        <c:lblOffset val="100"/>
      </c:catAx>
      <c:valAx>
        <c:axId val="86965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869625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ru-RU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licee cu admitere regulamentară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197</c:v>
                </c:pt>
                <c:pt idx="1">
                  <c:v>161</c:v>
                </c:pt>
                <c:pt idx="2">
                  <c:v>178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nr. de clase organizate regulamentar 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459</c:v>
                </c:pt>
                <c:pt idx="1">
                  <c:v>402</c:v>
                </c:pt>
                <c:pt idx="2">
                  <c:v>438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licee cu admitere neregulamentară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105</c:v>
                </c:pt>
                <c:pt idx="1">
                  <c:v>143</c:v>
                </c:pt>
                <c:pt idx="2">
                  <c:v>116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nr. de clase organizate neregulamentar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8897637795275563E-2"/>
                  <c:y val="8.7035358114234115E-2"/>
                </c:manualLayout>
              </c:layout>
              <c:showVal val="1"/>
            </c:dLbl>
            <c:dLbl>
              <c:idx val="1"/>
              <c:layout>
                <c:manualLayout>
                  <c:x val="3.149606299212601E-3"/>
                  <c:y val="9.8925845014264754E-2"/>
                </c:manualLayout>
              </c:layout>
              <c:showVal val="1"/>
            </c:dLbl>
            <c:dLbl>
              <c:idx val="2"/>
              <c:layout>
                <c:manualLayout>
                  <c:x val="3.0248250007740706E-3"/>
                  <c:y val="0.12042926462739173"/>
                </c:manualLayout>
              </c:layout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105</c:v>
                </c:pt>
                <c:pt idx="1">
                  <c:v>147</c:v>
                </c:pt>
                <c:pt idx="2">
                  <c:v>124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total licee cu admitere</c:v>
                </c:pt>
              </c:strCache>
            </c:strRef>
          </c:tx>
          <c:dLbls>
            <c:dLbl>
              <c:idx val="0"/>
              <c:layout>
                <c:manualLayout>
                  <c:x val="-9.4488188976378003E-3"/>
                  <c:y val="6.8816722644223935E-2"/>
                </c:manualLayout>
              </c:layout>
              <c:showVal val="1"/>
            </c:dLbl>
            <c:dLbl>
              <c:idx val="1"/>
              <c:layout>
                <c:manualLayout>
                  <c:x val="-7.874015748031496E-3"/>
                  <c:y val="5.447990542667723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302</c:v>
                </c:pt>
                <c:pt idx="1">
                  <c:v>304</c:v>
                </c:pt>
                <c:pt idx="2">
                  <c:v>302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total clase liceale</c:v>
                </c:pt>
              </c:strCache>
            </c:strRef>
          </c:tx>
          <c:spPr>
            <a:solidFill>
              <a:srgbClr val="002060"/>
            </a:solidFill>
          </c:spPr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Anul de studii 2014-15</c:v>
                </c:pt>
                <c:pt idx="1">
                  <c:v>Anul de studii 2015-16</c:v>
                </c:pt>
                <c:pt idx="2">
                  <c:v>Anul de studii 2016-2017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564</c:v>
                </c:pt>
                <c:pt idx="1">
                  <c:v>549</c:v>
                </c:pt>
                <c:pt idx="2">
                  <c:v>562</c:v>
                </c:pt>
              </c:numCache>
            </c:numRef>
          </c:val>
        </c:ser>
        <c:axId val="111745280"/>
        <c:axId val="111755264"/>
      </c:barChart>
      <c:catAx>
        <c:axId val="1117452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111755264"/>
        <c:crosses val="autoZero"/>
        <c:auto val="1"/>
        <c:lblAlgn val="ctr"/>
        <c:lblOffset val="100"/>
      </c:catAx>
      <c:valAx>
        <c:axId val="111755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1117452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ru-RU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A2CDB-57AB-4977-B976-1783D178C29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0662B-1D04-4BAA-B795-59183654FC88}">
      <dgm:prSet phldrT="[Text]" custT="1"/>
      <dgm:spPr/>
      <dgm:t>
        <a:bodyPr/>
        <a:lstStyle/>
        <a:p>
          <a:pPr algn="l"/>
          <a:r>
            <a:rPr lang="ro-RO" sz="2800" dirty="0" smtClean="0">
              <a:solidFill>
                <a:schemeClr val="tx1"/>
              </a:solidFill>
            </a:rPr>
            <a:t>Liceu Teoretic </a:t>
          </a:r>
          <a:endParaRPr lang="en-US" sz="2800" dirty="0">
            <a:solidFill>
              <a:schemeClr val="tx1"/>
            </a:solidFill>
          </a:endParaRPr>
        </a:p>
      </dgm:t>
    </dgm:pt>
    <dgm:pt modelId="{88D8B2EA-D90F-4388-944B-B78F239B7D4A}" type="parTrans" cxnId="{808CE4F0-748A-4F2B-AFA7-C5F203465156}">
      <dgm:prSet/>
      <dgm:spPr/>
      <dgm:t>
        <a:bodyPr/>
        <a:lstStyle/>
        <a:p>
          <a:endParaRPr lang="en-US"/>
        </a:p>
      </dgm:t>
    </dgm:pt>
    <dgm:pt modelId="{F336CF58-6335-4E72-A1B2-100E6E10CC62}" type="sibTrans" cxnId="{808CE4F0-748A-4F2B-AFA7-C5F203465156}">
      <dgm:prSet/>
      <dgm:spPr/>
      <dgm:t>
        <a:bodyPr/>
        <a:lstStyle/>
        <a:p>
          <a:endParaRPr lang="en-US"/>
        </a:p>
      </dgm:t>
    </dgm:pt>
    <dgm:pt modelId="{609FFCB8-2B4A-4DB1-A228-24FCC7E9FF54}">
      <dgm:prSet phldrT="[Text]" custT="1"/>
      <dgm:spPr/>
      <dgm:t>
        <a:bodyPr/>
        <a:lstStyle/>
        <a:p>
          <a:r>
            <a:rPr lang="ro-RO" sz="2800" dirty="0" smtClean="0"/>
            <a:t>Profil real</a:t>
          </a:r>
          <a:endParaRPr lang="en-US" sz="2800" dirty="0"/>
        </a:p>
      </dgm:t>
    </dgm:pt>
    <dgm:pt modelId="{330AF292-CCC3-4B8C-ABDA-8DE97B3E55BE}" type="parTrans" cxnId="{4F7EFBB2-574F-4F34-8285-0A782589CDDF}">
      <dgm:prSet/>
      <dgm:spPr/>
      <dgm:t>
        <a:bodyPr/>
        <a:lstStyle/>
        <a:p>
          <a:endParaRPr lang="en-US"/>
        </a:p>
      </dgm:t>
    </dgm:pt>
    <dgm:pt modelId="{5FD27DA1-A635-4F58-952C-616ABBF2A742}" type="sibTrans" cxnId="{4F7EFBB2-574F-4F34-8285-0A782589CDDF}">
      <dgm:prSet/>
      <dgm:spPr/>
      <dgm:t>
        <a:bodyPr/>
        <a:lstStyle/>
        <a:p>
          <a:endParaRPr lang="en-US"/>
        </a:p>
      </dgm:t>
    </dgm:pt>
    <dgm:pt modelId="{9D497EDE-9F1F-4849-ACE2-F2AC24D925F7}">
      <dgm:prSet phldrT="[Text]" custT="1"/>
      <dgm:spPr/>
      <dgm:t>
        <a:bodyPr/>
        <a:lstStyle/>
        <a:p>
          <a:r>
            <a:rPr lang="ro-RO" sz="2800" dirty="0" smtClean="0"/>
            <a:t>Profil umanist</a:t>
          </a:r>
          <a:endParaRPr lang="en-US" sz="2800" dirty="0"/>
        </a:p>
      </dgm:t>
    </dgm:pt>
    <dgm:pt modelId="{BB22665A-FF80-4685-AC70-0309B3B0B684}" type="parTrans" cxnId="{3DD7ECC6-DAF2-4B74-8EE6-511586B2A784}">
      <dgm:prSet/>
      <dgm:spPr/>
      <dgm:t>
        <a:bodyPr/>
        <a:lstStyle/>
        <a:p>
          <a:endParaRPr lang="en-US"/>
        </a:p>
      </dgm:t>
    </dgm:pt>
    <dgm:pt modelId="{B9FE1BFE-5870-4B58-8505-BABF6268F341}" type="sibTrans" cxnId="{3DD7ECC6-DAF2-4B74-8EE6-511586B2A784}">
      <dgm:prSet/>
      <dgm:spPr/>
      <dgm:t>
        <a:bodyPr/>
        <a:lstStyle/>
        <a:p>
          <a:endParaRPr lang="en-US"/>
        </a:p>
      </dgm:t>
    </dgm:pt>
    <dgm:pt modelId="{ED2959F8-CDDA-4BDE-8576-A9E09A7EF243}">
      <dgm:prSet phldrT="[Text]" custT="1"/>
      <dgm:spPr/>
      <dgm:t>
        <a:bodyPr/>
        <a:lstStyle/>
        <a:p>
          <a:r>
            <a:rPr lang="ro-RO" sz="2400" dirty="0" smtClean="0">
              <a:solidFill>
                <a:schemeClr val="tx1"/>
              </a:solidFill>
            </a:rPr>
            <a:t>„</a:t>
          </a:r>
          <a:r>
            <a:rPr lang="ro-RO" sz="2600" dirty="0" smtClean="0">
              <a:solidFill>
                <a:schemeClr val="tx1"/>
              </a:solidFill>
            </a:rPr>
            <a:t>Clasele liceale se vor deschide, cu cel puțin două clase a X-a de liceu, fie cu ambele profiluri , fie la același profil</a:t>
          </a:r>
          <a:r>
            <a:rPr lang="ro-RO" sz="2400" dirty="0" smtClean="0">
              <a:solidFill>
                <a:schemeClr val="tx1"/>
              </a:solidFill>
            </a:rPr>
            <a:t>”.</a:t>
          </a:r>
          <a:endParaRPr lang="en-US" sz="2400" dirty="0">
            <a:solidFill>
              <a:schemeClr val="tx1"/>
            </a:solidFill>
          </a:endParaRPr>
        </a:p>
      </dgm:t>
    </dgm:pt>
    <dgm:pt modelId="{DFA8C316-9EA5-48B4-A32A-397D740976A5}" type="parTrans" cxnId="{DD3A3E93-6BE1-43B2-9672-649058B99BAC}">
      <dgm:prSet/>
      <dgm:spPr/>
      <dgm:t>
        <a:bodyPr/>
        <a:lstStyle/>
        <a:p>
          <a:endParaRPr lang="en-US"/>
        </a:p>
      </dgm:t>
    </dgm:pt>
    <dgm:pt modelId="{DEEA5B34-32BF-45FC-87B3-F4A76BF1EA75}" type="sibTrans" cxnId="{DD3A3E93-6BE1-43B2-9672-649058B99BAC}">
      <dgm:prSet/>
      <dgm:spPr/>
      <dgm:t>
        <a:bodyPr/>
        <a:lstStyle/>
        <a:p>
          <a:endParaRPr lang="en-US"/>
        </a:p>
      </dgm:t>
    </dgm:pt>
    <dgm:pt modelId="{5814B771-C9C4-4992-9AC6-F317026265BF}">
      <dgm:prSet phldrT="[Text]" custT="1"/>
      <dgm:spPr/>
      <dgm:t>
        <a:bodyPr/>
        <a:lstStyle/>
        <a:p>
          <a:r>
            <a:rPr lang="ro-RO" sz="2800" dirty="0" smtClean="0"/>
            <a:t>Metodologia de admitere (pct.12);</a:t>
          </a:r>
          <a:endParaRPr lang="en-US" sz="2800" dirty="0"/>
        </a:p>
      </dgm:t>
    </dgm:pt>
    <dgm:pt modelId="{26FB23A2-D648-4A54-89D5-0B05FAC1A0A1}" type="parTrans" cxnId="{1486C3ED-02E8-489A-8EBA-69C93D9EE216}">
      <dgm:prSet/>
      <dgm:spPr/>
      <dgm:t>
        <a:bodyPr/>
        <a:lstStyle/>
        <a:p>
          <a:endParaRPr lang="en-US"/>
        </a:p>
      </dgm:t>
    </dgm:pt>
    <dgm:pt modelId="{5C58FF81-E0A5-4ABE-9A64-2B91D9BC1CBC}" type="sibTrans" cxnId="{1486C3ED-02E8-489A-8EBA-69C93D9EE216}">
      <dgm:prSet/>
      <dgm:spPr/>
      <dgm:t>
        <a:bodyPr/>
        <a:lstStyle/>
        <a:p>
          <a:endParaRPr lang="en-US"/>
        </a:p>
      </dgm:t>
    </dgm:pt>
    <dgm:pt modelId="{BAEB156E-003E-4DA0-891A-2F6F89C1B6D1}">
      <dgm:prSet phldrT="[Text]" custT="1"/>
      <dgm:spPr/>
      <dgm:t>
        <a:bodyPr/>
        <a:lstStyle/>
        <a:p>
          <a:r>
            <a:rPr lang="ro-RO" sz="2600" dirty="0" smtClean="0"/>
            <a:t>Regulamentul-tip al instituției de învățământ secundar (pct. 8).</a:t>
          </a:r>
          <a:endParaRPr lang="en-US" sz="2600" dirty="0"/>
        </a:p>
      </dgm:t>
    </dgm:pt>
    <dgm:pt modelId="{D19AF5A4-5D20-4748-B8A4-2119756346C4}" type="parTrans" cxnId="{0BF41677-7013-473D-A516-4E6C486FA817}">
      <dgm:prSet/>
      <dgm:spPr/>
      <dgm:t>
        <a:bodyPr/>
        <a:lstStyle/>
        <a:p>
          <a:endParaRPr lang="en-US"/>
        </a:p>
      </dgm:t>
    </dgm:pt>
    <dgm:pt modelId="{7624EA62-0686-4A06-93FE-5CC5168C9F61}" type="sibTrans" cxnId="{0BF41677-7013-473D-A516-4E6C486FA817}">
      <dgm:prSet/>
      <dgm:spPr/>
      <dgm:t>
        <a:bodyPr/>
        <a:lstStyle/>
        <a:p>
          <a:endParaRPr lang="en-US"/>
        </a:p>
      </dgm:t>
    </dgm:pt>
    <dgm:pt modelId="{41F10474-A971-4499-A5E0-310D32A80712}" type="pres">
      <dgm:prSet presAssocID="{BFEA2CDB-57AB-4977-B976-1783D178C29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4B73BB7-4297-4715-B7CF-E43F77FFE608}" type="pres">
      <dgm:prSet presAssocID="{D160662B-1D04-4BAA-B795-59183654FC88}" presName="linNode" presStyleCnt="0"/>
      <dgm:spPr/>
    </dgm:pt>
    <dgm:pt modelId="{39E69049-794D-4918-A74A-C3A9D961E925}" type="pres">
      <dgm:prSet presAssocID="{D160662B-1D04-4BAA-B795-59183654FC88}" presName="parentShp" presStyleLbl="node1" presStyleIdx="0" presStyleCnt="2" custScaleX="108111" custScaleY="39181" custLinFactNeighborX="-2062" custLinFactNeighborY="-5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5879D-AB90-4D91-847D-B45B45916414}" type="pres">
      <dgm:prSet presAssocID="{D160662B-1D04-4BAA-B795-59183654FC88}" presName="childShp" presStyleLbl="bgAccFollowNode1" presStyleIdx="0" presStyleCnt="2" custScaleY="38588" custLinFactNeighborX="2498" custLinFactNeighborY="-2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7C69C-3503-4347-8704-F45169FE2F6C}" type="pres">
      <dgm:prSet presAssocID="{F336CF58-6335-4E72-A1B2-100E6E10CC62}" presName="spacing" presStyleCnt="0"/>
      <dgm:spPr/>
    </dgm:pt>
    <dgm:pt modelId="{31801579-641F-4ED0-850C-E7E2DCCA0953}" type="pres">
      <dgm:prSet presAssocID="{ED2959F8-CDDA-4BDE-8576-A9E09A7EF243}" presName="linNode" presStyleCnt="0"/>
      <dgm:spPr/>
    </dgm:pt>
    <dgm:pt modelId="{ABE39D89-D3C1-4B07-91BC-86E5CA10A052}" type="pres">
      <dgm:prSet presAssocID="{ED2959F8-CDDA-4BDE-8576-A9E09A7EF243}" presName="parentShp" presStyleLbl="node1" presStyleIdx="1" presStyleCnt="2" custScaleY="118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D20FB-EDA1-4F08-8058-6B80648FF21C}" type="pres">
      <dgm:prSet presAssocID="{ED2959F8-CDDA-4BDE-8576-A9E09A7EF24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403F4A-223A-450F-AC46-90DD21F5D34D}" type="presOf" srcId="{ED2959F8-CDDA-4BDE-8576-A9E09A7EF243}" destId="{ABE39D89-D3C1-4B07-91BC-86E5CA10A052}" srcOrd="0" destOrd="0" presId="urn:microsoft.com/office/officeart/2005/8/layout/vList6"/>
    <dgm:cxn modelId="{56ED0864-C971-4E66-A9EF-6DDE2B67FD21}" type="presOf" srcId="{BFEA2CDB-57AB-4977-B976-1783D178C295}" destId="{41F10474-A971-4499-A5E0-310D32A80712}" srcOrd="0" destOrd="0" presId="urn:microsoft.com/office/officeart/2005/8/layout/vList6"/>
    <dgm:cxn modelId="{3DD7ECC6-DAF2-4B74-8EE6-511586B2A784}" srcId="{D160662B-1D04-4BAA-B795-59183654FC88}" destId="{9D497EDE-9F1F-4849-ACE2-F2AC24D925F7}" srcOrd="1" destOrd="0" parTransId="{BB22665A-FF80-4685-AC70-0309B3B0B684}" sibTransId="{B9FE1BFE-5870-4B58-8505-BABF6268F341}"/>
    <dgm:cxn modelId="{38FF30C0-6101-4AFF-8DCD-12C3559177CE}" type="presOf" srcId="{BAEB156E-003E-4DA0-891A-2F6F89C1B6D1}" destId="{F3AD20FB-EDA1-4F08-8058-6B80648FF21C}" srcOrd="0" destOrd="1" presId="urn:microsoft.com/office/officeart/2005/8/layout/vList6"/>
    <dgm:cxn modelId="{808CE4F0-748A-4F2B-AFA7-C5F203465156}" srcId="{BFEA2CDB-57AB-4977-B976-1783D178C295}" destId="{D160662B-1D04-4BAA-B795-59183654FC88}" srcOrd="0" destOrd="0" parTransId="{88D8B2EA-D90F-4388-944B-B78F239B7D4A}" sibTransId="{F336CF58-6335-4E72-A1B2-100E6E10CC62}"/>
    <dgm:cxn modelId="{E9C5595F-483C-498A-8430-4E621295E658}" type="presOf" srcId="{5814B771-C9C4-4992-9AC6-F317026265BF}" destId="{F3AD20FB-EDA1-4F08-8058-6B80648FF21C}" srcOrd="0" destOrd="0" presId="urn:microsoft.com/office/officeart/2005/8/layout/vList6"/>
    <dgm:cxn modelId="{0BF41677-7013-473D-A516-4E6C486FA817}" srcId="{ED2959F8-CDDA-4BDE-8576-A9E09A7EF243}" destId="{BAEB156E-003E-4DA0-891A-2F6F89C1B6D1}" srcOrd="1" destOrd="0" parTransId="{D19AF5A4-5D20-4748-B8A4-2119756346C4}" sibTransId="{7624EA62-0686-4A06-93FE-5CC5168C9F61}"/>
    <dgm:cxn modelId="{4F7EFBB2-574F-4F34-8285-0A782589CDDF}" srcId="{D160662B-1D04-4BAA-B795-59183654FC88}" destId="{609FFCB8-2B4A-4DB1-A228-24FCC7E9FF54}" srcOrd="0" destOrd="0" parTransId="{330AF292-CCC3-4B8C-ABDA-8DE97B3E55BE}" sibTransId="{5FD27DA1-A635-4F58-952C-616ABBF2A742}"/>
    <dgm:cxn modelId="{AFDE088E-B247-446E-BA6C-ADFB76EDC4CA}" type="presOf" srcId="{D160662B-1D04-4BAA-B795-59183654FC88}" destId="{39E69049-794D-4918-A74A-C3A9D961E925}" srcOrd="0" destOrd="0" presId="urn:microsoft.com/office/officeart/2005/8/layout/vList6"/>
    <dgm:cxn modelId="{DD3A3E93-6BE1-43B2-9672-649058B99BAC}" srcId="{BFEA2CDB-57AB-4977-B976-1783D178C295}" destId="{ED2959F8-CDDA-4BDE-8576-A9E09A7EF243}" srcOrd="1" destOrd="0" parTransId="{DFA8C316-9EA5-48B4-A32A-397D740976A5}" sibTransId="{DEEA5B34-32BF-45FC-87B3-F4A76BF1EA75}"/>
    <dgm:cxn modelId="{1486C3ED-02E8-489A-8EBA-69C93D9EE216}" srcId="{ED2959F8-CDDA-4BDE-8576-A9E09A7EF243}" destId="{5814B771-C9C4-4992-9AC6-F317026265BF}" srcOrd="0" destOrd="0" parTransId="{26FB23A2-D648-4A54-89D5-0B05FAC1A0A1}" sibTransId="{5C58FF81-E0A5-4ABE-9A64-2B91D9BC1CBC}"/>
    <dgm:cxn modelId="{A11579DE-E23C-48D4-87AD-7452C22ED101}" type="presOf" srcId="{9D497EDE-9F1F-4849-ACE2-F2AC24D925F7}" destId="{D0B5879D-AB90-4D91-847D-B45B45916414}" srcOrd="0" destOrd="1" presId="urn:microsoft.com/office/officeart/2005/8/layout/vList6"/>
    <dgm:cxn modelId="{5F86E575-0DEA-439C-911A-1AEAD8EE56E4}" type="presOf" srcId="{609FFCB8-2B4A-4DB1-A228-24FCC7E9FF54}" destId="{D0B5879D-AB90-4D91-847D-B45B45916414}" srcOrd="0" destOrd="0" presId="urn:microsoft.com/office/officeart/2005/8/layout/vList6"/>
    <dgm:cxn modelId="{67FE5FDC-3DEC-46AD-A2A9-316F88B35391}" type="presParOf" srcId="{41F10474-A971-4499-A5E0-310D32A80712}" destId="{74B73BB7-4297-4715-B7CF-E43F77FFE608}" srcOrd="0" destOrd="0" presId="urn:microsoft.com/office/officeart/2005/8/layout/vList6"/>
    <dgm:cxn modelId="{8D9184EB-C138-4AF3-9E6D-145BCF8CA3C2}" type="presParOf" srcId="{74B73BB7-4297-4715-B7CF-E43F77FFE608}" destId="{39E69049-794D-4918-A74A-C3A9D961E925}" srcOrd="0" destOrd="0" presId="urn:microsoft.com/office/officeart/2005/8/layout/vList6"/>
    <dgm:cxn modelId="{C8094B59-2E5C-42F0-9D65-794A48ECF6EB}" type="presParOf" srcId="{74B73BB7-4297-4715-B7CF-E43F77FFE608}" destId="{D0B5879D-AB90-4D91-847D-B45B45916414}" srcOrd="1" destOrd="0" presId="urn:microsoft.com/office/officeart/2005/8/layout/vList6"/>
    <dgm:cxn modelId="{7D0480CA-B048-4865-977E-282B422A8DCE}" type="presParOf" srcId="{41F10474-A971-4499-A5E0-310D32A80712}" destId="{BFB7C69C-3503-4347-8704-F45169FE2F6C}" srcOrd="1" destOrd="0" presId="urn:microsoft.com/office/officeart/2005/8/layout/vList6"/>
    <dgm:cxn modelId="{93B57973-DDDB-41B4-BDF2-6D7EFD754E92}" type="presParOf" srcId="{41F10474-A971-4499-A5E0-310D32A80712}" destId="{31801579-641F-4ED0-850C-E7E2DCCA0953}" srcOrd="2" destOrd="0" presId="urn:microsoft.com/office/officeart/2005/8/layout/vList6"/>
    <dgm:cxn modelId="{F452D858-A73E-49B1-80A1-C98EE99ED769}" type="presParOf" srcId="{31801579-641F-4ED0-850C-E7E2DCCA0953}" destId="{ABE39D89-D3C1-4B07-91BC-86E5CA10A052}" srcOrd="0" destOrd="0" presId="urn:microsoft.com/office/officeart/2005/8/layout/vList6"/>
    <dgm:cxn modelId="{06A40142-3CF5-473D-B708-E76D9AA7AC28}" type="presParOf" srcId="{31801579-641F-4ED0-850C-E7E2DCCA0953}" destId="{F3AD20FB-EDA1-4F08-8058-6B80648FF21C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EA2CDB-57AB-4977-B976-1783D178C29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0662B-1D04-4BAA-B795-59183654FC88}">
      <dgm:prSet phldrT="[Text]" custT="1"/>
      <dgm:spPr/>
      <dgm:t>
        <a:bodyPr/>
        <a:lstStyle/>
        <a:p>
          <a:pPr algn="l"/>
          <a:r>
            <a:rPr lang="ro-RO" sz="2800" dirty="0" smtClean="0">
              <a:solidFill>
                <a:schemeClr val="tx1"/>
              </a:solidFill>
            </a:rPr>
            <a:t>Liceu Teoretic </a:t>
          </a:r>
          <a:endParaRPr lang="en-US" sz="2800" dirty="0">
            <a:solidFill>
              <a:schemeClr val="tx1"/>
            </a:solidFill>
          </a:endParaRPr>
        </a:p>
      </dgm:t>
    </dgm:pt>
    <dgm:pt modelId="{88D8B2EA-D90F-4388-944B-B78F239B7D4A}" type="parTrans" cxnId="{808CE4F0-748A-4F2B-AFA7-C5F203465156}">
      <dgm:prSet/>
      <dgm:spPr/>
      <dgm:t>
        <a:bodyPr/>
        <a:lstStyle/>
        <a:p>
          <a:endParaRPr lang="en-US"/>
        </a:p>
      </dgm:t>
    </dgm:pt>
    <dgm:pt modelId="{F336CF58-6335-4E72-A1B2-100E6E10CC62}" type="sibTrans" cxnId="{808CE4F0-748A-4F2B-AFA7-C5F203465156}">
      <dgm:prSet/>
      <dgm:spPr/>
      <dgm:t>
        <a:bodyPr/>
        <a:lstStyle/>
        <a:p>
          <a:endParaRPr lang="en-US"/>
        </a:p>
      </dgm:t>
    </dgm:pt>
    <dgm:pt modelId="{609FFCB8-2B4A-4DB1-A228-24FCC7E9FF54}">
      <dgm:prSet phldrT="[Text]" custT="1"/>
      <dgm:spPr/>
      <dgm:t>
        <a:bodyPr/>
        <a:lstStyle/>
        <a:p>
          <a:r>
            <a:rPr lang="ro-RO" sz="2800" dirty="0" smtClean="0"/>
            <a:t>Profil real</a:t>
          </a:r>
          <a:endParaRPr lang="en-US" sz="2800" dirty="0"/>
        </a:p>
      </dgm:t>
    </dgm:pt>
    <dgm:pt modelId="{330AF292-CCC3-4B8C-ABDA-8DE97B3E55BE}" type="parTrans" cxnId="{4F7EFBB2-574F-4F34-8285-0A782589CDDF}">
      <dgm:prSet/>
      <dgm:spPr/>
      <dgm:t>
        <a:bodyPr/>
        <a:lstStyle/>
        <a:p>
          <a:endParaRPr lang="en-US"/>
        </a:p>
      </dgm:t>
    </dgm:pt>
    <dgm:pt modelId="{5FD27DA1-A635-4F58-952C-616ABBF2A742}" type="sibTrans" cxnId="{4F7EFBB2-574F-4F34-8285-0A782589CDDF}">
      <dgm:prSet/>
      <dgm:spPr/>
      <dgm:t>
        <a:bodyPr/>
        <a:lstStyle/>
        <a:p>
          <a:endParaRPr lang="en-US"/>
        </a:p>
      </dgm:t>
    </dgm:pt>
    <dgm:pt modelId="{9D497EDE-9F1F-4849-ACE2-F2AC24D925F7}">
      <dgm:prSet phldrT="[Text]" custT="1"/>
      <dgm:spPr/>
      <dgm:t>
        <a:bodyPr/>
        <a:lstStyle/>
        <a:p>
          <a:r>
            <a:rPr lang="ro-RO" sz="2800" dirty="0" smtClean="0"/>
            <a:t>Profil umanist</a:t>
          </a:r>
          <a:endParaRPr lang="en-US" sz="2800" dirty="0"/>
        </a:p>
      </dgm:t>
    </dgm:pt>
    <dgm:pt modelId="{BB22665A-FF80-4685-AC70-0309B3B0B684}" type="parTrans" cxnId="{3DD7ECC6-DAF2-4B74-8EE6-511586B2A784}">
      <dgm:prSet/>
      <dgm:spPr/>
      <dgm:t>
        <a:bodyPr/>
        <a:lstStyle/>
        <a:p>
          <a:endParaRPr lang="en-US"/>
        </a:p>
      </dgm:t>
    </dgm:pt>
    <dgm:pt modelId="{B9FE1BFE-5870-4B58-8505-BABF6268F341}" type="sibTrans" cxnId="{3DD7ECC6-DAF2-4B74-8EE6-511586B2A784}">
      <dgm:prSet/>
      <dgm:spPr/>
      <dgm:t>
        <a:bodyPr/>
        <a:lstStyle/>
        <a:p>
          <a:endParaRPr lang="en-US"/>
        </a:p>
      </dgm:t>
    </dgm:pt>
    <dgm:pt modelId="{ED2959F8-CDDA-4BDE-8576-A9E09A7EF243}">
      <dgm:prSet phldrT="[Text]" custT="1"/>
      <dgm:spPr/>
      <dgm:t>
        <a:bodyPr/>
        <a:lstStyle/>
        <a:p>
          <a:r>
            <a:rPr lang="ro-RO" sz="2400" dirty="0" smtClean="0">
              <a:solidFill>
                <a:schemeClr val="tx1"/>
              </a:solidFill>
            </a:rPr>
            <a:t>„</a:t>
          </a:r>
          <a:r>
            <a:rPr lang="ro-RO" sz="2600" dirty="0" smtClean="0">
              <a:solidFill>
                <a:schemeClr val="tx1"/>
              </a:solidFill>
            </a:rPr>
            <a:t>Clasele liceale se vor deschide, cu cel puțin două clase a X-a de liceu, fie cu ambele profiluri , fie la același profil</a:t>
          </a:r>
          <a:r>
            <a:rPr lang="ro-RO" sz="2400" dirty="0" smtClean="0">
              <a:solidFill>
                <a:schemeClr val="tx1"/>
              </a:solidFill>
            </a:rPr>
            <a:t>”.</a:t>
          </a:r>
          <a:endParaRPr lang="en-US" sz="2400" dirty="0">
            <a:solidFill>
              <a:schemeClr val="tx1"/>
            </a:solidFill>
          </a:endParaRPr>
        </a:p>
      </dgm:t>
    </dgm:pt>
    <dgm:pt modelId="{DFA8C316-9EA5-48B4-A32A-397D740976A5}" type="parTrans" cxnId="{DD3A3E93-6BE1-43B2-9672-649058B99BAC}">
      <dgm:prSet/>
      <dgm:spPr/>
      <dgm:t>
        <a:bodyPr/>
        <a:lstStyle/>
        <a:p>
          <a:endParaRPr lang="en-US"/>
        </a:p>
      </dgm:t>
    </dgm:pt>
    <dgm:pt modelId="{DEEA5B34-32BF-45FC-87B3-F4A76BF1EA75}" type="sibTrans" cxnId="{DD3A3E93-6BE1-43B2-9672-649058B99BAC}">
      <dgm:prSet/>
      <dgm:spPr/>
      <dgm:t>
        <a:bodyPr/>
        <a:lstStyle/>
        <a:p>
          <a:endParaRPr lang="en-US"/>
        </a:p>
      </dgm:t>
    </dgm:pt>
    <dgm:pt modelId="{5814B771-C9C4-4992-9AC6-F317026265BF}">
      <dgm:prSet phldrT="[Text]" custT="1"/>
      <dgm:spPr/>
      <dgm:t>
        <a:bodyPr/>
        <a:lstStyle/>
        <a:p>
          <a:r>
            <a:rPr lang="ro-RO" sz="2800" dirty="0" smtClean="0"/>
            <a:t>Metodologia de admitere (pct.12);</a:t>
          </a:r>
          <a:endParaRPr lang="en-US" sz="2800" dirty="0"/>
        </a:p>
      </dgm:t>
    </dgm:pt>
    <dgm:pt modelId="{26FB23A2-D648-4A54-89D5-0B05FAC1A0A1}" type="parTrans" cxnId="{1486C3ED-02E8-489A-8EBA-69C93D9EE216}">
      <dgm:prSet/>
      <dgm:spPr/>
      <dgm:t>
        <a:bodyPr/>
        <a:lstStyle/>
        <a:p>
          <a:endParaRPr lang="en-US"/>
        </a:p>
      </dgm:t>
    </dgm:pt>
    <dgm:pt modelId="{5C58FF81-E0A5-4ABE-9A64-2B91D9BC1CBC}" type="sibTrans" cxnId="{1486C3ED-02E8-489A-8EBA-69C93D9EE216}">
      <dgm:prSet/>
      <dgm:spPr/>
      <dgm:t>
        <a:bodyPr/>
        <a:lstStyle/>
        <a:p>
          <a:endParaRPr lang="en-US"/>
        </a:p>
      </dgm:t>
    </dgm:pt>
    <dgm:pt modelId="{BAEB156E-003E-4DA0-891A-2F6F89C1B6D1}">
      <dgm:prSet phldrT="[Text]" custT="1"/>
      <dgm:spPr/>
      <dgm:t>
        <a:bodyPr/>
        <a:lstStyle/>
        <a:p>
          <a:r>
            <a:rPr lang="ro-RO" sz="2600" dirty="0" smtClean="0"/>
            <a:t>Regulamentul-tip al instituției de învățământ secundar (pct. 8).</a:t>
          </a:r>
          <a:endParaRPr lang="en-US" sz="2600" dirty="0"/>
        </a:p>
      </dgm:t>
    </dgm:pt>
    <dgm:pt modelId="{D19AF5A4-5D20-4748-B8A4-2119756346C4}" type="parTrans" cxnId="{0BF41677-7013-473D-A516-4E6C486FA817}">
      <dgm:prSet/>
      <dgm:spPr/>
      <dgm:t>
        <a:bodyPr/>
        <a:lstStyle/>
        <a:p>
          <a:endParaRPr lang="en-US"/>
        </a:p>
      </dgm:t>
    </dgm:pt>
    <dgm:pt modelId="{7624EA62-0686-4A06-93FE-5CC5168C9F61}" type="sibTrans" cxnId="{0BF41677-7013-473D-A516-4E6C486FA817}">
      <dgm:prSet/>
      <dgm:spPr/>
      <dgm:t>
        <a:bodyPr/>
        <a:lstStyle/>
        <a:p>
          <a:endParaRPr lang="en-US"/>
        </a:p>
      </dgm:t>
    </dgm:pt>
    <dgm:pt modelId="{41F10474-A971-4499-A5E0-310D32A80712}" type="pres">
      <dgm:prSet presAssocID="{BFEA2CDB-57AB-4977-B976-1783D178C29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4B73BB7-4297-4715-B7CF-E43F77FFE608}" type="pres">
      <dgm:prSet presAssocID="{D160662B-1D04-4BAA-B795-59183654FC88}" presName="linNode" presStyleCnt="0"/>
      <dgm:spPr/>
    </dgm:pt>
    <dgm:pt modelId="{39E69049-794D-4918-A74A-C3A9D961E925}" type="pres">
      <dgm:prSet presAssocID="{D160662B-1D04-4BAA-B795-59183654FC88}" presName="parentShp" presStyleLbl="node1" presStyleIdx="0" presStyleCnt="2" custScaleX="108111" custScaleY="39181" custLinFactNeighborX="-2062" custLinFactNeighborY="-5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5879D-AB90-4D91-847D-B45B45916414}" type="pres">
      <dgm:prSet presAssocID="{D160662B-1D04-4BAA-B795-59183654FC88}" presName="childShp" presStyleLbl="bgAccFollowNode1" presStyleIdx="0" presStyleCnt="2" custScaleY="38588" custLinFactNeighborX="2498" custLinFactNeighborY="-2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7C69C-3503-4347-8704-F45169FE2F6C}" type="pres">
      <dgm:prSet presAssocID="{F336CF58-6335-4E72-A1B2-100E6E10CC62}" presName="spacing" presStyleCnt="0"/>
      <dgm:spPr/>
    </dgm:pt>
    <dgm:pt modelId="{31801579-641F-4ED0-850C-E7E2DCCA0953}" type="pres">
      <dgm:prSet presAssocID="{ED2959F8-CDDA-4BDE-8576-A9E09A7EF243}" presName="linNode" presStyleCnt="0"/>
      <dgm:spPr/>
    </dgm:pt>
    <dgm:pt modelId="{ABE39D89-D3C1-4B07-91BC-86E5CA10A052}" type="pres">
      <dgm:prSet presAssocID="{ED2959F8-CDDA-4BDE-8576-A9E09A7EF243}" presName="parentShp" presStyleLbl="node1" presStyleIdx="1" presStyleCnt="2" custScaleY="118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D20FB-EDA1-4F08-8058-6B80648FF21C}" type="pres">
      <dgm:prSet presAssocID="{ED2959F8-CDDA-4BDE-8576-A9E09A7EF24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A590AA-AC26-40CC-A39C-A07CD386A506}" type="presOf" srcId="{5814B771-C9C4-4992-9AC6-F317026265BF}" destId="{F3AD20FB-EDA1-4F08-8058-6B80648FF21C}" srcOrd="0" destOrd="0" presId="urn:microsoft.com/office/officeart/2005/8/layout/vList6"/>
    <dgm:cxn modelId="{3DD7ECC6-DAF2-4B74-8EE6-511586B2A784}" srcId="{D160662B-1D04-4BAA-B795-59183654FC88}" destId="{9D497EDE-9F1F-4849-ACE2-F2AC24D925F7}" srcOrd="1" destOrd="0" parTransId="{BB22665A-FF80-4685-AC70-0309B3B0B684}" sibTransId="{B9FE1BFE-5870-4B58-8505-BABF6268F341}"/>
    <dgm:cxn modelId="{F40D501C-F40B-469E-82A1-66D8307886A5}" type="presOf" srcId="{ED2959F8-CDDA-4BDE-8576-A9E09A7EF243}" destId="{ABE39D89-D3C1-4B07-91BC-86E5CA10A052}" srcOrd="0" destOrd="0" presId="urn:microsoft.com/office/officeart/2005/8/layout/vList6"/>
    <dgm:cxn modelId="{808CE4F0-748A-4F2B-AFA7-C5F203465156}" srcId="{BFEA2CDB-57AB-4977-B976-1783D178C295}" destId="{D160662B-1D04-4BAA-B795-59183654FC88}" srcOrd="0" destOrd="0" parTransId="{88D8B2EA-D90F-4388-944B-B78F239B7D4A}" sibTransId="{F336CF58-6335-4E72-A1B2-100E6E10CC62}"/>
    <dgm:cxn modelId="{84BAEBB9-4716-4C88-AC7F-62983963BA58}" type="presOf" srcId="{D160662B-1D04-4BAA-B795-59183654FC88}" destId="{39E69049-794D-4918-A74A-C3A9D961E925}" srcOrd="0" destOrd="0" presId="urn:microsoft.com/office/officeart/2005/8/layout/vList6"/>
    <dgm:cxn modelId="{0BF41677-7013-473D-A516-4E6C486FA817}" srcId="{ED2959F8-CDDA-4BDE-8576-A9E09A7EF243}" destId="{BAEB156E-003E-4DA0-891A-2F6F89C1B6D1}" srcOrd="1" destOrd="0" parTransId="{D19AF5A4-5D20-4748-B8A4-2119756346C4}" sibTransId="{7624EA62-0686-4A06-93FE-5CC5168C9F61}"/>
    <dgm:cxn modelId="{4F7EFBB2-574F-4F34-8285-0A782589CDDF}" srcId="{D160662B-1D04-4BAA-B795-59183654FC88}" destId="{609FFCB8-2B4A-4DB1-A228-24FCC7E9FF54}" srcOrd="0" destOrd="0" parTransId="{330AF292-CCC3-4B8C-ABDA-8DE97B3E55BE}" sibTransId="{5FD27DA1-A635-4F58-952C-616ABBF2A742}"/>
    <dgm:cxn modelId="{868EEA49-8600-4DF4-BFBE-4F49AE665D8F}" type="presOf" srcId="{609FFCB8-2B4A-4DB1-A228-24FCC7E9FF54}" destId="{D0B5879D-AB90-4D91-847D-B45B45916414}" srcOrd="0" destOrd="0" presId="urn:microsoft.com/office/officeart/2005/8/layout/vList6"/>
    <dgm:cxn modelId="{6A027BD6-7A28-4B96-B09E-6B8A99C1AF5F}" type="presOf" srcId="{BFEA2CDB-57AB-4977-B976-1783D178C295}" destId="{41F10474-A971-4499-A5E0-310D32A80712}" srcOrd="0" destOrd="0" presId="urn:microsoft.com/office/officeart/2005/8/layout/vList6"/>
    <dgm:cxn modelId="{DD3A3E93-6BE1-43B2-9672-649058B99BAC}" srcId="{BFEA2CDB-57AB-4977-B976-1783D178C295}" destId="{ED2959F8-CDDA-4BDE-8576-A9E09A7EF243}" srcOrd="1" destOrd="0" parTransId="{DFA8C316-9EA5-48B4-A32A-397D740976A5}" sibTransId="{DEEA5B34-32BF-45FC-87B3-F4A76BF1EA75}"/>
    <dgm:cxn modelId="{0E894552-0E63-4D50-AF21-5DE2C5C53416}" type="presOf" srcId="{BAEB156E-003E-4DA0-891A-2F6F89C1B6D1}" destId="{F3AD20FB-EDA1-4F08-8058-6B80648FF21C}" srcOrd="0" destOrd="1" presId="urn:microsoft.com/office/officeart/2005/8/layout/vList6"/>
    <dgm:cxn modelId="{1486C3ED-02E8-489A-8EBA-69C93D9EE216}" srcId="{ED2959F8-CDDA-4BDE-8576-A9E09A7EF243}" destId="{5814B771-C9C4-4992-9AC6-F317026265BF}" srcOrd="0" destOrd="0" parTransId="{26FB23A2-D648-4A54-89D5-0B05FAC1A0A1}" sibTransId="{5C58FF81-E0A5-4ABE-9A64-2B91D9BC1CBC}"/>
    <dgm:cxn modelId="{50D9BD67-84DF-4FD4-9499-466FC38F9987}" type="presOf" srcId="{9D497EDE-9F1F-4849-ACE2-F2AC24D925F7}" destId="{D0B5879D-AB90-4D91-847D-B45B45916414}" srcOrd="0" destOrd="1" presId="urn:microsoft.com/office/officeart/2005/8/layout/vList6"/>
    <dgm:cxn modelId="{CCC16995-9E43-442C-A78E-1FF20022ACC1}" type="presParOf" srcId="{41F10474-A971-4499-A5E0-310D32A80712}" destId="{74B73BB7-4297-4715-B7CF-E43F77FFE608}" srcOrd="0" destOrd="0" presId="urn:microsoft.com/office/officeart/2005/8/layout/vList6"/>
    <dgm:cxn modelId="{42971200-DBC6-484B-9E12-C3880CB04129}" type="presParOf" srcId="{74B73BB7-4297-4715-B7CF-E43F77FFE608}" destId="{39E69049-794D-4918-A74A-C3A9D961E925}" srcOrd="0" destOrd="0" presId="urn:microsoft.com/office/officeart/2005/8/layout/vList6"/>
    <dgm:cxn modelId="{B009E803-AB1A-43BF-BE41-5F3BB1644DFF}" type="presParOf" srcId="{74B73BB7-4297-4715-B7CF-E43F77FFE608}" destId="{D0B5879D-AB90-4D91-847D-B45B45916414}" srcOrd="1" destOrd="0" presId="urn:microsoft.com/office/officeart/2005/8/layout/vList6"/>
    <dgm:cxn modelId="{A2B80946-04E4-42B7-8A1F-1A99AAFDFC94}" type="presParOf" srcId="{41F10474-A971-4499-A5E0-310D32A80712}" destId="{BFB7C69C-3503-4347-8704-F45169FE2F6C}" srcOrd="1" destOrd="0" presId="urn:microsoft.com/office/officeart/2005/8/layout/vList6"/>
    <dgm:cxn modelId="{9EDD56AC-5A8D-4A94-82E9-8E9B54A887A5}" type="presParOf" srcId="{41F10474-A971-4499-A5E0-310D32A80712}" destId="{31801579-641F-4ED0-850C-E7E2DCCA0953}" srcOrd="2" destOrd="0" presId="urn:microsoft.com/office/officeart/2005/8/layout/vList6"/>
    <dgm:cxn modelId="{37BB2CC0-F8FA-41BE-8E68-0327DE8619A5}" type="presParOf" srcId="{31801579-641F-4ED0-850C-E7E2DCCA0953}" destId="{ABE39D89-D3C1-4B07-91BC-86E5CA10A052}" srcOrd="0" destOrd="0" presId="urn:microsoft.com/office/officeart/2005/8/layout/vList6"/>
    <dgm:cxn modelId="{37B3AF59-F32E-408C-A7B3-5BF18D42822F}" type="presParOf" srcId="{31801579-641F-4ED0-850C-E7E2DCCA0953}" destId="{F3AD20FB-EDA1-4F08-8058-6B80648FF21C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69CE72-F6E0-4802-A975-6C657925FAB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D83B6F-A57C-416D-B2EF-7DB56E36243A}">
      <dgm:prSet phldrT="[Text]" custT="1"/>
      <dgm:spPr/>
      <dgm:t>
        <a:bodyPr/>
        <a:lstStyle/>
        <a:p>
          <a:r>
            <a:rPr lang="ro-RO" sz="2400" b="1" dirty="0" smtClean="0">
              <a:solidFill>
                <a:schemeClr val="tx1"/>
              </a:solidFill>
            </a:rPr>
            <a:t>11 raioane </a:t>
          </a:r>
          <a:r>
            <a:rPr lang="ro-RO" sz="2400" dirty="0" smtClean="0">
              <a:solidFill>
                <a:schemeClr val="tx1"/>
              </a:solidFill>
            </a:rPr>
            <a:t>cu admitere regulamentară</a:t>
          </a:r>
          <a:endParaRPr lang="en-US" sz="2400" dirty="0">
            <a:solidFill>
              <a:schemeClr val="tx1"/>
            </a:solidFill>
          </a:endParaRPr>
        </a:p>
      </dgm:t>
    </dgm:pt>
    <dgm:pt modelId="{2D2739EF-13F2-453A-8F27-F7076745DE65}" type="parTrans" cxnId="{125EB4B9-402E-4D56-9DF2-DBB27F62AFC4}">
      <dgm:prSet/>
      <dgm:spPr/>
      <dgm:t>
        <a:bodyPr/>
        <a:lstStyle/>
        <a:p>
          <a:endParaRPr lang="en-US"/>
        </a:p>
      </dgm:t>
    </dgm:pt>
    <dgm:pt modelId="{58FD8251-9DF9-44EF-8E11-9102E60EECFA}" type="sibTrans" cxnId="{125EB4B9-402E-4D56-9DF2-DBB27F62AFC4}">
      <dgm:prSet/>
      <dgm:spPr/>
      <dgm:t>
        <a:bodyPr/>
        <a:lstStyle/>
        <a:p>
          <a:endParaRPr lang="en-US"/>
        </a:p>
      </dgm:t>
    </dgm:pt>
    <dgm:pt modelId="{C520238B-72E6-464E-AC8C-D964B623F676}">
      <dgm:prSet phldrT="[Text]"/>
      <dgm:spPr/>
      <dgm:t>
        <a:bodyPr/>
        <a:lstStyle/>
        <a:p>
          <a:r>
            <a:rPr lang="ro-RO" dirty="0" smtClean="0"/>
            <a:t>Bălți, Cantemir, Călărași, Glodeni, Hâncești, Ialoveni, Nisporeni, Rezina, Ștefan –Vodă, Telenești, Ungheni.</a:t>
          </a:r>
          <a:endParaRPr lang="en-US" dirty="0"/>
        </a:p>
      </dgm:t>
    </dgm:pt>
    <dgm:pt modelId="{9D7ECC41-DEED-43B0-9C28-50A689B77FE8}" type="parTrans" cxnId="{8271A934-EAA0-4005-9C1C-66AFBD02B804}">
      <dgm:prSet/>
      <dgm:spPr/>
      <dgm:t>
        <a:bodyPr/>
        <a:lstStyle/>
        <a:p>
          <a:endParaRPr lang="en-US"/>
        </a:p>
      </dgm:t>
    </dgm:pt>
    <dgm:pt modelId="{C5DB00E6-3031-4C3E-9442-C43CBE5D00EF}" type="sibTrans" cxnId="{8271A934-EAA0-4005-9C1C-66AFBD02B804}">
      <dgm:prSet/>
      <dgm:spPr/>
      <dgm:t>
        <a:bodyPr/>
        <a:lstStyle/>
        <a:p>
          <a:endParaRPr lang="en-US"/>
        </a:p>
      </dgm:t>
    </dgm:pt>
    <dgm:pt modelId="{4BA9605F-93E7-40C9-8046-5B00946E06C5}">
      <dgm:prSet phldrT="[Text]" custT="1"/>
      <dgm:spPr/>
      <dgm:t>
        <a:bodyPr/>
        <a:lstStyle/>
        <a:p>
          <a:r>
            <a:rPr lang="ro-RO" sz="2400" b="1" dirty="0" smtClean="0">
              <a:solidFill>
                <a:schemeClr val="tx1"/>
              </a:solidFill>
            </a:rPr>
            <a:t>3raioane </a:t>
          </a:r>
          <a:r>
            <a:rPr lang="ro-RO" sz="2400" b="0" dirty="0" smtClean="0">
              <a:solidFill>
                <a:schemeClr val="tx1"/>
              </a:solidFill>
            </a:rPr>
            <a:t>cu</a:t>
          </a:r>
          <a:r>
            <a:rPr lang="ro-RO" sz="2400" b="1" dirty="0" smtClean="0">
              <a:solidFill>
                <a:schemeClr val="tx1"/>
              </a:solidFill>
            </a:rPr>
            <a:t> </a:t>
          </a:r>
          <a:r>
            <a:rPr lang="ro-RO" sz="2400" dirty="0" smtClean="0">
              <a:solidFill>
                <a:schemeClr val="tx1"/>
              </a:solidFill>
            </a:rPr>
            <a:t>câte nici o instituţie cu admitere neregulamentară</a:t>
          </a:r>
          <a:endParaRPr lang="en-US" sz="2400" dirty="0">
            <a:solidFill>
              <a:schemeClr val="tx1"/>
            </a:solidFill>
          </a:endParaRPr>
        </a:p>
      </dgm:t>
    </dgm:pt>
    <dgm:pt modelId="{C481F70C-BE18-4AC1-83B6-568DE93FE551}" type="parTrans" cxnId="{7061EDC4-9F91-43A8-8046-D8EAF54376CC}">
      <dgm:prSet/>
      <dgm:spPr/>
      <dgm:t>
        <a:bodyPr/>
        <a:lstStyle/>
        <a:p>
          <a:endParaRPr lang="en-US"/>
        </a:p>
      </dgm:t>
    </dgm:pt>
    <dgm:pt modelId="{09ABC621-EAB1-4E33-B6D5-EA531B227280}" type="sibTrans" cxnId="{7061EDC4-9F91-43A8-8046-D8EAF54376CC}">
      <dgm:prSet/>
      <dgm:spPr/>
      <dgm:t>
        <a:bodyPr/>
        <a:lstStyle/>
        <a:p>
          <a:endParaRPr lang="en-US"/>
        </a:p>
      </dgm:t>
    </dgm:pt>
    <dgm:pt modelId="{82395F5B-714E-4E0C-9A5A-75DF7F497EA6}">
      <dgm:prSet phldrT="[Text]"/>
      <dgm:spPr/>
      <dgm:t>
        <a:bodyPr/>
        <a:lstStyle/>
        <a:p>
          <a:r>
            <a:rPr lang="ro-RO" dirty="0" smtClean="0"/>
            <a:t>Ocnița, Basarabeasca, Râșcani.</a:t>
          </a:r>
          <a:endParaRPr lang="en-US" dirty="0"/>
        </a:p>
      </dgm:t>
    </dgm:pt>
    <dgm:pt modelId="{EAEF131E-931A-4131-A444-C5C9FDD06C42}" type="parTrans" cxnId="{05DCE15D-43CF-4B8E-A6C4-47EDCD898FCE}">
      <dgm:prSet/>
      <dgm:spPr/>
      <dgm:t>
        <a:bodyPr/>
        <a:lstStyle/>
        <a:p>
          <a:endParaRPr lang="en-US"/>
        </a:p>
      </dgm:t>
    </dgm:pt>
    <dgm:pt modelId="{86338A45-9CBF-484F-81F1-81786E892E2E}" type="sibTrans" cxnId="{05DCE15D-43CF-4B8E-A6C4-47EDCD898FCE}">
      <dgm:prSet/>
      <dgm:spPr/>
      <dgm:t>
        <a:bodyPr/>
        <a:lstStyle/>
        <a:p>
          <a:endParaRPr lang="en-US"/>
        </a:p>
      </dgm:t>
    </dgm:pt>
    <dgm:pt modelId="{5B0225DD-2F7B-4551-A395-EA43AAADA7F3}" type="pres">
      <dgm:prSet presAssocID="{9469CE72-F6E0-4802-A975-6C657925FA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49C34F-A0FE-4564-A29C-4F181516EC18}" type="pres">
      <dgm:prSet presAssocID="{E0D83B6F-A57C-416D-B2EF-7DB56E36243A}" presName="linNode" presStyleCnt="0"/>
      <dgm:spPr/>
    </dgm:pt>
    <dgm:pt modelId="{1B29EDF5-1970-4829-B40C-BBB1CB22E81F}" type="pres">
      <dgm:prSet presAssocID="{E0D83B6F-A57C-416D-B2EF-7DB56E36243A}" presName="parentText" presStyleLbl="node1" presStyleIdx="0" presStyleCnt="2" custScaleX="1199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8E397-AAD0-426E-870C-9F2E4FB04AC1}" type="pres">
      <dgm:prSet presAssocID="{E0D83B6F-A57C-416D-B2EF-7DB56E36243A}" presName="descendantText" presStyleLbl="alignAccFollowNode1" presStyleIdx="0" presStyleCnt="2" custScaleY="120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659E2-CAE6-4FA7-9478-3F28E15C2E2B}" type="pres">
      <dgm:prSet presAssocID="{58FD8251-9DF9-44EF-8E11-9102E60EECFA}" presName="sp" presStyleCnt="0"/>
      <dgm:spPr/>
    </dgm:pt>
    <dgm:pt modelId="{C2B0A765-1A89-4F9A-A9CA-58A98F02B214}" type="pres">
      <dgm:prSet presAssocID="{4BA9605F-93E7-40C9-8046-5B00946E06C5}" presName="linNode" presStyleCnt="0"/>
      <dgm:spPr/>
    </dgm:pt>
    <dgm:pt modelId="{49AEB0A4-7A1D-4A03-8CE0-688B311C5969}" type="pres">
      <dgm:prSet presAssocID="{4BA9605F-93E7-40C9-8046-5B00946E06C5}" presName="parentText" presStyleLbl="node1" presStyleIdx="1" presStyleCnt="2" custScaleX="1244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1539C-3DC1-4F45-B95B-7B2D2FC4BBA9}" type="pres">
      <dgm:prSet presAssocID="{4BA9605F-93E7-40C9-8046-5B00946E06C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1A934-EAA0-4005-9C1C-66AFBD02B804}" srcId="{E0D83B6F-A57C-416D-B2EF-7DB56E36243A}" destId="{C520238B-72E6-464E-AC8C-D964B623F676}" srcOrd="0" destOrd="0" parTransId="{9D7ECC41-DEED-43B0-9C28-50A689B77FE8}" sibTransId="{C5DB00E6-3031-4C3E-9442-C43CBE5D00EF}"/>
    <dgm:cxn modelId="{05DCE15D-43CF-4B8E-A6C4-47EDCD898FCE}" srcId="{4BA9605F-93E7-40C9-8046-5B00946E06C5}" destId="{82395F5B-714E-4E0C-9A5A-75DF7F497EA6}" srcOrd="0" destOrd="0" parTransId="{EAEF131E-931A-4131-A444-C5C9FDD06C42}" sibTransId="{86338A45-9CBF-484F-81F1-81786E892E2E}"/>
    <dgm:cxn modelId="{BCC64E8A-4739-410F-8FBF-4C85CE903063}" type="presOf" srcId="{82395F5B-714E-4E0C-9A5A-75DF7F497EA6}" destId="{2FA1539C-3DC1-4F45-B95B-7B2D2FC4BBA9}" srcOrd="0" destOrd="0" presId="urn:microsoft.com/office/officeart/2005/8/layout/vList5"/>
    <dgm:cxn modelId="{125EB4B9-402E-4D56-9DF2-DBB27F62AFC4}" srcId="{9469CE72-F6E0-4802-A975-6C657925FABD}" destId="{E0D83B6F-A57C-416D-B2EF-7DB56E36243A}" srcOrd="0" destOrd="0" parTransId="{2D2739EF-13F2-453A-8F27-F7076745DE65}" sibTransId="{58FD8251-9DF9-44EF-8E11-9102E60EECFA}"/>
    <dgm:cxn modelId="{DEBE4373-E134-4C77-8E7D-9400D0BDC91C}" type="presOf" srcId="{9469CE72-F6E0-4802-A975-6C657925FABD}" destId="{5B0225DD-2F7B-4551-A395-EA43AAADA7F3}" srcOrd="0" destOrd="0" presId="urn:microsoft.com/office/officeart/2005/8/layout/vList5"/>
    <dgm:cxn modelId="{4D1CBA8E-0794-4C1E-B54A-2BD4E208B8BA}" type="presOf" srcId="{E0D83B6F-A57C-416D-B2EF-7DB56E36243A}" destId="{1B29EDF5-1970-4829-B40C-BBB1CB22E81F}" srcOrd="0" destOrd="0" presId="urn:microsoft.com/office/officeart/2005/8/layout/vList5"/>
    <dgm:cxn modelId="{16A5A48B-A96A-4AA2-A718-02BBE99000E0}" type="presOf" srcId="{4BA9605F-93E7-40C9-8046-5B00946E06C5}" destId="{49AEB0A4-7A1D-4A03-8CE0-688B311C5969}" srcOrd="0" destOrd="0" presId="urn:microsoft.com/office/officeart/2005/8/layout/vList5"/>
    <dgm:cxn modelId="{7FB33752-A3FE-475E-80BD-9384A364DF70}" type="presOf" srcId="{C520238B-72E6-464E-AC8C-D964B623F676}" destId="{3BE8E397-AAD0-426E-870C-9F2E4FB04AC1}" srcOrd="0" destOrd="0" presId="urn:microsoft.com/office/officeart/2005/8/layout/vList5"/>
    <dgm:cxn modelId="{7061EDC4-9F91-43A8-8046-D8EAF54376CC}" srcId="{9469CE72-F6E0-4802-A975-6C657925FABD}" destId="{4BA9605F-93E7-40C9-8046-5B00946E06C5}" srcOrd="1" destOrd="0" parTransId="{C481F70C-BE18-4AC1-83B6-568DE93FE551}" sibTransId="{09ABC621-EAB1-4E33-B6D5-EA531B227280}"/>
    <dgm:cxn modelId="{543F0E6F-E065-4A2E-817F-88F9ACA95640}" type="presParOf" srcId="{5B0225DD-2F7B-4551-A395-EA43AAADA7F3}" destId="{A049C34F-A0FE-4564-A29C-4F181516EC18}" srcOrd="0" destOrd="0" presId="urn:microsoft.com/office/officeart/2005/8/layout/vList5"/>
    <dgm:cxn modelId="{B7DEEAC0-F22D-49D0-94F3-5F7CE430882A}" type="presParOf" srcId="{A049C34F-A0FE-4564-A29C-4F181516EC18}" destId="{1B29EDF5-1970-4829-B40C-BBB1CB22E81F}" srcOrd="0" destOrd="0" presId="urn:microsoft.com/office/officeart/2005/8/layout/vList5"/>
    <dgm:cxn modelId="{92E72612-B1BA-421F-B657-4C13EA7A90BE}" type="presParOf" srcId="{A049C34F-A0FE-4564-A29C-4F181516EC18}" destId="{3BE8E397-AAD0-426E-870C-9F2E4FB04AC1}" srcOrd="1" destOrd="0" presId="urn:microsoft.com/office/officeart/2005/8/layout/vList5"/>
    <dgm:cxn modelId="{45B46FA6-36DA-419E-B82D-FAAA0C5A4C83}" type="presParOf" srcId="{5B0225DD-2F7B-4551-A395-EA43AAADA7F3}" destId="{502659E2-CAE6-4FA7-9478-3F28E15C2E2B}" srcOrd="1" destOrd="0" presId="urn:microsoft.com/office/officeart/2005/8/layout/vList5"/>
    <dgm:cxn modelId="{2F81AE3E-33CE-456C-8942-178B36F207BF}" type="presParOf" srcId="{5B0225DD-2F7B-4551-A395-EA43AAADA7F3}" destId="{C2B0A765-1A89-4F9A-A9CA-58A98F02B214}" srcOrd="2" destOrd="0" presId="urn:microsoft.com/office/officeart/2005/8/layout/vList5"/>
    <dgm:cxn modelId="{67E448D6-7F83-40DE-9A04-14C2E570773D}" type="presParOf" srcId="{C2B0A765-1A89-4F9A-A9CA-58A98F02B214}" destId="{49AEB0A4-7A1D-4A03-8CE0-688B311C5969}" srcOrd="0" destOrd="0" presId="urn:microsoft.com/office/officeart/2005/8/layout/vList5"/>
    <dgm:cxn modelId="{37EEA76E-94CC-4A95-9CAE-0ADE020AC967}" type="presParOf" srcId="{C2B0A765-1A89-4F9A-A9CA-58A98F02B214}" destId="{2FA1539C-3DC1-4F45-B95B-7B2D2FC4BBA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B5879D-AB90-4D91-847D-B45B45916414}">
      <dsp:nvSpPr>
        <dsp:cNvPr id="0" name=""/>
        <dsp:cNvSpPr/>
      </dsp:nvSpPr>
      <dsp:spPr>
        <a:xfrm>
          <a:off x="3381734" y="0"/>
          <a:ext cx="4682765" cy="9419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800" kern="1200" dirty="0" smtClean="0"/>
            <a:t>Profil real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800" kern="1200" dirty="0" smtClean="0"/>
            <a:t>Profil umanist</a:t>
          </a:r>
          <a:endParaRPr lang="en-US" sz="2800" kern="1200" dirty="0"/>
        </a:p>
      </dsp:txBody>
      <dsp:txXfrm>
        <a:off x="3381734" y="0"/>
        <a:ext cx="4682765" cy="941944"/>
      </dsp:txXfrm>
    </dsp:sp>
    <dsp:sp modelId="{39E69049-794D-4918-A74A-C3A9D961E925}">
      <dsp:nvSpPr>
        <dsp:cNvPr id="0" name=""/>
        <dsp:cNvSpPr/>
      </dsp:nvSpPr>
      <dsp:spPr>
        <a:xfrm>
          <a:off x="0" y="0"/>
          <a:ext cx="3375056" cy="9564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>
              <a:solidFill>
                <a:schemeClr val="tx1"/>
              </a:solidFill>
            </a:rPr>
            <a:t>Liceu Teoretic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0" y="0"/>
        <a:ext cx="3375056" cy="956419"/>
      </dsp:txXfrm>
    </dsp:sp>
    <dsp:sp modelId="{F3AD20FB-EDA1-4F08-8058-6B80648FF21C}">
      <dsp:nvSpPr>
        <dsp:cNvPr id="0" name=""/>
        <dsp:cNvSpPr/>
      </dsp:nvSpPr>
      <dsp:spPr>
        <a:xfrm>
          <a:off x="3226587" y="1431974"/>
          <a:ext cx="4833974" cy="24410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800" kern="1200" dirty="0" smtClean="0"/>
            <a:t>Metodologia de admitere (pct.12);</a:t>
          </a:r>
          <a:endParaRPr lang="en-US" sz="28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600" kern="1200" dirty="0" smtClean="0"/>
            <a:t>Regulamentul-tip al instituției de învățământ secundar (pct. 8).</a:t>
          </a:r>
          <a:endParaRPr lang="en-US" sz="2600" kern="1200" dirty="0"/>
        </a:p>
      </dsp:txBody>
      <dsp:txXfrm>
        <a:off x="3226587" y="1431974"/>
        <a:ext cx="4833974" cy="2441029"/>
      </dsp:txXfrm>
    </dsp:sp>
    <dsp:sp modelId="{ABE39D89-D3C1-4B07-91BC-86E5CA10A052}">
      <dsp:nvSpPr>
        <dsp:cNvPr id="0" name=""/>
        <dsp:cNvSpPr/>
      </dsp:nvSpPr>
      <dsp:spPr>
        <a:xfrm>
          <a:off x="3937" y="1202371"/>
          <a:ext cx="3222649" cy="290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>
              <a:solidFill>
                <a:schemeClr val="tx1"/>
              </a:solidFill>
            </a:rPr>
            <a:t>„</a:t>
          </a:r>
          <a:r>
            <a:rPr lang="ro-RO" sz="2600" kern="1200" dirty="0" smtClean="0">
              <a:solidFill>
                <a:schemeClr val="tx1"/>
              </a:solidFill>
            </a:rPr>
            <a:t>Clasele liceale se vor deschide, cu cel puțin două clase a X-a de liceu, fie cu ambele profiluri , fie la același profil</a:t>
          </a:r>
          <a:r>
            <a:rPr lang="ro-RO" sz="2400" kern="1200" dirty="0" smtClean="0">
              <a:solidFill>
                <a:schemeClr val="tx1"/>
              </a:solidFill>
            </a:rPr>
            <a:t>”.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937" y="1202371"/>
        <a:ext cx="3222649" cy="29002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B5879D-AB90-4D91-847D-B45B45916414}">
      <dsp:nvSpPr>
        <dsp:cNvPr id="0" name=""/>
        <dsp:cNvSpPr/>
      </dsp:nvSpPr>
      <dsp:spPr>
        <a:xfrm>
          <a:off x="3381734" y="0"/>
          <a:ext cx="4682765" cy="9419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800" kern="1200" dirty="0" smtClean="0"/>
            <a:t>Profil real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800" kern="1200" dirty="0" smtClean="0"/>
            <a:t>Profil umanist</a:t>
          </a:r>
          <a:endParaRPr lang="en-US" sz="2800" kern="1200" dirty="0"/>
        </a:p>
      </dsp:txBody>
      <dsp:txXfrm>
        <a:off x="3381734" y="0"/>
        <a:ext cx="4682765" cy="941944"/>
      </dsp:txXfrm>
    </dsp:sp>
    <dsp:sp modelId="{39E69049-794D-4918-A74A-C3A9D961E925}">
      <dsp:nvSpPr>
        <dsp:cNvPr id="0" name=""/>
        <dsp:cNvSpPr/>
      </dsp:nvSpPr>
      <dsp:spPr>
        <a:xfrm>
          <a:off x="0" y="0"/>
          <a:ext cx="3375056" cy="9564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>
              <a:solidFill>
                <a:schemeClr val="tx1"/>
              </a:solidFill>
            </a:rPr>
            <a:t>Liceu Teoretic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0" y="0"/>
        <a:ext cx="3375056" cy="956419"/>
      </dsp:txXfrm>
    </dsp:sp>
    <dsp:sp modelId="{F3AD20FB-EDA1-4F08-8058-6B80648FF21C}">
      <dsp:nvSpPr>
        <dsp:cNvPr id="0" name=""/>
        <dsp:cNvSpPr/>
      </dsp:nvSpPr>
      <dsp:spPr>
        <a:xfrm>
          <a:off x="3226587" y="1431974"/>
          <a:ext cx="4833974" cy="24410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800" kern="1200" dirty="0" smtClean="0"/>
            <a:t>Metodologia de admitere (pct.12);</a:t>
          </a:r>
          <a:endParaRPr lang="en-US" sz="28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600" kern="1200" dirty="0" smtClean="0"/>
            <a:t>Regulamentul-tip al instituției de învățământ secundar (pct. 8).</a:t>
          </a:r>
          <a:endParaRPr lang="en-US" sz="2600" kern="1200" dirty="0"/>
        </a:p>
      </dsp:txBody>
      <dsp:txXfrm>
        <a:off x="3226587" y="1431974"/>
        <a:ext cx="4833974" cy="2441029"/>
      </dsp:txXfrm>
    </dsp:sp>
    <dsp:sp modelId="{ABE39D89-D3C1-4B07-91BC-86E5CA10A052}">
      <dsp:nvSpPr>
        <dsp:cNvPr id="0" name=""/>
        <dsp:cNvSpPr/>
      </dsp:nvSpPr>
      <dsp:spPr>
        <a:xfrm>
          <a:off x="3937" y="1202371"/>
          <a:ext cx="3222649" cy="290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>
              <a:solidFill>
                <a:schemeClr val="tx1"/>
              </a:solidFill>
            </a:rPr>
            <a:t>„</a:t>
          </a:r>
          <a:r>
            <a:rPr lang="ro-RO" sz="2600" kern="1200" dirty="0" smtClean="0">
              <a:solidFill>
                <a:schemeClr val="tx1"/>
              </a:solidFill>
            </a:rPr>
            <a:t>Clasele liceale se vor deschide, cu cel puțin două clase a X-a de liceu, fie cu ambele profiluri , fie la același profil</a:t>
          </a:r>
          <a:r>
            <a:rPr lang="ro-RO" sz="2400" kern="1200" dirty="0" smtClean="0">
              <a:solidFill>
                <a:schemeClr val="tx1"/>
              </a:solidFill>
            </a:rPr>
            <a:t>”.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937" y="1202371"/>
        <a:ext cx="3222649" cy="29002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E8E397-AAD0-426E-870C-9F2E4FB04AC1}">
      <dsp:nvSpPr>
        <dsp:cNvPr id="0" name=""/>
        <dsp:cNvSpPr/>
      </dsp:nvSpPr>
      <dsp:spPr>
        <a:xfrm rot="5400000">
          <a:off x="5185085" y="-1703122"/>
          <a:ext cx="1647093" cy="51145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600" kern="1200" dirty="0" smtClean="0"/>
            <a:t>Bălți, Cantemir, Călărași, Glodeni, Hâncești, Ialoveni, Nisporeni, Rezina, Ștefan –Vodă, Telenești, Ungheni.</a:t>
          </a:r>
          <a:endParaRPr lang="en-US" sz="2600" kern="1200" dirty="0"/>
        </a:p>
      </dsp:txBody>
      <dsp:txXfrm rot="5400000">
        <a:off x="5185085" y="-1703122"/>
        <a:ext cx="1647093" cy="5114593"/>
      </dsp:txXfrm>
    </dsp:sp>
    <dsp:sp modelId="{1B29EDF5-1970-4829-B40C-BBB1CB22E81F}">
      <dsp:nvSpPr>
        <dsp:cNvPr id="0" name=""/>
        <dsp:cNvSpPr/>
      </dsp:nvSpPr>
      <dsp:spPr>
        <a:xfrm>
          <a:off x="653" y="42"/>
          <a:ext cx="3450681" cy="1708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chemeClr val="tx1"/>
              </a:solidFill>
            </a:rPr>
            <a:t>11 raioane </a:t>
          </a:r>
          <a:r>
            <a:rPr lang="ro-RO" sz="2400" kern="1200" dirty="0" smtClean="0">
              <a:solidFill>
                <a:schemeClr val="tx1"/>
              </a:solidFill>
            </a:rPr>
            <a:t>cu admitere regulamentară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53" y="42"/>
        <a:ext cx="3450681" cy="1708263"/>
      </dsp:txXfrm>
    </dsp:sp>
    <dsp:sp modelId="{2FA1539C-3DC1-4F45-B95B-7B2D2FC4BBA9}">
      <dsp:nvSpPr>
        <dsp:cNvPr id="0" name=""/>
        <dsp:cNvSpPr/>
      </dsp:nvSpPr>
      <dsp:spPr>
        <a:xfrm rot="5400000">
          <a:off x="5365185" y="128043"/>
          <a:ext cx="1366610" cy="50396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600" kern="1200" dirty="0" smtClean="0"/>
            <a:t>Ocnița, Basarabeasca, Râșcani.</a:t>
          </a:r>
          <a:endParaRPr lang="en-US" sz="2600" kern="1200" dirty="0"/>
        </a:p>
      </dsp:txBody>
      <dsp:txXfrm rot="5400000">
        <a:off x="5365185" y="128043"/>
        <a:ext cx="1366610" cy="5039614"/>
      </dsp:txXfrm>
    </dsp:sp>
    <dsp:sp modelId="{49AEB0A4-7A1D-4A03-8CE0-688B311C5969}">
      <dsp:nvSpPr>
        <dsp:cNvPr id="0" name=""/>
        <dsp:cNvSpPr/>
      </dsp:nvSpPr>
      <dsp:spPr>
        <a:xfrm>
          <a:off x="653" y="1793719"/>
          <a:ext cx="3528029" cy="1708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chemeClr val="tx1"/>
              </a:solidFill>
            </a:rPr>
            <a:t>3raioane </a:t>
          </a:r>
          <a:r>
            <a:rPr lang="ro-RO" sz="2400" b="0" kern="1200" dirty="0" smtClean="0">
              <a:solidFill>
                <a:schemeClr val="tx1"/>
              </a:solidFill>
            </a:rPr>
            <a:t>cu</a:t>
          </a:r>
          <a:r>
            <a:rPr lang="ro-RO" sz="2400" b="1" kern="1200" dirty="0" smtClean="0">
              <a:solidFill>
                <a:schemeClr val="tx1"/>
              </a:solidFill>
            </a:rPr>
            <a:t> </a:t>
          </a:r>
          <a:r>
            <a:rPr lang="ro-RO" sz="2400" kern="1200" dirty="0" smtClean="0">
              <a:solidFill>
                <a:schemeClr val="tx1"/>
              </a:solidFill>
            </a:rPr>
            <a:t>câte nici o instituţie cu admitere neregulamentară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53" y="1793719"/>
        <a:ext cx="3528029" cy="1708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689E0-C17B-40C8-A2E7-DF3C7A532E2A}" type="datetimeFigureOut">
              <a:rPr lang="ru-RU" smtClean="0"/>
              <a:pPr/>
              <a:t>22.10.2016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12A8E-D649-49B0-9A3A-B5F409FBB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2A8E-D649-49B0-9A3A-B5F409FBB9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quarter" idx="2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 pentru editare stil titlu</a:t>
            </a: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6F019E5-BA33-4A48-A873-C65D83CAE7F3}" type="datetimeFigureOut">
              <a:rPr lang="ro-RO" smtClean="0"/>
              <a:pPr/>
              <a:t>22.10.2016</a:t>
            </a:fld>
            <a:endParaRPr lang="ro-RO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o-RO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D29E3A-C35A-4097-89F5-DD1A19DC6250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/>
      <p:bldP spid="2071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14348" y="1357298"/>
            <a:ext cx="77724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o-RO" sz="2400" b="1" dirty="0" smtClean="0"/>
              <a:t>MINISTERUL EDUCAȚIEI AL REPUBLICII MOLDOVA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14348" y="2643182"/>
            <a:ext cx="7772400" cy="3286148"/>
          </a:xfrm>
          <a:prstGeom prst="rect">
            <a:avLst/>
          </a:prstGeom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o-RO" sz="2400" b="1" dirty="0" smtClean="0"/>
              <a:t>ANALIZA REZULTATELOR ADMITERII ÎN ÎNVĂȚAMÂNTUL LICEAL</a:t>
            </a:r>
          </a:p>
          <a:p>
            <a:pPr algn="ctr"/>
            <a:r>
              <a:rPr lang="ro-RO" sz="2400" b="1" dirty="0" smtClean="0"/>
              <a:t>( 3 ani de studii) </a:t>
            </a:r>
          </a:p>
          <a:p>
            <a:pPr algn="ctr"/>
            <a:endParaRPr lang="ro-RO" sz="2400" b="1" dirty="0" smtClean="0"/>
          </a:p>
          <a:p>
            <a:pPr algn="ctr"/>
            <a:r>
              <a:rPr lang="ro-RO" sz="2400" b="1" dirty="0" smtClean="0"/>
              <a:t>CONSTATĂRI, CONCLUZII, PERSPECTIVE.</a:t>
            </a:r>
            <a:endParaRPr lang="ro-RO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607220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b="1" dirty="0" smtClean="0"/>
              <a:t>Direcția </a:t>
            </a:r>
            <a:r>
              <a:rPr lang="ro-RO" b="1" dirty="0" smtClean="0"/>
              <a:t>învățământ </a:t>
            </a:r>
            <a:r>
              <a:rPr lang="ro-RO" b="1" dirty="0" smtClean="0"/>
              <a:t>preuniversitar 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571472" y="1071546"/>
            <a:ext cx="7772400" cy="857256"/>
          </a:xfrm>
        </p:spPr>
        <p:txBody>
          <a:bodyPr/>
          <a:lstStyle/>
          <a:p>
            <a:r>
              <a:rPr lang="ro-RO" b="1" dirty="0" smtClean="0"/>
              <a:t>Nota medie de concurs: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251520" y="1785926"/>
            <a:ext cx="8606760" cy="3852874"/>
          </a:xfrm>
        </p:spPr>
        <p:txBody>
          <a:bodyPr/>
          <a:lstStyle/>
          <a:p>
            <a:pPr marL="514350" indent="-514350" algn="l"/>
            <a:r>
              <a:rPr lang="ro-RO" dirty="0" smtClean="0"/>
              <a:t>              În cadrul sesiunii de admitere 2016 în învățământul liceal pentru </a:t>
            </a:r>
            <a:r>
              <a:rPr lang="ro-RO" b="1" dirty="0" smtClean="0"/>
              <a:t>profilul umanist</a:t>
            </a:r>
            <a:r>
              <a:rPr lang="ro-RO" dirty="0" smtClean="0"/>
              <a:t> nota medie de concurs constituie </a:t>
            </a:r>
            <a:r>
              <a:rPr lang="ro-RO" b="1" dirty="0" smtClean="0"/>
              <a:t>7,36, </a:t>
            </a:r>
            <a:r>
              <a:rPr lang="ro-RO" dirty="0" smtClean="0"/>
              <a:t>în comparativ cu anii precedenți</a:t>
            </a:r>
            <a:r>
              <a:rPr lang="ro-RO" dirty="0" smtClean="0">
                <a:sym typeface="Wingdings" pitchFamily="2" charset="2"/>
              </a:rPr>
              <a:t>:(</a:t>
            </a:r>
            <a:r>
              <a:rPr lang="ro-RO" dirty="0" smtClean="0"/>
              <a:t>2015-</a:t>
            </a:r>
            <a:r>
              <a:rPr lang="ro-RO" b="1" dirty="0" smtClean="0"/>
              <a:t>7,66</a:t>
            </a:r>
            <a:r>
              <a:rPr lang="ro-RO" dirty="0" smtClean="0"/>
              <a:t>; 2014</a:t>
            </a:r>
            <a:r>
              <a:rPr lang="ro-RO" i="1" dirty="0" smtClean="0"/>
              <a:t>- </a:t>
            </a:r>
            <a:r>
              <a:rPr lang="ro-RO" b="1" dirty="0" smtClean="0"/>
              <a:t>7,57</a:t>
            </a:r>
            <a:r>
              <a:rPr lang="ro-RO" dirty="0" smtClean="0"/>
              <a:t>;</a:t>
            </a:r>
            <a:r>
              <a:rPr lang="ro-RO" b="1" dirty="0" smtClean="0"/>
              <a:t> </a:t>
            </a:r>
            <a:r>
              <a:rPr lang="ro-RO" dirty="0" smtClean="0"/>
              <a:t>2013</a:t>
            </a:r>
            <a:r>
              <a:rPr lang="ro-RO" b="1" dirty="0" smtClean="0"/>
              <a:t>-7,01</a:t>
            </a:r>
            <a:r>
              <a:rPr lang="ro-RO" i="1" dirty="0" smtClean="0"/>
              <a:t>)</a:t>
            </a:r>
            <a:r>
              <a:rPr lang="ro-RO" dirty="0" smtClean="0"/>
              <a:t>, iar nota minimă de concurs este de </a:t>
            </a:r>
            <a:r>
              <a:rPr lang="ro-RO" b="1" dirty="0" smtClean="0"/>
              <a:t>5,88</a:t>
            </a:r>
            <a:r>
              <a:rPr lang="ro-RO" dirty="0" smtClean="0"/>
              <a:t> (2015-</a:t>
            </a:r>
            <a:r>
              <a:rPr lang="ro-RO" b="1" dirty="0" smtClean="0"/>
              <a:t>6,06</a:t>
            </a:r>
            <a:r>
              <a:rPr lang="ro-RO" dirty="0" smtClean="0"/>
              <a:t>;</a:t>
            </a:r>
            <a:r>
              <a:rPr lang="ro-RO" b="1" dirty="0" smtClean="0"/>
              <a:t> </a:t>
            </a:r>
            <a:r>
              <a:rPr lang="ro-RO" dirty="0" smtClean="0"/>
              <a:t>2014-</a:t>
            </a:r>
            <a:r>
              <a:rPr lang="ro-RO" b="1" dirty="0" smtClean="0"/>
              <a:t>6,15, </a:t>
            </a:r>
            <a:r>
              <a:rPr lang="ro-RO" dirty="0" smtClean="0"/>
              <a:t>2013</a:t>
            </a:r>
            <a:r>
              <a:rPr lang="ro-RO" b="1" dirty="0" smtClean="0"/>
              <a:t>-6,0</a:t>
            </a:r>
            <a:r>
              <a:rPr lang="ro-RO" dirty="0" smtClean="0"/>
              <a:t>). </a:t>
            </a:r>
          </a:p>
          <a:p>
            <a:pPr marL="514350" indent="-514350" algn="l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571472" y="1071546"/>
            <a:ext cx="7772400" cy="857256"/>
          </a:xfrm>
        </p:spPr>
        <p:txBody>
          <a:bodyPr/>
          <a:lstStyle/>
          <a:p>
            <a:r>
              <a:rPr lang="ro-RO" b="1" dirty="0" smtClean="0"/>
              <a:t>Nota medie de concurs: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251520" y="1785926"/>
            <a:ext cx="8606760" cy="3852874"/>
          </a:xfrm>
        </p:spPr>
        <p:txBody>
          <a:bodyPr/>
          <a:lstStyle/>
          <a:p>
            <a:pPr marL="514350" indent="-514350" algn="l"/>
            <a:r>
              <a:rPr lang="ro-RO" dirty="0" smtClean="0"/>
              <a:t>              În cadrul sesiunii de admitere 2016 în învățământul liceal pentru </a:t>
            </a:r>
            <a:r>
              <a:rPr lang="ro-RO" b="1" dirty="0" smtClean="0"/>
              <a:t>profilul real</a:t>
            </a:r>
            <a:r>
              <a:rPr lang="ro-RO" dirty="0" smtClean="0"/>
              <a:t> nota medie de concurs constituie </a:t>
            </a:r>
            <a:r>
              <a:rPr lang="ro-RO" b="1" dirty="0" smtClean="0"/>
              <a:t>7,75, </a:t>
            </a:r>
            <a:r>
              <a:rPr lang="ro-RO" dirty="0" smtClean="0"/>
              <a:t>în comparativ cu anii precedenți</a:t>
            </a:r>
            <a:r>
              <a:rPr lang="ro-RO" dirty="0" smtClean="0">
                <a:sym typeface="Wingdings" pitchFamily="2" charset="2"/>
              </a:rPr>
              <a:t>:(</a:t>
            </a:r>
            <a:r>
              <a:rPr lang="ro-RO" dirty="0" smtClean="0"/>
              <a:t>2015-</a:t>
            </a:r>
            <a:r>
              <a:rPr lang="ro-RO" b="1" dirty="0" smtClean="0"/>
              <a:t>7,74</a:t>
            </a:r>
            <a:r>
              <a:rPr lang="ro-RO" dirty="0" smtClean="0"/>
              <a:t>; 2014</a:t>
            </a:r>
            <a:r>
              <a:rPr lang="ro-RO" i="1" dirty="0" smtClean="0"/>
              <a:t>- </a:t>
            </a:r>
            <a:r>
              <a:rPr lang="ro-RO" b="1" dirty="0" smtClean="0"/>
              <a:t>8,00</a:t>
            </a:r>
            <a:r>
              <a:rPr lang="ro-RO" dirty="0" smtClean="0"/>
              <a:t>;</a:t>
            </a:r>
            <a:r>
              <a:rPr lang="ro-RO" b="1" dirty="0" smtClean="0"/>
              <a:t> </a:t>
            </a:r>
            <a:r>
              <a:rPr lang="ro-RO" dirty="0" smtClean="0"/>
              <a:t>2013</a:t>
            </a:r>
            <a:r>
              <a:rPr lang="ro-RO" b="1" dirty="0" smtClean="0"/>
              <a:t>-7,23</a:t>
            </a:r>
            <a:r>
              <a:rPr lang="ro-RO" i="1" dirty="0" smtClean="0"/>
              <a:t>)</a:t>
            </a:r>
            <a:r>
              <a:rPr lang="ro-RO" dirty="0" smtClean="0"/>
              <a:t>, iar nota minimă de concurs este de </a:t>
            </a:r>
            <a:r>
              <a:rPr lang="ro-RO" b="1" dirty="0" smtClean="0"/>
              <a:t>6,64</a:t>
            </a:r>
            <a:r>
              <a:rPr lang="ro-RO" dirty="0" smtClean="0"/>
              <a:t> (2015-</a:t>
            </a:r>
            <a:r>
              <a:rPr lang="ro-RO" b="1" dirty="0" smtClean="0"/>
              <a:t>6,33</a:t>
            </a:r>
            <a:r>
              <a:rPr lang="ro-RO" dirty="0" smtClean="0"/>
              <a:t>;</a:t>
            </a:r>
            <a:r>
              <a:rPr lang="ro-RO" b="1" dirty="0" smtClean="0"/>
              <a:t> </a:t>
            </a:r>
            <a:r>
              <a:rPr lang="ro-RO" dirty="0" smtClean="0"/>
              <a:t>2014-</a:t>
            </a:r>
            <a:r>
              <a:rPr lang="ro-RO" b="1" dirty="0" smtClean="0"/>
              <a:t>6,58, </a:t>
            </a:r>
            <a:r>
              <a:rPr lang="ro-RO" dirty="0" smtClean="0"/>
              <a:t>2013</a:t>
            </a:r>
            <a:r>
              <a:rPr lang="ro-RO" b="1" dirty="0" smtClean="0"/>
              <a:t>-5,87</a:t>
            </a:r>
            <a:r>
              <a:rPr lang="ro-RO" dirty="0" smtClean="0"/>
              <a:t>). </a:t>
            </a:r>
          </a:p>
          <a:p>
            <a:pPr marL="514350" indent="-514350" algn="l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571472" y="1071546"/>
            <a:ext cx="7772400" cy="857256"/>
          </a:xfrm>
        </p:spPr>
        <p:txBody>
          <a:bodyPr/>
          <a:lstStyle/>
          <a:p>
            <a:r>
              <a:rPr lang="ro-RO" b="1" dirty="0" smtClean="0"/>
              <a:t>Nota medie de concurs: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251520" y="1785926"/>
            <a:ext cx="8606760" cy="3852874"/>
          </a:xfrm>
        </p:spPr>
        <p:txBody>
          <a:bodyPr/>
          <a:lstStyle/>
          <a:p>
            <a:pPr marL="514350" indent="-514350" algn="l"/>
            <a:r>
              <a:rPr lang="ro-RO" dirty="0" smtClean="0"/>
              <a:t>              În cadrul sesiunii de admitere 2016 în învățământul liceal pentru </a:t>
            </a:r>
            <a:r>
              <a:rPr lang="ro-RO" b="1" dirty="0" smtClean="0"/>
              <a:t>profilul sport</a:t>
            </a:r>
            <a:r>
              <a:rPr lang="ro-RO" dirty="0" smtClean="0"/>
              <a:t> nota medie de concurs constituie </a:t>
            </a:r>
            <a:r>
              <a:rPr lang="ro-RO" b="1" dirty="0" smtClean="0"/>
              <a:t>7,78, </a:t>
            </a:r>
            <a:r>
              <a:rPr lang="ro-RO" dirty="0" smtClean="0"/>
              <a:t>în comparativ cu anii precedenți</a:t>
            </a:r>
            <a:r>
              <a:rPr lang="ro-RO" dirty="0" smtClean="0">
                <a:sym typeface="Wingdings" pitchFamily="2" charset="2"/>
              </a:rPr>
              <a:t>:(</a:t>
            </a:r>
            <a:r>
              <a:rPr lang="ro-RO" dirty="0" smtClean="0"/>
              <a:t>2015-</a:t>
            </a:r>
            <a:r>
              <a:rPr lang="ro-RO" b="1" dirty="0" smtClean="0"/>
              <a:t>7,64</a:t>
            </a:r>
            <a:r>
              <a:rPr lang="ro-RO" dirty="0" smtClean="0"/>
              <a:t>; 2014</a:t>
            </a:r>
            <a:r>
              <a:rPr lang="ro-RO" i="1" dirty="0" smtClean="0"/>
              <a:t>- </a:t>
            </a:r>
            <a:r>
              <a:rPr lang="ro-RO" b="1" dirty="0" smtClean="0"/>
              <a:t>8,00</a:t>
            </a:r>
            <a:r>
              <a:rPr lang="ro-RO" dirty="0" smtClean="0"/>
              <a:t>;</a:t>
            </a:r>
            <a:r>
              <a:rPr lang="ro-RO" b="1" dirty="0" smtClean="0"/>
              <a:t> </a:t>
            </a:r>
            <a:r>
              <a:rPr lang="ro-RO" dirty="0" smtClean="0"/>
              <a:t>2013</a:t>
            </a:r>
            <a:r>
              <a:rPr lang="ro-RO" b="1" dirty="0" smtClean="0"/>
              <a:t>-7,76</a:t>
            </a:r>
            <a:r>
              <a:rPr lang="ro-RO" i="1" dirty="0" smtClean="0"/>
              <a:t>)</a:t>
            </a:r>
            <a:r>
              <a:rPr lang="ro-RO" dirty="0" smtClean="0"/>
              <a:t>, iar nota minimă de concurs este de </a:t>
            </a:r>
            <a:r>
              <a:rPr lang="ro-RO" b="1" dirty="0" smtClean="0"/>
              <a:t>6,32</a:t>
            </a:r>
            <a:r>
              <a:rPr lang="ro-RO" dirty="0" smtClean="0"/>
              <a:t> (2015-</a:t>
            </a:r>
            <a:r>
              <a:rPr lang="ro-RO" b="1" dirty="0" smtClean="0"/>
              <a:t>6,7</a:t>
            </a:r>
            <a:r>
              <a:rPr lang="ro-RO" dirty="0" smtClean="0"/>
              <a:t>;</a:t>
            </a:r>
            <a:r>
              <a:rPr lang="ro-RO" b="1" dirty="0" smtClean="0"/>
              <a:t> </a:t>
            </a:r>
            <a:r>
              <a:rPr lang="ro-RO" dirty="0" smtClean="0"/>
              <a:t>2014-</a:t>
            </a:r>
            <a:r>
              <a:rPr lang="ro-RO" b="1" dirty="0" smtClean="0"/>
              <a:t>6,58, </a:t>
            </a:r>
            <a:r>
              <a:rPr lang="ro-RO" dirty="0" smtClean="0"/>
              <a:t>2013</a:t>
            </a:r>
            <a:r>
              <a:rPr lang="ro-RO" b="1" dirty="0" smtClean="0"/>
              <a:t>-6,3</a:t>
            </a:r>
            <a:r>
              <a:rPr lang="ro-RO" dirty="0" smtClean="0"/>
              <a:t>). </a:t>
            </a:r>
          </a:p>
          <a:p>
            <a:pPr marL="514350" indent="-514350" algn="l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571472" y="1071546"/>
            <a:ext cx="7772400" cy="857256"/>
          </a:xfrm>
        </p:spPr>
        <p:txBody>
          <a:bodyPr/>
          <a:lstStyle/>
          <a:p>
            <a:r>
              <a:rPr lang="ro-RO" b="1" dirty="0" smtClean="0"/>
              <a:t>Nota medie de concurs: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251520" y="1785926"/>
            <a:ext cx="8606760" cy="3852874"/>
          </a:xfrm>
        </p:spPr>
        <p:txBody>
          <a:bodyPr/>
          <a:lstStyle/>
          <a:p>
            <a:pPr marL="514350" indent="-514350" algn="l"/>
            <a:r>
              <a:rPr lang="ro-RO" dirty="0" smtClean="0"/>
              <a:t>              În cadrul sesiunii de admitere 2016 în învățământul liceal pentru </a:t>
            </a:r>
            <a:r>
              <a:rPr lang="ro-RO" b="1" dirty="0" smtClean="0"/>
              <a:t>profilul arte</a:t>
            </a:r>
            <a:r>
              <a:rPr lang="ro-RO" dirty="0" smtClean="0"/>
              <a:t> nota medie de concurs constituie </a:t>
            </a:r>
            <a:r>
              <a:rPr lang="ro-RO" b="1" dirty="0" smtClean="0"/>
              <a:t>7,78, </a:t>
            </a:r>
            <a:r>
              <a:rPr lang="ro-RO" dirty="0" smtClean="0"/>
              <a:t>în comparativ cu anii precedenți</a:t>
            </a:r>
            <a:r>
              <a:rPr lang="ro-RO" dirty="0" smtClean="0">
                <a:sym typeface="Wingdings" pitchFamily="2" charset="2"/>
              </a:rPr>
              <a:t>:(</a:t>
            </a:r>
            <a:r>
              <a:rPr lang="ro-RO" dirty="0" smtClean="0"/>
              <a:t>2015-</a:t>
            </a:r>
            <a:r>
              <a:rPr lang="ro-RO" b="1" dirty="0" smtClean="0"/>
              <a:t>7,74</a:t>
            </a:r>
            <a:r>
              <a:rPr lang="ro-RO" dirty="0" smtClean="0"/>
              <a:t>; 2014</a:t>
            </a:r>
            <a:r>
              <a:rPr lang="ro-RO" i="1" dirty="0" smtClean="0"/>
              <a:t>- </a:t>
            </a:r>
            <a:r>
              <a:rPr lang="ro-RO" b="1" dirty="0" smtClean="0"/>
              <a:t>7,95</a:t>
            </a:r>
            <a:r>
              <a:rPr lang="ro-RO" dirty="0" smtClean="0"/>
              <a:t>;</a:t>
            </a:r>
            <a:r>
              <a:rPr lang="ro-RO" b="1" dirty="0" smtClean="0"/>
              <a:t> </a:t>
            </a:r>
            <a:r>
              <a:rPr lang="ro-RO" dirty="0" smtClean="0"/>
              <a:t>2013</a:t>
            </a:r>
            <a:r>
              <a:rPr lang="ro-RO" b="1" dirty="0" smtClean="0"/>
              <a:t>-7,6</a:t>
            </a:r>
            <a:r>
              <a:rPr lang="ro-RO" i="1" dirty="0" smtClean="0"/>
              <a:t>)</a:t>
            </a:r>
            <a:r>
              <a:rPr lang="ro-RO" dirty="0" smtClean="0"/>
              <a:t>, iar nota minimă de concurs este de </a:t>
            </a:r>
            <a:r>
              <a:rPr lang="ro-RO" b="1" dirty="0" smtClean="0"/>
              <a:t>6,12</a:t>
            </a:r>
            <a:r>
              <a:rPr lang="ro-RO" dirty="0" smtClean="0"/>
              <a:t> (2015-</a:t>
            </a:r>
            <a:r>
              <a:rPr lang="ro-RO" b="1" dirty="0" smtClean="0"/>
              <a:t>6,6</a:t>
            </a:r>
            <a:r>
              <a:rPr lang="ro-RO" dirty="0" smtClean="0"/>
              <a:t>;</a:t>
            </a:r>
            <a:r>
              <a:rPr lang="ro-RO" b="1" dirty="0" smtClean="0"/>
              <a:t> </a:t>
            </a:r>
            <a:r>
              <a:rPr lang="ro-RO" dirty="0" smtClean="0"/>
              <a:t>2014-</a:t>
            </a:r>
            <a:r>
              <a:rPr lang="ro-RO" b="1" dirty="0" smtClean="0"/>
              <a:t>5,8, </a:t>
            </a:r>
            <a:r>
              <a:rPr lang="ro-RO" dirty="0" smtClean="0"/>
              <a:t>2013</a:t>
            </a:r>
            <a:r>
              <a:rPr lang="ro-RO" b="1" dirty="0" smtClean="0"/>
              <a:t>-5,7</a:t>
            </a:r>
            <a:r>
              <a:rPr lang="ro-RO" dirty="0" smtClean="0"/>
              <a:t>). </a:t>
            </a:r>
          </a:p>
          <a:p>
            <a:pPr marL="514350" indent="-514350" algn="l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571472" y="1071546"/>
            <a:ext cx="7772400" cy="857256"/>
          </a:xfrm>
        </p:spPr>
        <p:txBody>
          <a:bodyPr/>
          <a:lstStyle/>
          <a:p>
            <a:r>
              <a:rPr lang="ro-RO" b="1" dirty="0" smtClean="0"/>
              <a:t>Constatări</a:t>
            </a:r>
            <a:r>
              <a:rPr lang="ro-RO" dirty="0" smtClean="0"/>
              <a:t>: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428596" y="1785926"/>
            <a:ext cx="8429684" cy="3852874"/>
          </a:xfrm>
        </p:spPr>
        <p:txBody>
          <a:bodyPr/>
          <a:lstStyle/>
          <a:p>
            <a:pPr marL="514350" indent="-514350" algn="l"/>
            <a:r>
              <a:rPr lang="ro-RO" dirty="0" smtClean="0"/>
              <a:t>Se menține:</a:t>
            </a:r>
          </a:p>
          <a:p>
            <a:pPr marL="514350" indent="-514350" algn="l">
              <a:buAutoNum type="arabicPeriod"/>
            </a:pPr>
            <a:r>
              <a:rPr lang="ro-RO" sz="3000" dirty="0" smtClean="0"/>
              <a:t>Nota medie de admitere la nivel național se menține </a:t>
            </a:r>
            <a:r>
              <a:rPr lang="ro-RO" sz="3000" dirty="0" smtClean="0">
                <a:latin typeface="Calibri"/>
                <a:cs typeface="Calibri"/>
              </a:rPr>
              <a:t>≈ </a:t>
            </a:r>
            <a:r>
              <a:rPr lang="ro-RO" sz="3000" dirty="0" smtClean="0">
                <a:latin typeface="+mj-lt"/>
                <a:cs typeface="Calibri"/>
              </a:rPr>
              <a:t>7</a:t>
            </a:r>
            <a:r>
              <a:rPr lang="ro-RO" sz="3000" dirty="0" smtClean="0">
                <a:latin typeface="Calibri"/>
                <a:cs typeface="Calibri"/>
              </a:rPr>
              <a:t>;</a:t>
            </a:r>
          </a:p>
          <a:p>
            <a:pPr marL="514350" indent="-514350" algn="l">
              <a:buAutoNum type="arabicPeriod"/>
            </a:pPr>
            <a:r>
              <a:rPr lang="ro-RO" sz="3000" dirty="0" smtClean="0">
                <a:latin typeface="Calibri"/>
                <a:cs typeface="Calibri"/>
              </a:rPr>
              <a:t> </a:t>
            </a:r>
            <a:r>
              <a:rPr lang="ro-RO" sz="3000" dirty="0" smtClean="0">
                <a:cs typeface="Calibri"/>
              </a:rPr>
              <a:t>Se constată o creştere moderată a notei medii de admitere</a:t>
            </a:r>
          </a:p>
          <a:p>
            <a:pPr marL="514350" indent="-514350" algn="l">
              <a:buAutoNum type="arabicPeriod"/>
            </a:pPr>
            <a:r>
              <a:rPr lang="ro-RO" sz="3000" dirty="0" smtClean="0"/>
              <a:t>Media de concurs pentru profilul real este mai înaltă în raport cu celelalte profiluri ale învățământului liceal. </a:t>
            </a:r>
            <a:endParaRPr lang="ro-RO" sz="3000" dirty="0"/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77200" cy="1008112"/>
          </a:xfrm>
        </p:spPr>
        <p:txBody>
          <a:bodyPr/>
          <a:lstStyle/>
          <a:p>
            <a:r>
              <a:rPr lang="ro-RO" sz="3600" dirty="0" smtClean="0"/>
              <a:t>Cadru de organizare a învățământului liceal: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560" y="1988840"/>
          <a:ext cx="80645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571472" y="1071546"/>
            <a:ext cx="7772400" cy="857256"/>
          </a:xfrm>
        </p:spPr>
        <p:txBody>
          <a:bodyPr/>
          <a:lstStyle/>
          <a:p>
            <a:r>
              <a:rPr lang="ro-RO" sz="3200" b="1" dirty="0" smtClean="0"/>
              <a:t>Respectarea prevederilor regulamentare de deschidere a claselor a X-a:</a:t>
            </a:r>
            <a:endParaRPr lang="ro-RO" sz="3200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428596" y="1785926"/>
            <a:ext cx="8429684" cy="3852874"/>
          </a:xfrm>
        </p:spPr>
        <p:txBody>
          <a:bodyPr/>
          <a:lstStyle/>
          <a:p>
            <a:r>
              <a:rPr lang="ro-RO" dirty="0" smtClean="0"/>
              <a:t> </a:t>
            </a:r>
          </a:p>
          <a:p>
            <a:r>
              <a:rPr lang="ro-RO" dirty="0" smtClean="0"/>
              <a:t>În conformitate cu prevederile  cadrului normativ - regulamentar în vigoare admiterea în învăţământul liceal în anul de studii 2016-2017 a fost organizată în </a:t>
            </a:r>
            <a:r>
              <a:rPr lang="ro-RO" b="1" dirty="0" smtClean="0"/>
              <a:t>562</a:t>
            </a:r>
            <a:r>
              <a:rPr lang="ro-RO" dirty="0" smtClean="0"/>
              <a:t> complete de clase din </a:t>
            </a:r>
            <a:r>
              <a:rPr lang="ro-RO" b="1" dirty="0" smtClean="0"/>
              <a:t>294</a:t>
            </a:r>
            <a:r>
              <a:rPr lang="ro-RO" dirty="0" smtClean="0"/>
              <a:t> licee din cele </a:t>
            </a:r>
            <a:r>
              <a:rPr lang="ro-RO" b="1" dirty="0" smtClean="0"/>
              <a:t>375</a:t>
            </a:r>
            <a:r>
              <a:rPr lang="ro-RO" dirty="0" smtClean="0"/>
              <a:t> existente în ţară, dintre care:</a:t>
            </a:r>
          </a:p>
          <a:p>
            <a:pPr algn="l"/>
            <a:endParaRPr lang="ro-RO" sz="1000" dirty="0" smtClean="0"/>
          </a:p>
          <a:p>
            <a:pPr algn="l"/>
            <a:r>
              <a:rPr lang="ro-RO" sz="2400" dirty="0" smtClean="0"/>
              <a:t>P.S. </a:t>
            </a:r>
            <a:r>
              <a:rPr lang="ro-RO" sz="2400" i="1" dirty="0" smtClean="0"/>
              <a:t>Nu au admitere în învăţământul liceal </a:t>
            </a:r>
            <a:r>
              <a:rPr lang="ro-RO" sz="2400" b="1" i="1" dirty="0" smtClean="0"/>
              <a:t>81</a:t>
            </a:r>
            <a:r>
              <a:rPr lang="ro-RO" sz="2400" i="1" dirty="0" smtClean="0"/>
              <a:t> instituţii: dintre care 61 nu au reușit să organizeze admiterea; în </a:t>
            </a:r>
            <a:r>
              <a:rPr lang="ro-RO" sz="2400" b="1" i="1" dirty="0" smtClean="0"/>
              <a:t>14</a:t>
            </a:r>
            <a:r>
              <a:rPr lang="ro-RO" sz="2400" i="1" dirty="0" smtClean="0"/>
              <a:t> instituții nu a fost planificată deschiderea claselor a X-a și </a:t>
            </a:r>
            <a:r>
              <a:rPr lang="ro-RO" sz="2400" b="1" i="1" dirty="0" smtClean="0"/>
              <a:t>4</a:t>
            </a:r>
            <a:r>
              <a:rPr lang="ro-RO" sz="2400" i="1" dirty="0" smtClean="0"/>
              <a:t> licee au fost reorganizate. </a:t>
            </a:r>
          </a:p>
          <a:p>
            <a:pPr marL="514350" indent="-514350" algn="l"/>
            <a:endParaRPr lang="ru-RU" dirty="0" smtClean="0"/>
          </a:p>
          <a:p>
            <a:pPr marL="514350" indent="-514350" algn="l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571472" y="1071546"/>
            <a:ext cx="7772400" cy="1643074"/>
          </a:xfrm>
        </p:spPr>
        <p:txBody>
          <a:bodyPr/>
          <a:lstStyle/>
          <a:p>
            <a:r>
              <a:rPr lang="ro-RO" sz="3200" b="1" dirty="0" smtClean="0"/>
              <a:t>Respectarea condițiilor de organizare a învățământului liceal:</a:t>
            </a:r>
            <a:br>
              <a:rPr lang="ro-RO" sz="3200" b="1" dirty="0" smtClean="0"/>
            </a:br>
            <a:endParaRPr lang="ro-RO" sz="3200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428596" y="2786058"/>
            <a:ext cx="8429684" cy="3852874"/>
          </a:xfrm>
        </p:spPr>
        <p:txBody>
          <a:bodyPr/>
          <a:lstStyle/>
          <a:p>
            <a:pPr lvl="0"/>
            <a:r>
              <a:rPr lang="ro-RO" b="1" dirty="0" smtClean="0"/>
              <a:t>- </a:t>
            </a:r>
            <a:r>
              <a:rPr lang="ro-RO" dirty="0" smtClean="0"/>
              <a:t>în</a:t>
            </a:r>
            <a:r>
              <a:rPr lang="ro-RO" b="1" dirty="0" smtClean="0"/>
              <a:t> 161 licee</a:t>
            </a:r>
            <a:r>
              <a:rPr lang="ro-RO" dirty="0" smtClean="0"/>
              <a:t> din ţară au desfășurat înmatriculare regulamentară cu un contingent de </a:t>
            </a:r>
            <a:r>
              <a:rPr lang="ro-RO" b="1" dirty="0" smtClean="0"/>
              <a:t>9588 elevi</a:t>
            </a:r>
            <a:r>
              <a:rPr lang="ro-RO" dirty="0" smtClean="0"/>
              <a:t> organizaţi în </a:t>
            </a:r>
            <a:r>
              <a:rPr lang="ro-RO" b="1" dirty="0" smtClean="0"/>
              <a:t>402 complete de clasă, </a:t>
            </a:r>
            <a:r>
              <a:rPr lang="ro-RO" dirty="0" smtClean="0"/>
              <a:t>dintre care: profilul umanist </a:t>
            </a:r>
            <a:r>
              <a:rPr lang="ro-RO" b="1" dirty="0" smtClean="0"/>
              <a:t>5622 elevi,</a:t>
            </a:r>
            <a:r>
              <a:rPr lang="ro-RO" dirty="0" smtClean="0"/>
              <a:t> profilul real </a:t>
            </a:r>
            <a:r>
              <a:rPr lang="ro-RO" b="1" dirty="0" smtClean="0"/>
              <a:t>3673 elevi</a:t>
            </a:r>
            <a:r>
              <a:rPr lang="ro-RO" dirty="0" smtClean="0"/>
              <a:t>, profil sport </a:t>
            </a:r>
            <a:r>
              <a:rPr lang="ro-RO" b="1" dirty="0" smtClean="0"/>
              <a:t>263 elevi</a:t>
            </a:r>
            <a:r>
              <a:rPr lang="ro-RO" dirty="0" smtClean="0"/>
              <a:t> si profil arte </a:t>
            </a:r>
            <a:r>
              <a:rPr lang="ro-RO" b="1" dirty="0" smtClean="0"/>
              <a:t>30 elev</a:t>
            </a:r>
            <a:r>
              <a:rPr lang="ro-RO" dirty="0" smtClean="0"/>
              <a:t>i. Numărul mediu de elevi în clasă în aceste instituţii este de </a:t>
            </a:r>
            <a:r>
              <a:rPr lang="ro-RO" dirty="0" smtClean="0">
                <a:latin typeface="Calibri"/>
                <a:cs typeface="Calibri"/>
              </a:rPr>
              <a:t>≈ 24</a:t>
            </a:r>
            <a:r>
              <a:rPr lang="ro-RO" dirty="0" smtClean="0"/>
              <a:t> elevi;</a:t>
            </a:r>
            <a:endParaRPr lang="en-US" dirty="0" smtClean="0"/>
          </a:p>
          <a:p>
            <a:pPr marL="514350" indent="-514350" algn="l"/>
            <a:endParaRPr lang="ru-RU" dirty="0" smtClean="0"/>
          </a:p>
          <a:p>
            <a:pPr marL="514350" indent="-514350" algn="l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560" y="1988840"/>
          <a:ext cx="80645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571472" y="1071546"/>
            <a:ext cx="7772400" cy="857256"/>
          </a:xfrm>
        </p:spPr>
        <p:txBody>
          <a:bodyPr/>
          <a:lstStyle/>
          <a:p>
            <a:r>
              <a:rPr lang="ro-RO" sz="3200" b="1" dirty="0" smtClean="0"/>
              <a:t>Respectarea prevederilor metodologiei privind deschiderea claselor a X-a:</a:t>
            </a:r>
            <a:endParaRPr lang="ro-RO" sz="3200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428596" y="1785926"/>
            <a:ext cx="8429684" cy="3852874"/>
          </a:xfrm>
        </p:spPr>
        <p:txBody>
          <a:bodyPr/>
          <a:lstStyle/>
          <a:p>
            <a:r>
              <a:rPr lang="ro-RO" dirty="0" smtClean="0"/>
              <a:t> </a:t>
            </a:r>
          </a:p>
          <a:p>
            <a:pPr lvl="0"/>
            <a:r>
              <a:rPr lang="ro-RO" b="1" dirty="0" smtClean="0"/>
              <a:t>- </a:t>
            </a:r>
            <a:r>
              <a:rPr lang="ro-RO" dirty="0" smtClean="0"/>
              <a:t>în</a:t>
            </a:r>
            <a:r>
              <a:rPr lang="ro-RO" b="1" dirty="0" smtClean="0"/>
              <a:t> 178 licee</a:t>
            </a:r>
            <a:r>
              <a:rPr lang="ro-RO" dirty="0" smtClean="0"/>
              <a:t> din ţară au desfășurat înmatriculare regulamentară cu un contingent de </a:t>
            </a:r>
            <a:r>
              <a:rPr lang="ro-RO" b="1" dirty="0" smtClean="0"/>
              <a:t>10022 elevi</a:t>
            </a:r>
            <a:r>
              <a:rPr lang="ro-RO" dirty="0" smtClean="0"/>
              <a:t> organizaţi în </a:t>
            </a:r>
            <a:r>
              <a:rPr lang="ro-RO" b="1" dirty="0" smtClean="0"/>
              <a:t>438 complete de clasă, </a:t>
            </a:r>
            <a:r>
              <a:rPr lang="ro-RO" dirty="0" smtClean="0"/>
              <a:t>dintre care: profilul umanist </a:t>
            </a:r>
            <a:r>
              <a:rPr lang="ro-RO" b="1" dirty="0" smtClean="0"/>
              <a:t>5928 elevi,</a:t>
            </a:r>
            <a:r>
              <a:rPr lang="ro-RO" dirty="0" smtClean="0"/>
              <a:t> profilul real </a:t>
            </a:r>
            <a:r>
              <a:rPr lang="ro-RO" b="1" dirty="0" smtClean="0"/>
              <a:t>3699 elevi</a:t>
            </a:r>
            <a:r>
              <a:rPr lang="ro-RO" dirty="0" smtClean="0"/>
              <a:t>, profil sport </a:t>
            </a:r>
            <a:r>
              <a:rPr lang="ro-RO" b="1" dirty="0" smtClean="0"/>
              <a:t>242 elevi</a:t>
            </a:r>
            <a:r>
              <a:rPr lang="ro-RO" dirty="0" smtClean="0"/>
              <a:t> si profil arte </a:t>
            </a:r>
            <a:r>
              <a:rPr lang="ro-RO" b="1" dirty="0" smtClean="0"/>
              <a:t>153 elev</a:t>
            </a:r>
            <a:r>
              <a:rPr lang="ro-RO" dirty="0" smtClean="0"/>
              <a:t>i. Numărul mediu de elevi în clasă în aceste instituţii este de </a:t>
            </a:r>
            <a:r>
              <a:rPr lang="ro-RO" dirty="0" smtClean="0">
                <a:latin typeface="Calibri"/>
                <a:cs typeface="Calibri"/>
              </a:rPr>
              <a:t>≈ 22,88</a:t>
            </a:r>
            <a:r>
              <a:rPr lang="ro-RO" dirty="0" smtClean="0"/>
              <a:t> elevi;</a:t>
            </a:r>
            <a:endParaRPr lang="en-US" dirty="0" smtClean="0"/>
          </a:p>
          <a:p>
            <a:pPr marL="514350" indent="-514350" algn="l"/>
            <a:endParaRPr lang="ru-RU" dirty="0" smtClean="0"/>
          </a:p>
          <a:p>
            <a:pPr marL="514350" indent="-514350" algn="l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85786" y="1000108"/>
            <a:ext cx="7772400" cy="571504"/>
          </a:xfrm>
        </p:spPr>
        <p:txBody>
          <a:bodyPr/>
          <a:lstStyle/>
          <a:p>
            <a:r>
              <a:rPr lang="ro-RO" dirty="0" smtClean="0">
                <a:solidFill>
                  <a:schemeClr val="bg1"/>
                </a:solidFill>
              </a:rPr>
              <a:t>Cadrul normativ reglator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28596" y="1571612"/>
            <a:ext cx="8501122" cy="5000660"/>
          </a:xfrm>
        </p:spPr>
        <p:txBody>
          <a:bodyPr/>
          <a:lstStyle/>
          <a:p>
            <a:pPr marL="514350" indent="-514350" algn="l"/>
            <a:r>
              <a:rPr lang="en-US" i="1" dirty="0" smtClean="0"/>
              <a:t>1. </a:t>
            </a:r>
            <a:r>
              <a:rPr lang="ro-RO" sz="2800" i="1" dirty="0" smtClean="0"/>
              <a:t>Codul Educaţiei</a:t>
            </a:r>
            <a:r>
              <a:rPr lang="ro-RO" sz="2800" dirty="0" smtClean="0"/>
              <a:t> nr.152 din 21 iulie 2014,  art.31, pct.(5);</a:t>
            </a:r>
            <a:endParaRPr lang="en-US" sz="2800" dirty="0" smtClean="0"/>
          </a:p>
          <a:p>
            <a:pPr marL="514350" indent="-514350" algn="l">
              <a:buAutoNum type="arabicPeriod" startAt="2"/>
            </a:pPr>
            <a:r>
              <a:rPr lang="ro-RO" sz="2800" i="1" dirty="0" smtClean="0"/>
              <a:t>Regulamentul - tip de organizare și funcţionare a instituțiilor de învățământ primar și secundar,</a:t>
            </a:r>
            <a:r>
              <a:rPr lang="ro-RO" sz="2800" dirty="0" smtClean="0"/>
              <a:t> aprobat prin ordinul ME nr.235 din 25 martie 2016;</a:t>
            </a:r>
          </a:p>
          <a:p>
            <a:pPr marL="514350" indent="-514350" algn="l">
              <a:buAutoNum type="arabicPeriod" startAt="2"/>
            </a:pPr>
            <a:r>
              <a:rPr lang="ro-RO" sz="2800" i="1" dirty="0" smtClean="0"/>
              <a:t>Metodologia de admitere în învăţământul liceal,</a:t>
            </a:r>
            <a:r>
              <a:rPr lang="ro-RO" sz="2800" dirty="0" smtClean="0"/>
              <a:t> aprobată prin ordinul ME nr.633 din 30 iunie 2016;</a:t>
            </a:r>
          </a:p>
          <a:p>
            <a:pPr marL="514350" indent="-514350" algn="l">
              <a:buAutoNum type="arabicPeriod" startAt="2"/>
            </a:pPr>
            <a:r>
              <a:rPr lang="ro-RO" sz="2800" dirty="0" smtClean="0"/>
              <a:t>Ordinul ME nr. 634 din 30 iunie 2016 </a:t>
            </a:r>
            <a:r>
              <a:rPr lang="ro-RO" sz="2800" i="1" dirty="0" smtClean="0"/>
              <a:t>Cu privire la admiterea în învăţământul liceal pentru anul de studii 2016-2017. </a:t>
            </a:r>
            <a:endParaRPr lang="ru-RU" sz="2800" dirty="0"/>
          </a:p>
        </p:txBody>
      </p:sp>
    </p:spTree>
  </p:cSld>
  <p:clrMapOvr>
    <a:masterClrMapping/>
  </p:clrMapOvr>
  <p:transition>
    <p:split orient="vert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571472" y="1071546"/>
            <a:ext cx="7772400" cy="857256"/>
          </a:xfrm>
        </p:spPr>
        <p:txBody>
          <a:bodyPr/>
          <a:lstStyle/>
          <a:p>
            <a:r>
              <a:rPr lang="ro-RO" sz="3200" b="1" dirty="0" smtClean="0"/>
              <a:t>Respectarea prevederilor regulamentare de deschidere a claselor a X-a:</a:t>
            </a:r>
            <a:endParaRPr lang="ro-RO" sz="3200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428596" y="1785926"/>
            <a:ext cx="8429684" cy="3852874"/>
          </a:xfrm>
        </p:spPr>
        <p:txBody>
          <a:bodyPr/>
          <a:lstStyle/>
          <a:p>
            <a:r>
              <a:rPr lang="ro-RO" dirty="0" smtClean="0"/>
              <a:t> </a:t>
            </a:r>
          </a:p>
          <a:p>
            <a:pPr lvl="0"/>
            <a:r>
              <a:rPr lang="ro-RO" b="1" dirty="0" smtClean="0"/>
              <a:t>- </a:t>
            </a:r>
            <a:r>
              <a:rPr lang="ro-RO" dirty="0" smtClean="0"/>
              <a:t>în</a:t>
            </a:r>
            <a:r>
              <a:rPr lang="ro-RO" b="1" dirty="0" smtClean="0"/>
              <a:t> 116 licee</a:t>
            </a:r>
            <a:r>
              <a:rPr lang="ro-RO" dirty="0" smtClean="0"/>
              <a:t> din ţară au desfășurat înmatriculare neregulamentară cu un contingent de </a:t>
            </a:r>
            <a:r>
              <a:rPr lang="ro-RO" b="1" dirty="0" smtClean="0"/>
              <a:t>2525 elevi</a:t>
            </a:r>
            <a:r>
              <a:rPr lang="ro-RO" dirty="0" smtClean="0"/>
              <a:t> organizaţi în </a:t>
            </a:r>
            <a:r>
              <a:rPr lang="ro-RO" b="1" dirty="0" smtClean="0"/>
              <a:t>124 complete de clasă, </a:t>
            </a:r>
            <a:r>
              <a:rPr lang="ro-RO" dirty="0" smtClean="0"/>
              <a:t>dintre care: profilul umanist </a:t>
            </a:r>
            <a:r>
              <a:rPr lang="ro-RO" b="1" dirty="0" smtClean="0"/>
              <a:t>2203 elevi,</a:t>
            </a:r>
            <a:r>
              <a:rPr lang="ro-RO" dirty="0" smtClean="0"/>
              <a:t> profilul real </a:t>
            </a:r>
            <a:r>
              <a:rPr lang="ro-RO" b="1" dirty="0" smtClean="0"/>
              <a:t>234 elevi</a:t>
            </a:r>
            <a:r>
              <a:rPr lang="ro-RO" dirty="0" smtClean="0"/>
              <a:t>, profil sport </a:t>
            </a:r>
            <a:r>
              <a:rPr lang="ro-RO" b="1" dirty="0" smtClean="0"/>
              <a:t>51 elevi</a:t>
            </a:r>
            <a:r>
              <a:rPr lang="ro-RO" dirty="0" smtClean="0"/>
              <a:t> si profil arte </a:t>
            </a:r>
            <a:r>
              <a:rPr lang="ro-RO" b="1" dirty="0" smtClean="0"/>
              <a:t>61 elev</a:t>
            </a:r>
            <a:r>
              <a:rPr lang="ro-RO" dirty="0" smtClean="0"/>
              <a:t>i. Numărul mediu de elevi în clasă în aceste instituţii este de </a:t>
            </a:r>
            <a:r>
              <a:rPr lang="ro-RO" dirty="0" smtClean="0">
                <a:latin typeface="Calibri"/>
                <a:cs typeface="Calibri"/>
              </a:rPr>
              <a:t>≈ 20,3</a:t>
            </a:r>
            <a:r>
              <a:rPr lang="ro-RO" dirty="0" smtClean="0"/>
              <a:t> elevi;</a:t>
            </a:r>
            <a:endParaRPr lang="en-US" dirty="0" smtClean="0"/>
          </a:p>
          <a:p>
            <a:pPr marL="514350" indent="-514350" algn="l"/>
            <a:endParaRPr lang="ru-RU" dirty="0" smtClean="0"/>
          </a:p>
          <a:p>
            <a:pPr marL="514350" indent="-514350" algn="l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077200" cy="1143000"/>
          </a:xfrm>
        </p:spPr>
        <p:txBody>
          <a:bodyPr/>
          <a:lstStyle/>
          <a:p>
            <a:r>
              <a:rPr lang="ro-RO" sz="2800" b="1" dirty="0" smtClean="0"/>
              <a:t>Raioanele ce s-au încadrat în prevederile regulamentare de deschidere a claselor a X-a: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2441575"/>
          <a:ext cx="8568952" cy="350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313767" cy="1000132"/>
          </a:xfrm>
        </p:spPr>
        <p:txBody>
          <a:bodyPr/>
          <a:lstStyle/>
          <a:p>
            <a:r>
              <a:rPr lang="ro-RO" sz="2400" b="1" dirty="0" smtClean="0"/>
              <a:t>Analiza comparativă a indicilor de respectare a  condițiilor regulamentare de organizare a învățământului liceal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204864"/>
          <a:ext cx="839718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077200" cy="857933"/>
          </a:xfrm>
        </p:spPr>
        <p:txBody>
          <a:bodyPr/>
          <a:lstStyle/>
          <a:p>
            <a:r>
              <a:rPr lang="ro-RO" sz="2800" b="1" dirty="0" smtClean="0"/>
              <a:t>Acțiunile de perspectivă privind organizarea învățământului liceal: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85927"/>
            <a:ext cx="8064500" cy="4157674"/>
          </a:xfrm>
        </p:spPr>
        <p:txBody>
          <a:bodyPr/>
          <a:lstStyle/>
          <a:p>
            <a:endParaRPr lang="ro-RO" sz="2800" b="1" u="sng" dirty="0" smtClean="0"/>
          </a:p>
          <a:p>
            <a:r>
              <a:rPr lang="ro-RO" sz="2800" b="1" u="sng" dirty="0" smtClean="0"/>
              <a:t>Revizuirea cadrului normativ privind</a:t>
            </a:r>
            <a:r>
              <a:rPr lang="ro-RO" sz="2800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ro-RO" sz="2800" b="1" dirty="0" smtClean="0"/>
              <a:t> redimensionarea </a:t>
            </a:r>
            <a:r>
              <a:rPr lang="ro-RO" sz="2800" dirty="0" smtClean="0"/>
              <a:t>reţelei instituţiilor de învăţământ liceal în raport cu necesitățile educaţionale și numărul populației școlare;</a:t>
            </a:r>
          </a:p>
          <a:p>
            <a:pPr>
              <a:buFont typeface="Wingdings" pitchFamily="2" charset="2"/>
              <a:buChar char="ü"/>
            </a:pPr>
            <a:r>
              <a:rPr lang="ro-RO" sz="2800" b="1" dirty="0" smtClean="0"/>
              <a:t>admiterea</a:t>
            </a:r>
            <a:r>
              <a:rPr lang="ro-RO" sz="2800" dirty="0" smtClean="0"/>
              <a:t> în baza unor </a:t>
            </a:r>
            <a:r>
              <a:rPr lang="ro-RO" sz="2800" b="1" dirty="0" smtClean="0"/>
              <a:t>probe suplimentare </a:t>
            </a:r>
            <a:r>
              <a:rPr lang="ro-RO" sz="2800" dirty="0" smtClean="0"/>
              <a:t>în instituțiile liceale cu rezultate performante, care s-ar încadra în noțiunea de „concurs” și nu „înscriere</a:t>
            </a:r>
            <a:r>
              <a:rPr lang="ro-RO" sz="2400" dirty="0" smtClean="0"/>
              <a:t>”;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077200" cy="857933"/>
          </a:xfrm>
        </p:spPr>
        <p:txBody>
          <a:bodyPr/>
          <a:lstStyle/>
          <a:p>
            <a:r>
              <a:rPr lang="ro-RO" sz="2800" b="1" dirty="0" smtClean="0"/>
              <a:t>Acțiunile de perspectivă privind organizarea învățământului liceal: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85926"/>
            <a:ext cx="8462744" cy="5072073"/>
          </a:xfrm>
        </p:spPr>
        <p:txBody>
          <a:bodyPr/>
          <a:lstStyle/>
          <a:p>
            <a:r>
              <a:rPr lang="ro-RO" sz="2800" b="1" u="sng" dirty="0" smtClean="0"/>
              <a:t>Revizuirea cadrului normativ privind</a:t>
            </a:r>
            <a:r>
              <a:rPr lang="ro-RO" sz="2800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ro-RO" sz="2800" b="1" dirty="0" smtClean="0"/>
              <a:t>Planul-cadru</a:t>
            </a:r>
            <a:r>
              <a:rPr lang="ro-RO" sz="2800" dirty="0" smtClean="0"/>
              <a:t>  pentru învățământul liceal prin schimbarea raportului dintre componenta obligatorie și cea opțională din trunchiul disciplinelor de studiu, în vederea evidențierii profilurilor și filierelor existente conform Codului educației;</a:t>
            </a:r>
          </a:p>
          <a:p>
            <a:pPr>
              <a:buNone/>
            </a:pPr>
            <a:endParaRPr lang="ro-RO" sz="1000" dirty="0" smtClean="0"/>
          </a:p>
          <a:p>
            <a:pPr>
              <a:buFont typeface="Wingdings" pitchFamily="2" charset="2"/>
              <a:buChar char="ü"/>
            </a:pPr>
            <a:r>
              <a:rPr lang="ro-RO" sz="2800" b="1" dirty="0" err="1" smtClean="0"/>
              <a:t>Curricula</a:t>
            </a:r>
            <a:r>
              <a:rPr lang="ro-RO" sz="2800" b="1" dirty="0" smtClean="0"/>
              <a:t> disciplinare </a:t>
            </a:r>
            <a:r>
              <a:rPr lang="ro-RO" sz="2800" dirty="0" smtClean="0"/>
              <a:t>din învățământul liceal în vederea corelării cu necesitățile profesionale așteptate  de către absolvent pentru a accede la următorul ciclu de învățământ.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077200" cy="1143000"/>
          </a:xfrm>
        </p:spPr>
        <p:txBody>
          <a:bodyPr/>
          <a:lstStyle/>
          <a:p>
            <a:r>
              <a:rPr lang="ro-RO" sz="2800" b="1" dirty="0" smtClean="0"/>
              <a:t>Admitere în învățământul liceal în bază de examen.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143115"/>
            <a:ext cx="8220104" cy="4143405"/>
          </a:xfrm>
        </p:spPr>
        <p:txBody>
          <a:bodyPr/>
          <a:lstStyle/>
          <a:p>
            <a:pPr marL="514350" indent="-514350">
              <a:buNone/>
            </a:pPr>
            <a:r>
              <a:rPr lang="ro-RO" dirty="0" smtClean="0"/>
              <a:t>1. Instituția Publică Liceul Teoretic </a:t>
            </a:r>
            <a:r>
              <a:rPr lang="en-US" dirty="0" smtClean="0"/>
              <a:t>“</a:t>
            </a:r>
            <a:r>
              <a:rPr lang="ro-RO" dirty="0" smtClean="0"/>
              <a:t>Sp. Haret</a:t>
            </a:r>
            <a:r>
              <a:rPr lang="en-US" dirty="0" smtClean="0"/>
              <a:t>”, </a:t>
            </a:r>
            <a:r>
              <a:rPr lang="ro-RO" dirty="0" smtClean="0"/>
              <a:t>mun. Chișinău;</a:t>
            </a:r>
          </a:p>
          <a:p>
            <a:pPr marL="514350" indent="-514350">
              <a:buNone/>
            </a:pPr>
            <a:r>
              <a:rPr lang="ro-RO" dirty="0" smtClean="0"/>
              <a:t>2. Instituția Publică Liceul Teoretic </a:t>
            </a:r>
            <a:r>
              <a:rPr lang="en-US" dirty="0" smtClean="0"/>
              <a:t>“</a:t>
            </a:r>
            <a:r>
              <a:rPr lang="ro-RO" dirty="0" smtClean="0"/>
              <a:t>M. Eliade</a:t>
            </a:r>
            <a:r>
              <a:rPr lang="en-US" dirty="0" smtClean="0"/>
              <a:t>”,</a:t>
            </a:r>
            <a:r>
              <a:rPr lang="ro-RO" dirty="0" smtClean="0"/>
              <a:t> mun. Chișinău;.</a:t>
            </a:r>
          </a:p>
          <a:p>
            <a:pPr marL="514350" indent="-514350" algn="ctr">
              <a:buNone/>
            </a:pPr>
            <a:r>
              <a:rPr lang="ro-RO" sz="2800" i="1" dirty="0" smtClean="0"/>
              <a:t>(conform ordinului ME nr.637 din 30 iunie 2016)</a:t>
            </a:r>
          </a:p>
          <a:p>
            <a:pPr marL="514350" indent="-514350">
              <a:buNone/>
            </a:pPr>
            <a:endParaRPr lang="ro-RO" dirty="0" smtClean="0"/>
          </a:p>
          <a:p>
            <a:pPr marL="514350" indent="-514350">
              <a:buNone/>
            </a:pPr>
            <a:endParaRPr lang="ro-RO" dirty="0" smtClean="0"/>
          </a:p>
          <a:p>
            <a:pPr marL="514350" indent="-514350">
              <a:buNone/>
            </a:pPr>
            <a:endParaRPr lang="ro-RO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077200" cy="1143000"/>
          </a:xfrm>
        </p:spPr>
        <p:txBody>
          <a:bodyPr/>
          <a:lstStyle/>
          <a:p>
            <a:r>
              <a:rPr lang="ro-RO" dirty="0" smtClean="0"/>
              <a:t>Etape de desfășurare a sesiunii de admitere: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3"/>
            <a:ext cx="8535322" cy="3657608"/>
          </a:xfrm>
        </p:spPr>
        <p:txBody>
          <a:bodyPr/>
          <a:lstStyle/>
          <a:p>
            <a:r>
              <a:rPr lang="ro-RO" sz="2800" dirty="0" smtClean="0"/>
              <a:t>Aprobarea Planului de admitere în învățământul liceal în instituțiile de învățământ din subordine –</a:t>
            </a:r>
            <a:r>
              <a:rPr lang="ro-RO" sz="2800" b="1" i="1" dirty="0" smtClean="0"/>
              <a:t>anual până la 25 mai  </a:t>
            </a:r>
            <a:r>
              <a:rPr lang="ro-RO" sz="2800" i="1" dirty="0" smtClean="0"/>
              <a:t>(pct.10 )</a:t>
            </a:r>
            <a:r>
              <a:rPr lang="ro-RO" sz="2800" dirty="0" smtClean="0"/>
              <a:t>;</a:t>
            </a:r>
          </a:p>
          <a:p>
            <a:r>
              <a:rPr lang="ro-RO" sz="2800" dirty="0" smtClean="0"/>
              <a:t>I etapă –demarează anual în 3 zile de al finalizarea sesiunii suplimentare a examenelor naționale de absolvire a gimnaziului cu o durată de 15 zile calendaristice, </a:t>
            </a:r>
          </a:p>
          <a:p>
            <a:r>
              <a:rPr lang="ro-RO" sz="2800" dirty="0" smtClean="0"/>
              <a:t>II etapă – demarează anual în a doua săptămână a lunii august cu o durată de 7 zile calendaristice </a:t>
            </a:r>
            <a:r>
              <a:rPr lang="ro-RO" sz="2800" i="1" dirty="0" smtClean="0"/>
              <a:t>(pentru liceele ce nu au acoperit locurile planificate).</a:t>
            </a:r>
            <a:endParaRPr lang="ru-RU" sz="2000" i="1" dirty="0"/>
          </a:p>
        </p:txBody>
      </p:sp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362952" cy="1143000"/>
          </a:xfrm>
        </p:spPr>
        <p:txBody>
          <a:bodyPr/>
          <a:lstStyle/>
          <a:p>
            <a:r>
              <a:rPr lang="ro-RO" sz="3200" b="1" dirty="0" smtClean="0"/>
              <a:t>Rezultatele admiterii în învățământul liceal</a:t>
            </a:r>
            <a:br>
              <a:rPr lang="ro-RO" sz="3200" b="1" dirty="0" smtClean="0"/>
            </a:br>
            <a:r>
              <a:rPr lang="ro-RO" sz="3200" b="1" dirty="0" smtClean="0"/>
              <a:t>în anul de studii 2016-2017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3"/>
            <a:ext cx="8429684" cy="3657608"/>
          </a:xfrm>
        </p:spPr>
        <p:txBody>
          <a:bodyPr/>
          <a:lstStyle/>
          <a:p>
            <a:pPr>
              <a:buNone/>
            </a:pPr>
            <a:r>
              <a:rPr lang="ro-RO" sz="2600" dirty="0" smtClean="0"/>
              <a:t> </a:t>
            </a:r>
            <a:r>
              <a:rPr lang="ro-RO" sz="2800" dirty="0" smtClean="0"/>
              <a:t>În sesiune de examene de absolvire a gimnaziului au fost admiși </a:t>
            </a:r>
            <a:r>
              <a:rPr lang="ro-RO" sz="2800" b="1" dirty="0" smtClean="0"/>
              <a:t>31 142 elevi</a:t>
            </a:r>
            <a:r>
              <a:rPr lang="ro-RO" sz="2800" dirty="0" smtClean="0"/>
              <a:t>, au promovat examenul </a:t>
            </a:r>
            <a:r>
              <a:rPr lang="ro-RO" sz="2800" b="1" dirty="0" smtClean="0"/>
              <a:t>30 235 elevi.</a:t>
            </a:r>
          </a:p>
          <a:p>
            <a:pPr>
              <a:buNone/>
            </a:pPr>
            <a:endParaRPr lang="ro-RO" sz="2800" b="1" dirty="0" smtClean="0"/>
          </a:p>
          <a:p>
            <a:pPr>
              <a:buNone/>
            </a:pPr>
            <a:r>
              <a:rPr lang="ro-RO" sz="2800" dirty="0" smtClean="0"/>
              <a:t>În concursul de admitere în învățământul liceal au participat </a:t>
            </a:r>
            <a:r>
              <a:rPr lang="ro-RO" sz="2800" b="1" dirty="0" smtClean="0"/>
              <a:t>12 571 elevi , </a:t>
            </a:r>
            <a:r>
              <a:rPr lang="ro-RO" sz="2800" dirty="0" smtClean="0"/>
              <a:t>ceea ce constituie </a:t>
            </a:r>
            <a:r>
              <a:rPr lang="ro-RO" sz="2800" b="1" dirty="0" smtClean="0"/>
              <a:t>41,58%.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95300" y="2441575"/>
          <a:ext cx="8064500" cy="350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57224" y="1214422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 smtClean="0"/>
              <a:t>Analiza comparativă a rezultatelor admiterii în învățământul liceal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anii</a:t>
            </a:r>
            <a:r>
              <a:rPr lang="en-US" sz="2800" b="1" dirty="0" smtClean="0"/>
              <a:t> 2016, 2015 </a:t>
            </a:r>
            <a:r>
              <a:rPr lang="ro-RO" sz="2800" b="1" dirty="0" smtClean="0"/>
              <a:t>și</a:t>
            </a:r>
            <a:r>
              <a:rPr lang="en-US" sz="2800" b="1" dirty="0" smtClean="0"/>
              <a:t> 2014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449298409"/>
      </p:ext>
    </p:extLst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362952" cy="1143000"/>
          </a:xfrm>
        </p:spPr>
        <p:txBody>
          <a:bodyPr/>
          <a:lstStyle/>
          <a:p>
            <a:r>
              <a:rPr lang="ro-RO" sz="3200" b="1" dirty="0" smtClean="0"/>
              <a:t>Analiza rezultatelor admiterii în </a:t>
            </a:r>
            <a:r>
              <a:rPr lang="ro-RO" sz="3200" b="1" dirty="0" err="1" smtClean="0"/>
              <a:t>învățămîntul</a:t>
            </a:r>
            <a:r>
              <a:rPr lang="ro-RO" sz="3200" b="1" dirty="0" smtClean="0"/>
              <a:t> liceal conform profilurilor 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429684" cy="4512564"/>
          </a:xfrm>
        </p:spPr>
        <p:txBody>
          <a:bodyPr/>
          <a:lstStyle/>
          <a:p>
            <a:pPr lvl="0"/>
            <a:r>
              <a:rPr lang="ro-RO" sz="2600" dirty="0" smtClean="0"/>
              <a:t>profil umanist – </a:t>
            </a:r>
            <a:r>
              <a:rPr lang="ro-RO" sz="2600" b="1" dirty="0" smtClean="0"/>
              <a:t>8131 </a:t>
            </a:r>
            <a:r>
              <a:rPr lang="ro-RO" sz="2600" dirty="0" smtClean="0"/>
              <a:t>elevi ( 64,68%), comparativ cu </a:t>
            </a:r>
            <a:r>
              <a:rPr lang="ro-RO" sz="2600" b="1" dirty="0" smtClean="0"/>
              <a:t>7860 </a:t>
            </a:r>
            <a:r>
              <a:rPr lang="ro-RO" sz="2600" dirty="0" smtClean="0"/>
              <a:t>elevi ( 63,28%) în anul 2015; </a:t>
            </a:r>
            <a:r>
              <a:rPr lang="ro-RO" sz="2600" b="1" dirty="0" smtClean="0"/>
              <a:t>7963</a:t>
            </a:r>
            <a:r>
              <a:rPr lang="ro-RO" sz="2600" dirty="0" smtClean="0"/>
              <a:t> elevi (63,84%)  în anul 2014;</a:t>
            </a:r>
            <a:endParaRPr lang="ru-RU" sz="2600" dirty="0" smtClean="0"/>
          </a:p>
          <a:p>
            <a:r>
              <a:rPr lang="ro-RO" sz="2600" dirty="0" smtClean="0"/>
              <a:t> profil real – </a:t>
            </a:r>
            <a:r>
              <a:rPr lang="ro-RO" sz="2600" b="1" dirty="0" smtClean="0"/>
              <a:t>3933</a:t>
            </a:r>
            <a:r>
              <a:rPr lang="ro-RO" sz="2600" dirty="0" smtClean="0"/>
              <a:t> elevi (31,28%), comparativ cu </a:t>
            </a:r>
            <a:r>
              <a:rPr lang="ro-RO" sz="2600" b="1" dirty="0" smtClean="0"/>
              <a:t>4183</a:t>
            </a:r>
            <a:r>
              <a:rPr lang="ro-RO" sz="2600" dirty="0" smtClean="0"/>
              <a:t> elevi (33,68%) în anul 2015; </a:t>
            </a:r>
            <a:r>
              <a:rPr lang="ro-RO" sz="2600" b="1" dirty="0" smtClean="0"/>
              <a:t>3990 </a:t>
            </a:r>
            <a:r>
              <a:rPr lang="ro-RO" sz="2600" dirty="0" smtClean="0"/>
              <a:t>elevi (31,99 %) în anul 2014 ;</a:t>
            </a:r>
            <a:endParaRPr lang="ru-RU" sz="2600" dirty="0" smtClean="0"/>
          </a:p>
          <a:p>
            <a:pPr lvl="0"/>
            <a:r>
              <a:rPr lang="ro-RO" sz="2600" dirty="0" smtClean="0"/>
              <a:t>profil sport – </a:t>
            </a:r>
            <a:r>
              <a:rPr lang="ro-RO" sz="2600" b="1" dirty="0" smtClean="0"/>
              <a:t>293</a:t>
            </a:r>
            <a:r>
              <a:rPr lang="ro-RO" sz="2600" dirty="0" smtClean="0"/>
              <a:t> elevi (2,33%), comparativ cu </a:t>
            </a:r>
            <a:r>
              <a:rPr lang="ro-RO" sz="2600" b="1" dirty="0" smtClean="0"/>
              <a:t>248</a:t>
            </a:r>
            <a:r>
              <a:rPr lang="ro-RO" sz="2600" dirty="0" smtClean="0"/>
              <a:t> elevi (1,99%) în anul 2015; </a:t>
            </a:r>
            <a:r>
              <a:rPr lang="ro-RO" sz="2600" b="1" dirty="0" smtClean="0"/>
              <a:t>328 </a:t>
            </a:r>
            <a:r>
              <a:rPr lang="ro-RO" sz="2600" dirty="0" smtClean="0"/>
              <a:t>elevi (2,63%) în anul 2014;</a:t>
            </a:r>
            <a:endParaRPr lang="ru-RU" sz="2600" dirty="0" smtClean="0"/>
          </a:p>
          <a:p>
            <a:r>
              <a:rPr lang="ro-RO" sz="2600" dirty="0" smtClean="0"/>
              <a:t> profil arte - </a:t>
            </a:r>
            <a:r>
              <a:rPr lang="ro-RO" sz="2600" b="1" dirty="0" smtClean="0"/>
              <a:t>214 </a:t>
            </a:r>
            <a:r>
              <a:rPr lang="ro-RO" sz="2600" dirty="0" smtClean="0"/>
              <a:t>elevi (1,7%), comparativ cu </a:t>
            </a:r>
            <a:r>
              <a:rPr lang="ro-RO" sz="2600" b="1" dirty="0" smtClean="0"/>
              <a:t>130</a:t>
            </a:r>
            <a:r>
              <a:rPr lang="ro-RO" sz="2600" dirty="0" smtClean="0"/>
              <a:t> elevi (1,05%) în anul 2015; </a:t>
            </a:r>
            <a:r>
              <a:rPr lang="ro-RO" sz="2600" b="1" dirty="0" smtClean="0"/>
              <a:t>193 </a:t>
            </a:r>
            <a:r>
              <a:rPr lang="ro-RO" sz="2600" dirty="0" smtClean="0"/>
              <a:t>elevi (1,54%) în anul 2014.</a:t>
            </a:r>
            <a:endParaRPr lang="ro-RO" sz="2600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77200" cy="1143000"/>
          </a:xfrm>
        </p:spPr>
        <p:txBody>
          <a:bodyPr/>
          <a:lstStyle/>
          <a:p>
            <a:r>
              <a:rPr lang="ro-RO" sz="3600" dirty="0" smtClean="0"/>
              <a:t>Repartizarea comparativă per profiluri de liceu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5300" y="1928803"/>
          <a:ext cx="80645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sz="quarter"/>
          </p:nvPr>
        </p:nvSpPr>
        <p:spPr>
          <a:xfrm>
            <a:off x="611560" y="836712"/>
            <a:ext cx="7772400" cy="857256"/>
          </a:xfrm>
        </p:spPr>
        <p:txBody>
          <a:bodyPr/>
          <a:lstStyle/>
          <a:p>
            <a:r>
              <a:rPr lang="ro-RO" b="1" dirty="0" smtClean="0"/>
              <a:t>Constatări</a:t>
            </a:r>
            <a:r>
              <a:rPr lang="ro-RO" dirty="0" smtClean="0"/>
              <a:t>: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sz="quarter" idx="1"/>
          </p:nvPr>
        </p:nvSpPr>
        <p:spPr>
          <a:xfrm>
            <a:off x="251520" y="1556792"/>
            <a:ext cx="8892480" cy="3852874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o-RO" sz="2800" dirty="0" smtClean="0"/>
              <a:t>Rata de încadrare a elevilor în învățământul liceal în ultimii trei ani de studii se menține </a:t>
            </a:r>
            <a:r>
              <a:rPr lang="ro-RO" sz="2800" dirty="0" smtClean="0">
                <a:latin typeface="Calibri"/>
                <a:cs typeface="Calibri"/>
              </a:rPr>
              <a:t>≈ </a:t>
            </a:r>
            <a:r>
              <a:rPr lang="ro-RO" sz="2800" dirty="0" smtClean="0"/>
              <a:t>40% , fiind în creștere cu 3,63%;</a:t>
            </a:r>
          </a:p>
          <a:p>
            <a:pPr marL="514350" indent="-514350" algn="l">
              <a:buAutoNum type="arabicPeriod"/>
            </a:pPr>
            <a:r>
              <a:rPr lang="ro-RO" sz="2800" dirty="0" smtClean="0"/>
              <a:t>Prevalează numărul elevilor care solicită profilul umanist; </a:t>
            </a:r>
          </a:p>
          <a:p>
            <a:pPr marL="514350" indent="-514350" algn="l">
              <a:buAutoNum type="arabicPeriod"/>
            </a:pPr>
            <a:r>
              <a:rPr lang="ro-RO" sz="2800" dirty="0" smtClean="0"/>
              <a:t>Se constată o </a:t>
            </a:r>
            <a:r>
              <a:rPr lang="ro-RO" sz="2800" dirty="0" smtClean="0"/>
              <a:t>d</a:t>
            </a:r>
            <a:r>
              <a:rPr lang="en-US" sz="2800" dirty="0" smtClean="0"/>
              <a:t>e</a:t>
            </a:r>
            <a:r>
              <a:rPr lang="ro-RO" sz="2800" dirty="0" err="1" smtClean="0"/>
              <a:t>screştere</a:t>
            </a:r>
            <a:r>
              <a:rPr lang="ro-RO" sz="2800" dirty="0" smtClean="0"/>
              <a:t> </a:t>
            </a:r>
            <a:r>
              <a:rPr lang="ro-RO" sz="2800" dirty="0" smtClean="0"/>
              <a:t>a solicitanţilor pentru profilul real;</a:t>
            </a:r>
          </a:p>
          <a:p>
            <a:pPr marL="514350" indent="-514350" algn="l">
              <a:buAutoNum type="arabicPeriod"/>
            </a:pPr>
            <a:r>
              <a:rPr lang="ro-RO" sz="2800" dirty="0" smtClean="0"/>
              <a:t>Rămâne mare decalajul dintre profilurile teoretice;  </a:t>
            </a:r>
          </a:p>
          <a:p>
            <a:pPr marL="514350" indent="-514350" algn="l">
              <a:buAutoNum type="arabicPeriod"/>
            </a:pPr>
            <a:r>
              <a:rPr lang="ro-RO" sz="2800" dirty="0" smtClean="0"/>
              <a:t>Instituțiile de învățământ cu profil (arte, sport) se mențin stabil la capacitatea lor efectivă de înmatriculare, în anul curent înregistrând creștere </a:t>
            </a:r>
            <a:r>
              <a:rPr lang="ro-RO" sz="2800" dirty="0" smtClean="0">
                <a:latin typeface="+mj-lt"/>
              </a:rPr>
              <a:t>(</a:t>
            </a:r>
            <a:r>
              <a:rPr lang="ro-RO" sz="2800" dirty="0" smtClean="0">
                <a:latin typeface="+mj-lt"/>
                <a:cs typeface="Calibri"/>
              </a:rPr>
              <a:t>≈0,5%). </a:t>
            </a:r>
            <a:r>
              <a:rPr lang="ro-RO" sz="28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45356248"/>
      </p:ext>
    </p:extLst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Clipboard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0E3E23F-79EC-4616-AB10-C509B384DE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clipboard template</Template>
  <TotalTime>2453</TotalTime>
  <Words>1304</Words>
  <Application>Microsoft Office PowerPoint</Application>
  <PresentationFormat>Экран (4:3)</PresentationFormat>
  <Paragraphs>102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Clipboard</vt:lpstr>
      <vt:lpstr>MINISTERUL EDUCAȚIEI AL REPUBLICII MOLDOVA</vt:lpstr>
      <vt:lpstr>Cadrul normativ reglator </vt:lpstr>
      <vt:lpstr>Admitere în învățământul liceal în bază de examen. </vt:lpstr>
      <vt:lpstr>Etape de desfășurare a sesiunii de admitere:</vt:lpstr>
      <vt:lpstr>Rezultatele admiterii în învățământul liceal în anul de studii 2016-2017</vt:lpstr>
      <vt:lpstr>Слайд 6</vt:lpstr>
      <vt:lpstr>Analiza rezultatelor admiterii în învățămîntul liceal conform profilurilor  </vt:lpstr>
      <vt:lpstr>Repartizarea comparativă per profiluri de liceu</vt:lpstr>
      <vt:lpstr>Constatări:</vt:lpstr>
      <vt:lpstr>Nota medie de concurs:</vt:lpstr>
      <vt:lpstr>Nota medie de concurs:</vt:lpstr>
      <vt:lpstr>Nota medie de concurs:</vt:lpstr>
      <vt:lpstr>Nota medie de concurs:</vt:lpstr>
      <vt:lpstr>Constatări:</vt:lpstr>
      <vt:lpstr>Cadru de organizare a învățământului liceal:</vt:lpstr>
      <vt:lpstr>Respectarea prevederilor regulamentare de deschidere a claselor a X-a:</vt:lpstr>
      <vt:lpstr>Respectarea condițiilor de organizare a învățământului liceal: </vt:lpstr>
      <vt:lpstr>Слайд 18</vt:lpstr>
      <vt:lpstr>Respectarea prevederilor metodologiei privind deschiderea claselor a X-a:</vt:lpstr>
      <vt:lpstr>Respectarea prevederilor regulamentare de deschidere a claselor a X-a:</vt:lpstr>
      <vt:lpstr>Raioanele ce s-au încadrat în prevederile regulamentare de deschidere a claselor a X-a:</vt:lpstr>
      <vt:lpstr>Analiza comparativă a indicilor de respectare a  condițiilor regulamentare de organizare a învățământului liceal</vt:lpstr>
      <vt:lpstr>Acțiunile de perspectivă privind organizarea învățământului liceal: </vt:lpstr>
      <vt:lpstr>Acțiunile de perspectivă privind organizarea învățământului liceal: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Acer</dc:creator>
  <cp:lastModifiedBy>Lia</cp:lastModifiedBy>
  <cp:revision>80</cp:revision>
  <dcterms:created xsi:type="dcterms:W3CDTF">2014-11-23T18:16:13Z</dcterms:created>
  <dcterms:modified xsi:type="dcterms:W3CDTF">2016-10-22T12:09:29Z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TC300033039990</vt:lpwstr>
  </property>
</Properties>
</file>