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2"/>
  </p:sldMasterIdLst>
  <p:notesMasterIdLst>
    <p:notesMasterId r:id="rId28"/>
  </p:notesMasterIdLst>
  <p:handoutMasterIdLst>
    <p:handoutMasterId r:id="rId29"/>
  </p:handoutMasterIdLst>
  <p:sldIdLst>
    <p:sldId id="308" r:id="rId3"/>
    <p:sldId id="309" r:id="rId4"/>
    <p:sldId id="310" r:id="rId5"/>
    <p:sldId id="311" r:id="rId6"/>
    <p:sldId id="313" r:id="rId7"/>
    <p:sldId id="315" r:id="rId8"/>
    <p:sldId id="312" r:id="rId9"/>
    <p:sldId id="293" r:id="rId10"/>
    <p:sldId id="316" r:id="rId11"/>
    <p:sldId id="321" r:id="rId12"/>
    <p:sldId id="319" r:id="rId13"/>
    <p:sldId id="317" r:id="rId14"/>
    <p:sldId id="323" r:id="rId15"/>
    <p:sldId id="325" r:id="rId16"/>
    <p:sldId id="336" r:id="rId17"/>
    <p:sldId id="326" r:id="rId18"/>
    <p:sldId id="328" r:id="rId19"/>
    <p:sldId id="329" r:id="rId20"/>
    <p:sldId id="330" r:id="rId21"/>
    <p:sldId id="331" r:id="rId22"/>
    <p:sldId id="332" r:id="rId23"/>
    <p:sldId id="333" r:id="rId24"/>
    <p:sldId id="334" r:id="rId25"/>
    <p:sldId id="335" r:id="rId26"/>
    <p:sldId id="283" r:id="rId27"/>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CC33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1" autoAdjust="0"/>
    <p:restoredTop sz="92819" autoAdjust="0"/>
  </p:normalViewPr>
  <p:slideViewPr>
    <p:cSldViewPr>
      <p:cViewPr varScale="1">
        <p:scale>
          <a:sx n="42" d="100"/>
          <a:sy n="42" d="100"/>
        </p:scale>
        <p:origin x="1320"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Лист1!$B$1</c:f>
              <c:strCache>
                <c:ptCount val="1"/>
                <c:pt idx="0">
                  <c:v>Total absolvenți gimnaziu</c:v>
                </c:pt>
              </c:strCache>
            </c:strRef>
          </c:tx>
          <c:spPr>
            <a:solidFill>
              <a:srgbClr val="FF00FF"/>
            </a:solidFill>
          </c:spPr>
          <c:invertIfNegative val="0"/>
          <c:dLbls>
            <c:spPr>
              <a:noFill/>
              <a:ln>
                <a:noFill/>
              </a:ln>
              <a:effectLst/>
            </c:spPr>
            <c:txPr>
              <a:bodyPr/>
              <a:lstStyle/>
              <a:p>
                <a:pPr>
                  <a:defRPr lang="ru-RU"/>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Лист1!$A$2:$A$4</c:f>
              <c:strCache>
                <c:ptCount val="3"/>
                <c:pt idx="0">
                  <c:v>2014-2015</c:v>
                </c:pt>
                <c:pt idx="1">
                  <c:v>2015-2016</c:v>
                </c:pt>
                <c:pt idx="2">
                  <c:v>2016-2017</c:v>
                </c:pt>
              </c:strCache>
            </c:strRef>
          </c:cat>
          <c:val>
            <c:numRef>
              <c:f>Лист1!$B$2:$B$4</c:f>
              <c:numCache>
                <c:formatCode>General</c:formatCode>
                <c:ptCount val="3"/>
                <c:pt idx="0">
                  <c:v>32878</c:v>
                </c:pt>
                <c:pt idx="1">
                  <c:v>31421</c:v>
                </c:pt>
                <c:pt idx="2">
                  <c:v>28189</c:v>
                </c:pt>
              </c:numCache>
            </c:numRef>
          </c:val>
        </c:ser>
        <c:ser>
          <c:idx val="1"/>
          <c:order val="1"/>
          <c:tx>
            <c:strRef>
              <c:f>Лист1!$C$1</c:f>
              <c:strCache>
                <c:ptCount val="1"/>
                <c:pt idx="0">
                  <c:v>Inmatriculati liceu</c:v>
                </c:pt>
              </c:strCache>
            </c:strRef>
          </c:tx>
          <c:spPr>
            <a:solidFill>
              <a:srgbClr val="FFC000"/>
            </a:solidFill>
          </c:spPr>
          <c:invertIfNegative val="0"/>
          <c:dLbls>
            <c:spPr>
              <a:noFill/>
              <a:ln>
                <a:noFill/>
              </a:ln>
              <a:effectLst/>
            </c:spPr>
            <c:txPr>
              <a:bodyPr/>
              <a:lstStyle/>
              <a:p>
                <a:pPr>
                  <a:defRPr lang="ru-RU"/>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Лист1!$A$2:$A$4</c:f>
              <c:strCache>
                <c:ptCount val="3"/>
                <c:pt idx="0">
                  <c:v>2014-2015</c:v>
                </c:pt>
                <c:pt idx="1">
                  <c:v>2015-2016</c:v>
                </c:pt>
                <c:pt idx="2">
                  <c:v>2016-2017</c:v>
                </c:pt>
              </c:strCache>
            </c:strRef>
          </c:cat>
          <c:val>
            <c:numRef>
              <c:f>Лист1!$C$2:$C$4</c:f>
              <c:numCache>
                <c:formatCode>General</c:formatCode>
                <c:ptCount val="3"/>
                <c:pt idx="0">
                  <c:v>12474</c:v>
                </c:pt>
                <c:pt idx="1">
                  <c:v>12421</c:v>
                </c:pt>
                <c:pt idx="2">
                  <c:v>7378</c:v>
                </c:pt>
              </c:numCache>
            </c:numRef>
          </c:val>
        </c:ser>
        <c:ser>
          <c:idx val="2"/>
          <c:order val="2"/>
          <c:tx>
            <c:strRef>
              <c:f>Лист1!$D$1</c:f>
              <c:strCache>
                <c:ptCount val="1"/>
                <c:pt idx="0">
                  <c:v>procentaj</c:v>
                </c:pt>
              </c:strCache>
            </c:strRef>
          </c:tx>
          <c:invertIfNegative val="0"/>
          <c:dLbls>
            <c:dLbl>
              <c:idx val="0"/>
              <c:spPr>
                <a:solidFill>
                  <a:srgbClr val="92D050"/>
                </a:solidFill>
              </c:spPr>
              <c:txPr>
                <a:bodyPr/>
                <a:lstStyle/>
                <a:p>
                  <a:pPr>
                    <a:defRPr lang="ru-RU"/>
                  </a:pPr>
                  <a:endParaRPr lang="en-US"/>
                </a:p>
              </c:txPr>
              <c:showLegendKey val="0"/>
              <c:showVal val="1"/>
              <c:showCatName val="0"/>
              <c:showSerName val="0"/>
              <c:showPercent val="0"/>
              <c:showBubbleSize val="0"/>
            </c:dLbl>
            <c:dLbl>
              <c:idx val="1"/>
              <c:spPr>
                <a:solidFill>
                  <a:srgbClr val="92D050"/>
                </a:solidFill>
              </c:spPr>
              <c:txPr>
                <a:bodyPr/>
                <a:lstStyle/>
                <a:p>
                  <a:pPr>
                    <a:defRPr lang="ru-RU"/>
                  </a:pPr>
                  <a:endParaRPr lang="en-US"/>
                </a:p>
              </c:txPr>
              <c:showLegendKey val="0"/>
              <c:showVal val="1"/>
              <c:showCatName val="0"/>
              <c:showSerName val="0"/>
              <c:showPercent val="0"/>
              <c:showBubbleSize val="0"/>
            </c:dLbl>
            <c:spPr>
              <a:noFill/>
              <a:ln>
                <a:noFill/>
              </a:ln>
              <a:effectLst/>
            </c:spPr>
            <c:txPr>
              <a:bodyPr/>
              <a:lstStyle/>
              <a:p>
                <a:pPr>
                  <a:defRPr lang="ru-RU"/>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Лист1!$A$2:$A$4</c:f>
              <c:strCache>
                <c:ptCount val="3"/>
                <c:pt idx="0">
                  <c:v>2014-2015</c:v>
                </c:pt>
                <c:pt idx="1">
                  <c:v>2015-2016</c:v>
                </c:pt>
                <c:pt idx="2">
                  <c:v>2016-2017</c:v>
                </c:pt>
              </c:strCache>
            </c:strRef>
          </c:cat>
          <c:val>
            <c:numRef>
              <c:f>Лист1!$D$2:$D$4</c:f>
              <c:numCache>
                <c:formatCode>0.00%</c:formatCode>
                <c:ptCount val="3"/>
                <c:pt idx="0">
                  <c:v>0.37940000000000007</c:v>
                </c:pt>
                <c:pt idx="1">
                  <c:v>0.39800000000000008</c:v>
                </c:pt>
                <c:pt idx="2">
                  <c:v>0.26640000000000008</c:v>
                </c:pt>
              </c:numCache>
            </c:numRef>
          </c:val>
        </c:ser>
        <c:dLbls>
          <c:showLegendKey val="0"/>
          <c:showVal val="0"/>
          <c:showCatName val="0"/>
          <c:showSerName val="0"/>
          <c:showPercent val="0"/>
          <c:showBubbleSize val="0"/>
        </c:dLbls>
        <c:gapWidth val="150"/>
        <c:axId val="267017832"/>
        <c:axId val="267018616"/>
      </c:barChart>
      <c:catAx>
        <c:axId val="267017832"/>
        <c:scaling>
          <c:orientation val="minMax"/>
        </c:scaling>
        <c:delete val="1"/>
        <c:axPos val="l"/>
        <c:numFmt formatCode="General" sourceLinked="0"/>
        <c:majorTickMark val="out"/>
        <c:minorTickMark val="none"/>
        <c:tickLblPos val="none"/>
        <c:crossAx val="267018616"/>
        <c:crosses val="autoZero"/>
        <c:auto val="1"/>
        <c:lblAlgn val="ctr"/>
        <c:lblOffset val="100"/>
        <c:noMultiLvlLbl val="0"/>
      </c:catAx>
      <c:valAx>
        <c:axId val="267018616"/>
        <c:scaling>
          <c:orientation val="minMax"/>
        </c:scaling>
        <c:delete val="0"/>
        <c:axPos val="b"/>
        <c:majorGridlines/>
        <c:numFmt formatCode="General" sourceLinked="1"/>
        <c:majorTickMark val="out"/>
        <c:minorTickMark val="none"/>
        <c:tickLblPos val="nextTo"/>
        <c:txPr>
          <a:bodyPr/>
          <a:lstStyle/>
          <a:p>
            <a:pPr>
              <a:defRPr lang="ru-RU"/>
            </a:pPr>
            <a:endParaRPr lang="en-US"/>
          </a:p>
        </c:txPr>
        <c:crossAx val="267017832"/>
        <c:crosses val="autoZero"/>
        <c:crossBetween val="between"/>
      </c:valAx>
    </c:plotArea>
    <c:legend>
      <c:legendPos val="r"/>
      <c:layout/>
      <c:overlay val="0"/>
      <c:txPr>
        <a:bodyPr/>
        <a:lstStyle/>
        <a:p>
          <a:pPr>
            <a:defRPr lang="ru-RU"/>
          </a:pPr>
          <a:endParaRPr lang="en-US"/>
        </a:p>
      </c:txPr>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A49D55-F9BF-4CB1-B231-4CC697FC3E8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E1490831-53E3-41FB-93C8-09E66E54E6FD}">
      <dgm:prSet phldrT="[Текст]" custT="1"/>
      <dgm:spPr/>
      <dgm:t>
        <a:bodyPr/>
        <a:lstStyle/>
        <a:p>
          <a:pPr>
            <a:lnSpc>
              <a:spcPct val="100000"/>
            </a:lnSpc>
            <a:spcAft>
              <a:spcPts val="0"/>
            </a:spcAft>
          </a:pPr>
          <a:r>
            <a:rPr lang="ro-RO" sz="2800" b="1" dirty="0" smtClean="0">
              <a:solidFill>
                <a:srgbClr val="663300"/>
              </a:solidFill>
            </a:rPr>
            <a:t>r</a:t>
          </a:r>
          <a:r>
            <a:rPr lang="en-US" sz="2800" b="1" dirty="0" smtClean="0">
              <a:solidFill>
                <a:srgbClr val="663300"/>
              </a:solidFill>
            </a:rPr>
            <a:t>e</a:t>
          </a:r>
          <a:r>
            <a:rPr lang="ro-RO" sz="2800" b="1" dirty="0" smtClean="0">
              <a:solidFill>
                <a:srgbClr val="663300"/>
              </a:solidFill>
            </a:rPr>
            <a:t>ț</a:t>
          </a:r>
          <a:r>
            <a:rPr lang="en-US" sz="2800" b="1" dirty="0" smtClean="0">
              <a:solidFill>
                <a:srgbClr val="663300"/>
              </a:solidFill>
            </a:rPr>
            <a:t>eaua </a:t>
          </a:r>
          <a:r>
            <a:rPr lang="ro-RO" sz="2800" b="1" dirty="0" smtClean="0">
              <a:solidFill>
                <a:srgbClr val="663300"/>
              </a:solidFill>
            </a:rPr>
            <a:t>în profil teritorial </a:t>
          </a:r>
          <a:endParaRPr lang="ru-RU" sz="5300" dirty="0">
            <a:solidFill>
              <a:srgbClr val="663300"/>
            </a:solidFill>
          </a:endParaRPr>
        </a:p>
      </dgm:t>
    </dgm:pt>
    <dgm:pt modelId="{3E425A42-C780-459F-940E-459069710DC9}" type="parTrans" cxnId="{F309A4EF-7C3A-4C18-B9DD-E3054B18F294}">
      <dgm:prSet/>
      <dgm:spPr/>
      <dgm:t>
        <a:bodyPr/>
        <a:lstStyle/>
        <a:p>
          <a:endParaRPr lang="ru-RU"/>
        </a:p>
      </dgm:t>
    </dgm:pt>
    <dgm:pt modelId="{B16BDEB9-81DB-4521-8E57-3EFF6EC6044A}" type="sibTrans" cxnId="{F309A4EF-7C3A-4C18-B9DD-E3054B18F294}">
      <dgm:prSet/>
      <dgm:spPr/>
      <dgm:t>
        <a:bodyPr/>
        <a:lstStyle/>
        <a:p>
          <a:endParaRPr lang="ru-RU"/>
        </a:p>
      </dgm:t>
    </dgm:pt>
    <dgm:pt modelId="{38FF4985-4620-413B-86C2-8DC295C8D329}">
      <dgm:prSet phldrT="[Текст]" custT="1"/>
      <dgm:spPr/>
      <dgm:t>
        <a:bodyPr/>
        <a:lstStyle/>
        <a:p>
          <a:r>
            <a:rPr lang="en-US" sz="2000" dirty="0" smtClean="0">
              <a:solidFill>
                <a:srgbClr val="663300"/>
              </a:solidFill>
            </a:rPr>
            <a:t>determin</a:t>
          </a:r>
          <a:r>
            <a:rPr lang="ro-RO" sz="2000" dirty="0" smtClean="0">
              <a:solidFill>
                <a:srgbClr val="663300"/>
              </a:solidFill>
            </a:rPr>
            <a:t>ă</a:t>
          </a:r>
          <a:r>
            <a:rPr lang="en-US" sz="2000" dirty="0" smtClean="0">
              <a:solidFill>
                <a:srgbClr val="663300"/>
              </a:solidFill>
            </a:rPr>
            <a:t> </a:t>
          </a:r>
          <a:r>
            <a:rPr lang="en-US" sz="2000" b="1" dirty="0" smtClean="0">
              <a:solidFill>
                <a:srgbClr val="663300"/>
              </a:solidFill>
            </a:rPr>
            <a:t>cererea de studii prin gradul de accesibilitate teritorial</a:t>
          </a:r>
          <a:r>
            <a:rPr lang="ro-RO" sz="2000" b="1" dirty="0" smtClean="0">
              <a:solidFill>
                <a:srgbClr val="663300"/>
              </a:solidFill>
            </a:rPr>
            <a:t>ă</a:t>
          </a:r>
          <a:r>
            <a:rPr lang="en-US" sz="2000" b="1" dirty="0" smtClean="0">
              <a:solidFill>
                <a:srgbClr val="663300"/>
              </a:solidFill>
            </a:rPr>
            <a:t> a inst</a:t>
          </a:r>
          <a:r>
            <a:rPr lang="ro-RO" sz="2000" b="1" noProof="0" dirty="0" err="1" smtClean="0">
              <a:solidFill>
                <a:srgbClr val="663300"/>
              </a:solidFill>
            </a:rPr>
            <a:t>ituților</a:t>
          </a:r>
          <a:r>
            <a:rPr lang="ro-RO" sz="2000" b="1" dirty="0" smtClean="0">
              <a:solidFill>
                <a:srgbClr val="663300"/>
              </a:solidFill>
            </a:rPr>
            <a:t> </a:t>
          </a:r>
          <a:r>
            <a:rPr lang="en-US" sz="2000" b="1" dirty="0" smtClean="0">
              <a:solidFill>
                <a:srgbClr val="663300"/>
              </a:solidFill>
            </a:rPr>
            <a:t>de </a:t>
          </a:r>
          <a:r>
            <a:rPr lang="ro-RO" sz="2000" b="1" dirty="0" smtClean="0">
              <a:solidFill>
                <a:srgbClr val="663300"/>
              </a:solidFill>
            </a:rPr>
            <a:t>î</a:t>
          </a:r>
          <a:r>
            <a:rPr lang="en-US" sz="2000" b="1" dirty="0" smtClean="0">
              <a:solidFill>
                <a:srgbClr val="663300"/>
              </a:solidFill>
            </a:rPr>
            <a:t>nv</a:t>
          </a:r>
          <a:r>
            <a:rPr lang="ro-RO" sz="2000" b="1" dirty="0" err="1" smtClean="0">
              <a:solidFill>
                <a:srgbClr val="663300"/>
              </a:solidFill>
            </a:rPr>
            <a:t>ățămînt</a:t>
          </a:r>
          <a:r>
            <a:rPr lang="en-US" sz="2000" b="1" dirty="0" smtClean="0"/>
            <a:t>.</a:t>
          </a:r>
          <a:endParaRPr lang="ru-RU" sz="2000" dirty="0"/>
        </a:p>
      </dgm:t>
    </dgm:pt>
    <dgm:pt modelId="{D8135582-969D-419B-AA21-BD46E79A7543}" type="parTrans" cxnId="{02C9403D-8110-4E50-BB65-A9E305FF2983}">
      <dgm:prSet/>
      <dgm:spPr/>
      <dgm:t>
        <a:bodyPr/>
        <a:lstStyle/>
        <a:p>
          <a:endParaRPr lang="ru-RU"/>
        </a:p>
      </dgm:t>
    </dgm:pt>
    <dgm:pt modelId="{F2CAEC48-1041-4665-853C-C8E334335EB3}" type="sibTrans" cxnId="{02C9403D-8110-4E50-BB65-A9E305FF2983}">
      <dgm:prSet/>
      <dgm:spPr/>
      <dgm:t>
        <a:bodyPr/>
        <a:lstStyle/>
        <a:p>
          <a:endParaRPr lang="ru-RU"/>
        </a:p>
      </dgm:t>
    </dgm:pt>
    <dgm:pt modelId="{562D32F9-FEA9-4BF4-8683-6427E2D279B2}">
      <dgm:prSet phldrT="[Текст]" custT="1"/>
      <dgm:spPr/>
      <dgm:t>
        <a:bodyPr/>
        <a:lstStyle/>
        <a:p>
          <a:r>
            <a:rPr lang="ro-RO" sz="2800" b="1" dirty="0" smtClean="0">
              <a:solidFill>
                <a:srgbClr val="663300"/>
              </a:solidFill>
            </a:rPr>
            <a:t>r</a:t>
          </a:r>
          <a:r>
            <a:rPr lang="en-US" sz="2800" b="1" dirty="0" smtClean="0">
              <a:solidFill>
                <a:srgbClr val="663300"/>
              </a:solidFill>
            </a:rPr>
            <a:t>e</a:t>
          </a:r>
          <a:r>
            <a:rPr lang="ro-RO" sz="2800" b="1" dirty="0" smtClean="0">
              <a:solidFill>
                <a:srgbClr val="663300"/>
              </a:solidFill>
            </a:rPr>
            <a:t>ț</a:t>
          </a:r>
          <a:r>
            <a:rPr lang="en-US" sz="2800" b="1" dirty="0" smtClean="0">
              <a:solidFill>
                <a:srgbClr val="663300"/>
              </a:solidFill>
            </a:rPr>
            <a:t>eaua pe trepte (niveluri) de </a:t>
          </a:r>
          <a:r>
            <a:rPr lang="ro-RO" sz="2800" b="1" dirty="0" smtClean="0">
              <a:solidFill>
                <a:srgbClr val="663300"/>
              </a:solidFill>
            </a:rPr>
            <a:t>î</a:t>
          </a:r>
          <a:r>
            <a:rPr lang="en-US" sz="2800" b="1" dirty="0" smtClean="0">
              <a:solidFill>
                <a:srgbClr val="663300"/>
              </a:solidFill>
            </a:rPr>
            <a:t>nv</a:t>
          </a:r>
          <a:r>
            <a:rPr lang="ro-RO" sz="2800" b="1" dirty="0" smtClean="0">
              <a:solidFill>
                <a:srgbClr val="663300"/>
              </a:solidFill>
            </a:rPr>
            <a:t>ățămînt </a:t>
          </a:r>
          <a:endParaRPr lang="ru-RU" sz="2800" dirty="0">
            <a:solidFill>
              <a:srgbClr val="663300"/>
            </a:solidFill>
          </a:endParaRPr>
        </a:p>
      </dgm:t>
    </dgm:pt>
    <dgm:pt modelId="{6FCD954F-6453-4452-A45F-008D63F3CE96}" type="parTrans" cxnId="{FBC880A4-AFFA-432C-904A-F4C8DD9345E0}">
      <dgm:prSet/>
      <dgm:spPr/>
      <dgm:t>
        <a:bodyPr/>
        <a:lstStyle/>
        <a:p>
          <a:endParaRPr lang="ru-RU"/>
        </a:p>
      </dgm:t>
    </dgm:pt>
    <dgm:pt modelId="{06EE73CA-46A4-49EC-81FF-635DC98F1E8F}" type="sibTrans" cxnId="{FBC880A4-AFFA-432C-904A-F4C8DD9345E0}">
      <dgm:prSet/>
      <dgm:spPr/>
      <dgm:t>
        <a:bodyPr/>
        <a:lstStyle/>
        <a:p>
          <a:endParaRPr lang="ru-RU"/>
        </a:p>
      </dgm:t>
    </dgm:pt>
    <dgm:pt modelId="{B94B6AEA-41E1-44BB-8A07-C9D55E02DD2D}">
      <dgm:prSet phldrT="[Текст]" custT="1"/>
      <dgm:spPr/>
      <dgm:t>
        <a:bodyPr/>
        <a:lstStyle/>
        <a:p>
          <a:r>
            <a:rPr lang="en-US" sz="2000" dirty="0" smtClean="0">
              <a:solidFill>
                <a:srgbClr val="663300"/>
              </a:solidFill>
            </a:rPr>
            <a:t>in mod normal re</a:t>
          </a:r>
          <a:r>
            <a:rPr lang="ro-RO" sz="2000" dirty="0" smtClean="0">
              <a:solidFill>
                <a:srgbClr val="663300"/>
              </a:solidFill>
            </a:rPr>
            <a:t>ț</a:t>
          </a:r>
          <a:r>
            <a:rPr lang="en-US" sz="2000" dirty="0" smtClean="0">
              <a:solidFill>
                <a:srgbClr val="663300"/>
              </a:solidFill>
            </a:rPr>
            <a:t>eaua unit</a:t>
          </a:r>
          <a:r>
            <a:rPr lang="ro-RO" sz="2000" dirty="0" err="1" smtClean="0">
              <a:solidFill>
                <a:srgbClr val="663300"/>
              </a:solidFill>
            </a:rPr>
            <a:t>ăț</a:t>
          </a:r>
          <a:r>
            <a:rPr lang="en-US" sz="2000" dirty="0" smtClean="0">
              <a:solidFill>
                <a:srgbClr val="663300"/>
              </a:solidFill>
            </a:rPr>
            <a:t>ilor de </a:t>
          </a:r>
          <a:r>
            <a:rPr lang="ro-RO" sz="2000" dirty="0" smtClean="0">
              <a:solidFill>
                <a:srgbClr val="663300"/>
              </a:solidFill>
            </a:rPr>
            <a:t>î</a:t>
          </a:r>
          <a:r>
            <a:rPr lang="en-US" sz="2000" dirty="0" smtClean="0">
              <a:solidFill>
                <a:srgbClr val="663300"/>
              </a:solidFill>
            </a:rPr>
            <a:t>nv</a:t>
          </a:r>
          <a:r>
            <a:rPr lang="ro-RO" sz="2000" dirty="0" err="1" smtClean="0">
              <a:solidFill>
                <a:srgbClr val="663300"/>
              </a:solidFill>
            </a:rPr>
            <a:t>ățămînt</a:t>
          </a:r>
          <a:r>
            <a:rPr lang="ro-RO" sz="2000" dirty="0" smtClean="0">
              <a:solidFill>
                <a:srgbClr val="663300"/>
              </a:solidFill>
            </a:rPr>
            <a:t>,</a:t>
          </a:r>
          <a:r>
            <a:rPr lang="en-US" sz="2000" dirty="0" smtClean="0">
              <a:solidFill>
                <a:srgbClr val="663300"/>
              </a:solidFill>
            </a:rPr>
            <a:t> care </a:t>
          </a:r>
          <a:r>
            <a:rPr lang="ro-RO" sz="2000" dirty="0" smtClean="0">
              <a:solidFill>
                <a:srgbClr val="663300"/>
              </a:solidFill>
            </a:rPr>
            <a:t>ș</a:t>
          </a:r>
          <a:r>
            <a:rPr lang="en-US" sz="2000" dirty="0" smtClean="0">
              <a:solidFill>
                <a:srgbClr val="663300"/>
              </a:solidFill>
            </a:rPr>
            <a:t>colarizeaz</a:t>
          </a:r>
          <a:r>
            <a:rPr lang="ro-RO" sz="2000" dirty="0" smtClean="0">
              <a:solidFill>
                <a:srgbClr val="663300"/>
              </a:solidFill>
            </a:rPr>
            <a:t>ă</a:t>
          </a:r>
          <a:r>
            <a:rPr lang="en-US" sz="2000" dirty="0" smtClean="0">
              <a:solidFill>
                <a:srgbClr val="663300"/>
              </a:solidFill>
            </a:rPr>
            <a:t> pe diferite niveluri trebuie sa fie </a:t>
          </a:r>
          <a:r>
            <a:rPr lang="en-US" sz="2000" b="1" dirty="0" smtClean="0">
              <a:solidFill>
                <a:srgbClr val="663300"/>
              </a:solidFill>
            </a:rPr>
            <a:t>coerent</a:t>
          </a:r>
          <a:r>
            <a:rPr lang="ro-RO" sz="2000" b="1" dirty="0" smtClean="0">
              <a:solidFill>
                <a:srgbClr val="663300"/>
              </a:solidFill>
            </a:rPr>
            <a:t>ă</a:t>
          </a:r>
          <a:r>
            <a:rPr lang="en-US" sz="2000" b="1" dirty="0" smtClean="0">
              <a:solidFill>
                <a:srgbClr val="663300"/>
              </a:solidFill>
            </a:rPr>
            <a:t> , reciproc compatibila</a:t>
          </a:r>
          <a:r>
            <a:rPr lang="en-US" sz="2000" dirty="0" smtClean="0">
              <a:solidFill>
                <a:srgbClr val="663300"/>
              </a:solidFill>
            </a:rPr>
            <a:t>:</a:t>
          </a:r>
          <a:endParaRPr lang="ru-RU" sz="2000" dirty="0">
            <a:solidFill>
              <a:srgbClr val="663300"/>
            </a:solidFill>
          </a:endParaRPr>
        </a:p>
      </dgm:t>
    </dgm:pt>
    <dgm:pt modelId="{5F66755F-0E47-4AE7-B027-3F84FD424B3A}" type="parTrans" cxnId="{C905C5CA-6B9E-476C-8EC0-A4E0887DA3EF}">
      <dgm:prSet/>
      <dgm:spPr/>
      <dgm:t>
        <a:bodyPr/>
        <a:lstStyle/>
        <a:p>
          <a:endParaRPr lang="ru-RU"/>
        </a:p>
      </dgm:t>
    </dgm:pt>
    <dgm:pt modelId="{4F8E8EC2-4AAF-4128-9A3E-FB3784CEC15A}" type="sibTrans" cxnId="{C905C5CA-6B9E-476C-8EC0-A4E0887DA3EF}">
      <dgm:prSet/>
      <dgm:spPr/>
      <dgm:t>
        <a:bodyPr/>
        <a:lstStyle/>
        <a:p>
          <a:endParaRPr lang="ru-RU"/>
        </a:p>
      </dgm:t>
    </dgm:pt>
    <dgm:pt modelId="{738762B4-21E0-49BC-96EE-99094568F2EB}">
      <dgm:prSet phldrT="[Текст]" custT="1"/>
      <dgm:spPr/>
      <dgm:t>
        <a:bodyPr/>
        <a:lstStyle/>
        <a:p>
          <a:r>
            <a:rPr lang="ro-RO" sz="2800" b="1" dirty="0" smtClean="0">
              <a:solidFill>
                <a:srgbClr val="663300"/>
              </a:solidFill>
            </a:rPr>
            <a:t>r</a:t>
          </a:r>
          <a:r>
            <a:rPr lang="en-US" sz="2800" b="1" dirty="0" smtClean="0">
              <a:solidFill>
                <a:srgbClr val="663300"/>
              </a:solidFill>
            </a:rPr>
            <a:t>e</a:t>
          </a:r>
          <a:r>
            <a:rPr lang="ro-RO" sz="2800" b="1" dirty="0" smtClean="0">
              <a:solidFill>
                <a:srgbClr val="663300"/>
              </a:solidFill>
            </a:rPr>
            <a:t>ț</a:t>
          </a:r>
          <a:r>
            <a:rPr lang="en-US" sz="2800" b="1" dirty="0" smtClean="0">
              <a:solidFill>
                <a:srgbClr val="663300"/>
              </a:solidFill>
            </a:rPr>
            <a:t>eaua </a:t>
          </a:r>
          <a:r>
            <a:rPr lang="ro-RO" sz="2800" b="1" dirty="0" smtClean="0">
              <a:solidFill>
                <a:srgbClr val="663300"/>
              </a:solidFill>
            </a:rPr>
            <a:t>ș</a:t>
          </a:r>
          <a:r>
            <a:rPr lang="en-US" sz="2800" b="1" dirty="0" smtClean="0">
              <a:solidFill>
                <a:srgbClr val="663300"/>
              </a:solidFill>
            </a:rPr>
            <a:t>colara pe profile si specializ</a:t>
          </a:r>
          <a:r>
            <a:rPr lang="ro-RO" sz="2800" b="1" dirty="0" smtClean="0">
              <a:solidFill>
                <a:srgbClr val="663300"/>
              </a:solidFill>
            </a:rPr>
            <a:t>ă</a:t>
          </a:r>
          <a:r>
            <a:rPr lang="en-US" sz="2800" b="1" dirty="0" smtClean="0">
              <a:solidFill>
                <a:srgbClr val="663300"/>
              </a:solidFill>
            </a:rPr>
            <a:t>ri </a:t>
          </a:r>
          <a:endParaRPr lang="ru-RU" sz="2800" dirty="0">
            <a:solidFill>
              <a:srgbClr val="663300"/>
            </a:solidFill>
          </a:endParaRPr>
        </a:p>
      </dgm:t>
    </dgm:pt>
    <dgm:pt modelId="{678A61C4-8707-4B71-9CFA-CA97A3B74E51}" type="parTrans" cxnId="{D613F046-55F7-4E0B-968A-38962CD1F0FD}">
      <dgm:prSet/>
      <dgm:spPr/>
      <dgm:t>
        <a:bodyPr/>
        <a:lstStyle/>
        <a:p>
          <a:endParaRPr lang="ru-RU"/>
        </a:p>
      </dgm:t>
    </dgm:pt>
    <dgm:pt modelId="{1CA6A1CB-AA6D-49E3-AD69-969C25C76FE3}" type="sibTrans" cxnId="{D613F046-55F7-4E0B-968A-38962CD1F0FD}">
      <dgm:prSet/>
      <dgm:spPr/>
      <dgm:t>
        <a:bodyPr/>
        <a:lstStyle/>
        <a:p>
          <a:endParaRPr lang="ru-RU"/>
        </a:p>
      </dgm:t>
    </dgm:pt>
    <dgm:pt modelId="{8A8F2402-D70C-4A16-B552-F9498613F121}">
      <dgm:prSet phldrT="[Текст]" custT="1"/>
      <dgm:spPr/>
      <dgm:t>
        <a:bodyPr/>
        <a:lstStyle/>
        <a:p>
          <a:pPr algn="l"/>
          <a:r>
            <a:rPr lang="en-US" sz="2000" b="1" dirty="0" smtClean="0">
              <a:solidFill>
                <a:srgbClr val="663300"/>
              </a:solidFill>
            </a:rPr>
            <a:t>determin</a:t>
          </a:r>
          <a:r>
            <a:rPr lang="ro-RO" sz="2000" b="1" dirty="0" smtClean="0">
              <a:solidFill>
                <a:srgbClr val="663300"/>
              </a:solidFill>
            </a:rPr>
            <a:t>ă</a:t>
          </a:r>
          <a:r>
            <a:rPr lang="en-US" sz="2000" b="1" dirty="0" smtClean="0">
              <a:solidFill>
                <a:srgbClr val="663300"/>
              </a:solidFill>
            </a:rPr>
            <a:t> cererea de studii </a:t>
          </a:r>
          <a:r>
            <a:rPr lang="ro-RO" sz="2000" b="1" dirty="0" smtClean="0">
              <a:solidFill>
                <a:srgbClr val="663300"/>
              </a:solidFill>
            </a:rPr>
            <a:t>î</a:t>
          </a:r>
          <a:r>
            <a:rPr lang="en-US" sz="2000" b="1" dirty="0" smtClean="0">
              <a:solidFill>
                <a:srgbClr val="663300"/>
              </a:solidFill>
            </a:rPr>
            <a:t>n specializari</a:t>
          </a:r>
          <a:endParaRPr lang="ru-RU" sz="2000" dirty="0">
            <a:solidFill>
              <a:srgbClr val="663300"/>
            </a:solidFill>
          </a:endParaRPr>
        </a:p>
      </dgm:t>
    </dgm:pt>
    <dgm:pt modelId="{BCDA2FEC-B509-4ED7-9277-B03872002A11}" type="parTrans" cxnId="{136D0E6A-2C26-4500-ACAC-72EB6CE222F8}">
      <dgm:prSet/>
      <dgm:spPr/>
      <dgm:t>
        <a:bodyPr/>
        <a:lstStyle/>
        <a:p>
          <a:endParaRPr lang="ru-RU"/>
        </a:p>
      </dgm:t>
    </dgm:pt>
    <dgm:pt modelId="{468F222D-B9C9-4FE5-96EA-4B0756BFA0E3}" type="sibTrans" cxnId="{136D0E6A-2C26-4500-ACAC-72EB6CE222F8}">
      <dgm:prSet/>
      <dgm:spPr/>
      <dgm:t>
        <a:bodyPr/>
        <a:lstStyle/>
        <a:p>
          <a:endParaRPr lang="ru-RU"/>
        </a:p>
      </dgm:t>
    </dgm:pt>
    <dgm:pt modelId="{FFC68A30-3757-4456-B0C5-E48478949644}" type="pres">
      <dgm:prSet presAssocID="{10A49D55-F9BF-4CB1-B231-4CC697FC3E82}" presName="Name0" presStyleCnt="0">
        <dgm:presLayoutVars>
          <dgm:dir/>
          <dgm:animLvl val="lvl"/>
          <dgm:resizeHandles val="exact"/>
        </dgm:presLayoutVars>
      </dgm:prSet>
      <dgm:spPr/>
      <dgm:t>
        <a:bodyPr/>
        <a:lstStyle/>
        <a:p>
          <a:endParaRPr lang="en-US"/>
        </a:p>
      </dgm:t>
    </dgm:pt>
    <dgm:pt modelId="{758A9E3B-D595-46F6-9A23-246F1A2D0BC6}" type="pres">
      <dgm:prSet presAssocID="{E1490831-53E3-41FB-93C8-09E66E54E6FD}" presName="linNode" presStyleCnt="0"/>
      <dgm:spPr/>
    </dgm:pt>
    <dgm:pt modelId="{7FB73249-9E22-4CC4-8FFF-253206E51F5D}" type="pres">
      <dgm:prSet presAssocID="{E1490831-53E3-41FB-93C8-09E66E54E6FD}" presName="parentText" presStyleLbl="node1" presStyleIdx="0" presStyleCnt="3" custLinFactNeighborX="92" custLinFactNeighborY="-7607">
        <dgm:presLayoutVars>
          <dgm:chMax val="1"/>
          <dgm:bulletEnabled val="1"/>
        </dgm:presLayoutVars>
      </dgm:prSet>
      <dgm:spPr/>
      <dgm:t>
        <a:bodyPr/>
        <a:lstStyle/>
        <a:p>
          <a:endParaRPr lang="ru-RU"/>
        </a:p>
      </dgm:t>
    </dgm:pt>
    <dgm:pt modelId="{A5DF3D13-F26A-4B26-AC3B-D10287F89628}" type="pres">
      <dgm:prSet presAssocID="{E1490831-53E3-41FB-93C8-09E66E54E6FD}" presName="descendantText" presStyleLbl="alignAccFollowNode1" presStyleIdx="0" presStyleCnt="3">
        <dgm:presLayoutVars>
          <dgm:bulletEnabled val="1"/>
        </dgm:presLayoutVars>
      </dgm:prSet>
      <dgm:spPr/>
      <dgm:t>
        <a:bodyPr/>
        <a:lstStyle/>
        <a:p>
          <a:endParaRPr lang="ru-RU"/>
        </a:p>
      </dgm:t>
    </dgm:pt>
    <dgm:pt modelId="{FA346841-962D-44E1-930C-1FB5C785A8F0}" type="pres">
      <dgm:prSet presAssocID="{B16BDEB9-81DB-4521-8E57-3EFF6EC6044A}" presName="sp" presStyleCnt="0"/>
      <dgm:spPr/>
    </dgm:pt>
    <dgm:pt modelId="{BB3C851D-E7AF-40A1-9B7A-E4EAF0F13162}" type="pres">
      <dgm:prSet presAssocID="{562D32F9-FEA9-4BF4-8683-6427E2D279B2}" presName="linNode" presStyleCnt="0"/>
      <dgm:spPr/>
    </dgm:pt>
    <dgm:pt modelId="{7FBBE5AC-1246-4B66-877A-8DDD30EB1DA7}" type="pres">
      <dgm:prSet presAssocID="{562D32F9-FEA9-4BF4-8683-6427E2D279B2}" presName="parentText" presStyleLbl="node1" presStyleIdx="1" presStyleCnt="3">
        <dgm:presLayoutVars>
          <dgm:chMax val="1"/>
          <dgm:bulletEnabled val="1"/>
        </dgm:presLayoutVars>
      </dgm:prSet>
      <dgm:spPr/>
      <dgm:t>
        <a:bodyPr/>
        <a:lstStyle/>
        <a:p>
          <a:endParaRPr lang="ru-RU"/>
        </a:p>
      </dgm:t>
    </dgm:pt>
    <dgm:pt modelId="{E4110B03-F465-4FFE-A527-A021D52591C9}" type="pres">
      <dgm:prSet presAssocID="{562D32F9-FEA9-4BF4-8683-6427E2D279B2}" presName="descendantText" presStyleLbl="alignAccFollowNode1" presStyleIdx="1" presStyleCnt="3">
        <dgm:presLayoutVars>
          <dgm:bulletEnabled val="1"/>
        </dgm:presLayoutVars>
      </dgm:prSet>
      <dgm:spPr/>
      <dgm:t>
        <a:bodyPr/>
        <a:lstStyle/>
        <a:p>
          <a:endParaRPr lang="ru-RU"/>
        </a:p>
      </dgm:t>
    </dgm:pt>
    <dgm:pt modelId="{42E67EE3-5C5B-436E-B853-6A0EE1AA2B29}" type="pres">
      <dgm:prSet presAssocID="{06EE73CA-46A4-49EC-81FF-635DC98F1E8F}" presName="sp" presStyleCnt="0"/>
      <dgm:spPr/>
    </dgm:pt>
    <dgm:pt modelId="{94E1A098-BE70-42F6-8704-F552006DACA4}" type="pres">
      <dgm:prSet presAssocID="{738762B4-21E0-49BC-96EE-99094568F2EB}" presName="linNode" presStyleCnt="0"/>
      <dgm:spPr/>
    </dgm:pt>
    <dgm:pt modelId="{3B2542F5-14DE-4DEE-97C3-F9DA86317E75}" type="pres">
      <dgm:prSet presAssocID="{738762B4-21E0-49BC-96EE-99094568F2EB}" presName="parentText" presStyleLbl="node1" presStyleIdx="2" presStyleCnt="3">
        <dgm:presLayoutVars>
          <dgm:chMax val="1"/>
          <dgm:bulletEnabled val="1"/>
        </dgm:presLayoutVars>
      </dgm:prSet>
      <dgm:spPr/>
      <dgm:t>
        <a:bodyPr/>
        <a:lstStyle/>
        <a:p>
          <a:endParaRPr lang="ru-RU"/>
        </a:p>
      </dgm:t>
    </dgm:pt>
    <dgm:pt modelId="{EB07A7DE-23ED-41E5-B863-287C79B3D77E}" type="pres">
      <dgm:prSet presAssocID="{738762B4-21E0-49BC-96EE-99094568F2EB}" presName="descendantText" presStyleLbl="alignAccFollowNode1" presStyleIdx="2" presStyleCnt="3">
        <dgm:presLayoutVars>
          <dgm:bulletEnabled val="1"/>
        </dgm:presLayoutVars>
      </dgm:prSet>
      <dgm:spPr/>
      <dgm:t>
        <a:bodyPr/>
        <a:lstStyle/>
        <a:p>
          <a:endParaRPr lang="ru-RU"/>
        </a:p>
      </dgm:t>
    </dgm:pt>
  </dgm:ptLst>
  <dgm:cxnLst>
    <dgm:cxn modelId="{F309A4EF-7C3A-4C18-B9DD-E3054B18F294}" srcId="{10A49D55-F9BF-4CB1-B231-4CC697FC3E82}" destId="{E1490831-53E3-41FB-93C8-09E66E54E6FD}" srcOrd="0" destOrd="0" parTransId="{3E425A42-C780-459F-940E-459069710DC9}" sibTransId="{B16BDEB9-81DB-4521-8E57-3EFF6EC6044A}"/>
    <dgm:cxn modelId="{D613F046-55F7-4E0B-968A-38962CD1F0FD}" srcId="{10A49D55-F9BF-4CB1-B231-4CC697FC3E82}" destId="{738762B4-21E0-49BC-96EE-99094568F2EB}" srcOrd="2" destOrd="0" parTransId="{678A61C4-8707-4B71-9CFA-CA97A3B74E51}" sibTransId="{1CA6A1CB-AA6D-49E3-AD69-969C25C76FE3}"/>
    <dgm:cxn modelId="{627823BF-B289-4A7C-9596-6B3DCEDD9D4C}" type="presOf" srcId="{8A8F2402-D70C-4A16-B552-F9498613F121}" destId="{EB07A7DE-23ED-41E5-B863-287C79B3D77E}" srcOrd="0" destOrd="0" presId="urn:microsoft.com/office/officeart/2005/8/layout/vList5"/>
    <dgm:cxn modelId="{E107534F-8411-4F1E-B30C-01B4DA510E97}" type="presOf" srcId="{38FF4985-4620-413B-86C2-8DC295C8D329}" destId="{A5DF3D13-F26A-4B26-AC3B-D10287F89628}" srcOrd="0" destOrd="0" presId="urn:microsoft.com/office/officeart/2005/8/layout/vList5"/>
    <dgm:cxn modelId="{C905C5CA-6B9E-476C-8EC0-A4E0887DA3EF}" srcId="{562D32F9-FEA9-4BF4-8683-6427E2D279B2}" destId="{B94B6AEA-41E1-44BB-8A07-C9D55E02DD2D}" srcOrd="0" destOrd="0" parTransId="{5F66755F-0E47-4AE7-B027-3F84FD424B3A}" sibTransId="{4F8E8EC2-4AAF-4128-9A3E-FB3784CEC15A}"/>
    <dgm:cxn modelId="{D1AB6EEE-A1C3-4CC3-BD3F-15EAEB8B19E0}" type="presOf" srcId="{10A49D55-F9BF-4CB1-B231-4CC697FC3E82}" destId="{FFC68A30-3757-4456-B0C5-E48478949644}" srcOrd="0" destOrd="0" presId="urn:microsoft.com/office/officeart/2005/8/layout/vList5"/>
    <dgm:cxn modelId="{AFD6DEE2-4E7E-4444-AB67-D771C8F654A3}" type="presOf" srcId="{E1490831-53E3-41FB-93C8-09E66E54E6FD}" destId="{7FB73249-9E22-4CC4-8FFF-253206E51F5D}" srcOrd="0" destOrd="0" presId="urn:microsoft.com/office/officeart/2005/8/layout/vList5"/>
    <dgm:cxn modelId="{FBC880A4-AFFA-432C-904A-F4C8DD9345E0}" srcId="{10A49D55-F9BF-4CB1-B231-4CC697FC3E82}" destId="{562D32F9-FEA9-4BF4-8683-6427E2D279B2}" srcOrd="1" destOrd="0" parTransId="{6FCD954F-6453-4452-A45F-008D63F3CE96}" sibTransId="{06EE73CA-46A4-49EC-81FF-635DC98F1E8F}"/>
    <dgm:cxn modelId="{15B2B1F1-119B-4EAB-B395-FEAC5A9D16B4}" type="presOf" srcId="{738762B4-21E0-49BC-96EE-99094568F2EB}" destId="{3B2542F5-14DE-4DEE-97C3-F9DA86317E75}" srcOrd="0" destOrd="0" presId="urn:microsoft.com/office/officeart/2005/8/layout/vList5"/>
    <dgm:cxn modelId="{D51783BF-293D-495E-80B4-B15BAE7707BB}" type="presOf" srcId="{562D32F9-FEA9-4BF4-8683-6427E2D279B2}" destId="{7FBBE5AC-1246-4B66-877A-8DDD30EB1DA7}" srcOrd="0" destOrd="0" presId="urn:microsoft.com/office/officeart/2005/8/layout/vList5"/>
    <dgm:cxn modelId="{4E73D5D6-C9B5-4C29-9514-20F930A32CA3}" type="presOf" srcId="{B94B6AEA-41E1-44BB-8A07-C9D55E02DD2D}" destId="{E4110B03-F465-4FFE-A527-A021D52591C9}" srcOrd="0" destOrd="0" presId="urn:microsoft.com/office/officeart/2005/8/layout/vList5"/>
    <dgm:cxn modelId="{136D0E6A-2C26-4500-ACAC-72EB6CE222F8}" srcId="{738762B4-21E0-49BC-96EE-99094568F2EB}" destId="{8A8F2402-D70C-4A16-B552-F9498613F121}" srcOrd="0" destOrd="0" parTransId="{BCDA2FEC-B509-4ED7-9277-B03872002A11}" sibTransId="{468F222D-B9C9-4FE5-96EA-4B0756BFA0E3}"/>
    <dgm:cxn modelId="{02C9403D-8110-4E50-BB65-A9E305FF2983}" srcId="{E1490831-53E3-41FB-93C8-09E66E54E6FD}" destId="{38FF4985-4620-413B-86C2-8DC295C8D329}" srcOrd="0" destOrd="0" parTransId="{D8135582-969D-419B-AA21-BD46E79A7543}" sibTransId="{F2CAEC48-1041-4665-853C-C8E334335EB3}"/>
    <dgm:cxn modelId="{5F67D767-ABF7-45BB-9E34-20B6371DCF5D}" type="presParOf" srcId="{FFC68A30-3757-4456-B0C5-E48478949644}" destId="{758A9E3B-D595-46F6-9A23-246F1A2D0BC6}" srcOrd="0" destOrd="0" presId="urn:microsoft.com/office/officeart/2005/8/layout/vList5"/>
    <dgm:cxn modelId="{D49277EE-25F2-41BE-ADE3-20FEFA148D65}" type="presParOf" srcId="{758A9E3B-D595-46F6-9A23-246F1A2D0BC6}" destId="{7FB73249-9E22-4CC4-8FFF-253206E51F5D}" srcOrd="0" destOrd="0" presId="urn:microsoft.com/office/officeart/2005/8/layout/vList5"/>
    <dgm:cxn modelId="{4C425C83-8DFF-4571-837F-B054CE8562AD}" type="presParOf" srcId="{758A9E3B-D595-46F6-9A23-246F1A2D0BC6}" destId="{A5DF3D13-F26A-4B26-AC3B-D10287F89628}" srcOrd="1" destOrd="0" presId="urn:microsoft.com/office/officeart/2005/8/layout/vList5"/>
    <dgm:cxn modelId="{D2123532-5CF7-4BF0-BCAE-9CD7B22C3721}" type="presParOf" srcId="{FFC68A30-3757-4456-B0C5-E48478949644}" destId="{FA346841-962D-44E1-930C-1FB5C785A8F0}" srcOrd="1" destOrd="0" presId="urn:microsoft.com/office/officeart/2005/8/layout/vList5"/>
    <dgm:cxn modelId="{EA379DBC-EFF7-4289-B339-3F48E1739124}" type="presParOf" srcId="{FFC68A30-3757-4456-B0C5-E48478949644}" destId="{BB3C851D-E7AF-40A1-9B7A-E4EAF0F13162}" srcOrd="2" destOrd="0" presId="urn:microsoft.com/office/officeart/2005/8/layout/vList5"/>
    <dgm:cxn modelId="{B4C30536-774B-427E-8ADC-F96B4D3D659A}" type="presParOf" srcId="{BB3C851D-E7AF-40A1-9B7A-E4EAF0F13162}" destId="{7FBBE5AC-1246-4B66-877A-8DDD30EB1DA7}" srcOrd="0" destOrd="0" presId="urn:microsoft.com/office/officeart/2005/8/layout/vList5"/>
    <dgm:cxn modelId="{F665B328-AE40-4A25-BBB7-97930B1E609E}" type="presParOf" srcId="{BB3C851D-E7AF-40A1-9B7A-E4EAF0F13162}" destId="{E4110B03-F465-4FFE-A527-A021D52591C9}" srcOrd="1" destOrd="0" presId="urn:microsoft.com/office/officeart/2005/8/layout/vList5"/>
    <dgm:cxn modelId="{F8DD07BC-B210-476C-8BF0-F327F3222DFD}" type="presParOf" srcId="{FFC68A30-3757-4456-B0C5-E48478949644}" destId="{42E67EE3-5C5B-436E-B853-6A0EE1AA2B29}" srcOrd="3" destOrd="0" presId="urn:microsoft.com/office/officeart/2005/8/layout/vList5"/>
    <dgm:cxn modelId="{9CF9E52C-090E-4BE4-A613-9FE77F9D92C1}" type="presParOf" srcId="{FFC68A30-3757-4456-B0C5-E48478949644}" destId="{94E1A098-BE70-42F6-8704-F552006DACA4}" srcOrd="4" destOrd="0" presId="urn:microsoft.com/office/officeart/2005/8/layout/vList5"/>
    <dgm:cxn modelId="{2CA76FA3-0D57-433E-807D-9B5FC6D77770}" type="presParOf" srcId="{94E1A098-BE70-42F6-8704-F552006DACA4}" destId="{3B2542F5-14DE-4DEE-97C3-F9DA86317E75}" srcOrd="0" destOrd="0" presId="urn:microsoft.com/office/officeart/2005/8/layout/vList5"/>
    <dgm:cxn modelId="{8DC04895-E3E0-4A63-94C9-2A14D08EDA35}" type="presParOf" srcId="{94E1A098-BE70-42F6-8704-F552006DACA4}" destId="{EB07A7DE-23ED-41E5-B863-287C79B3D77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DF3D13-F26A-4B26-AC3B-D10287F89628}">
      <dsp:nvSpPr>
        <dsp:cNvPr id="0" name=""/>
        <dsp:cNvSpPr/>
      </dsp:nvSpPr>
      <dsp:spPr>
        <a:xfrm rot="5400000">
          <a:off x="5032427" y="-2014638"/>
          <a:ext cx="902865" cy="516128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solidFill>
                <a:srgbClr val="663300"/>
              </a:solidFill>
            </a:rPr>
            <a:t>determin</a:t>
          </a:r>
          <a:r>
            <a:rPr lang="ro-RO" sz="2000" kern="1200" dirty="0" smtClean="0">
              <a:solidFill>
                <a:srgbClr val="663300"/>
              </a:solidFill>
            </a:rPr>
            <a:t>ă</a:t>
          </a:r>
          <a:r>
            <a:rPr lang="en-US" sz="2000" kern="1200" dirty="0" smtClean="0">
              <a:solidFill>
                <a:srgbClr val="663300"/>
              </a:solidFill>
            </a:rPr>
            <a:t> </a:t>
          </a:r>
          <a:r>
            <a:rPr lang="en-US" sz="2000" b="1" kern="1200" dirty="0" smtClean="0">
              <a:solidFill>
                <a:srgbClr val="663300"/>
              </a:solidFill>
            </a:rPr>
            <a:t>cererea de studii prin gradul de accesibilitate teritorial</a:t>
          </a:r>
          <a:r>
            <a:rPr lang="ro-RO" sz="2000" b="1" kern="1200" dirty="0" smtClean="0">
              <a:solidFill>
                <a:srgbClr val="663300"/>
              </a:solidFill>
            </a:rPr>
            <a:t>ă</a:t>
          </a:r>
          <a:r>
            <a:rPr lang="en-US" sz="2000" b="1" kern="1200" dirty="0" smtClean="0">
              <a:solidFill>
                <a:srgbClr val="663300"/>
              </a:solidFill>
            </a:rPr>
            <a:t> a inst</a:t>
          </a:r>
          <a:r>
            <a:rPr lang="ro-RO" sz="2000" b="1" kern="1200" noProof="0" dirty="0" err="1" smtClean="0">
              <a:solidFill>
                <a:srgbClr val="663300"/>
              </a:solidFill>
            </a:rPr>
            <a:t>ituților</a:t>
          </a:r>
          <a:r>
            <a:rPr lang="ro-RO" sz="2000" b="1" kern="1200" dirty="0" smtClean="0">
              <a:solidFill>
                <a:srgbClr val="663300"/>
              </a:solidFill>
            </a:rPr>
            <a:t> </a:t>
          </a:r>
          <a:r>
            <a:rPr lang="en-US" sz="2000" b="1" kern="1200" dirty="0" smtClean="0">
              <a:solidFill>
                <a:srgbClr val="663300"/>
              </a:solidFill>
            </a:rPr>
            <a:t>de </a:t>
          </a:r>
          <a:r>
            <a:rPr lang="ro-RO" sz="2000" b="1" kern="1200" dirty="0" smtClean="0">
              <a:solidFill>
                <a:srgbClr val="663300"/>
              </a:solidFill>
            </a:rPr>
            <a:t>î</a:t>
          </a:r>
          <a:r>
            <a:rPr lang="en-US" sz="2000" b="1" kern="1200" dirty="0" smtClean="0">
              <a:solidFill>
                <a:srgbClr val="663300"/>
              </a:solidFill>
            </a:rPr>
            <a:t>nv</a:t>
          </a:r>
          <a:r>
            <a:rPr lang="ro-RO" sz="2000" b="1" kern="1200" dirty="0" err="1" smtClean="0">
              <a:solidFill>
                <a:srgbClr val="663300"/>
              </a:solidFill>
            </a:rPr>
            <a:t>ățămînt</a:t>
          </a:r>
          <a:r>
            <a:rPr lang="en-US" sz="2000" b="1" kern="1200" dirty="0" smtClean="0"/>
            <a:t>.</a:t>
          </a:r>
          <a:endParaRPr lang="ru-RU" sz="2000" kern="1200" dirty="0"/>
        </a:p>
      </dsp:txBody>
      <dsp:txXfrm rot="-5400000">
        <a:off x="2903220" y="158643"/>
        <a:ext cx="5117206" cy="814717"/>
      </dsp:txXfrm>
    </dsp:sp>
    <dsp:sp modelId="{7FB73249-9E22-4CC4-8FFF-253206E51F5D}">
      <dsp:nvSpPr>
        <dsp:cNvPr id="0" name=""/>
        <dsp:cNvSpPr/>
      </dsp:nvSpPr>
      <dsp:spPr>
        <a:xfrm>
          <a:off x="4748" y="0"/>
          <a:ext cx="2903220" cy="112858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100000"/>
            </a:lnSpc>
            <a:spcBef>
              <a:spcPct val="0"/>
            </a:spcBef>
            <a:spcAft>
              <a:spcPts val="0"/>
            </a:spcAft>
          </a:pPr>
          <a:r>
            <a:rPr lang="ro-RO" sz="2800" b="1" kern="1200" dirty="0" smtClean="0">
              <a:solidFill>
                <a:srgbClr val="663300"/>
              </a:solidFill>
            </a:rPr>
            <a:t>r</a:t>
          </a:r>
          <a:r>
            <a:rPr lang="en-US" sz="2800" b="1" kern="1200" dirty="0" smtClean="0">
              <a:solidFill>
                <a:srgbClr val="663300"/>
              </a:solidFill>
            </a:rPr>
            <a:t>e</a:t>
          </a:r>
          <a:r>
            <a:rPr lang="ro-RO" sz="2800" b="1" kern="1200" dirty="0" smtClean="0">
              <a:solidFill>
                <a:srgbClr val="663300"/>
              </a:solidFill>
            </a:rPr>
            <a:t>ț</a:t>
          </a:r>
          <a:r>
            <a:rPr lang="en-US" sz="2800" b="1" kern="1200" dirty="0" smtClean="0">
              <a:solidFill>
                <a:srgbClr val="663300"/>
              </a:solidFill>
            </a:rPr>
            <a:t>eaua </a:t>
          </a:r>
          <a:r>
            <a:rPr lang="ro-RO" sz="2800" b="1" kern="1200" dirty="0" smtClean="0">
              <a:solidFill>
                <a:srgbClr val="663300"/>
              </a:solidFill>
            </a:rPr>
            <a:t>în profil teritorial </a:t>
          </a:r>
          <a:endParaRPr lang="ru-RU" sz="5300" kern="1200" dirty="0">
            <a:solidFill>
              <a:srgbClr val="663300"/>
            </a:solidFill>
          </a:endParaRPr>
        </a:p>
      </dsp:txBody>
      <dsp:txXfrm>
        <a:off x="59841" y="55093"/>
        <a:ext cx="2793034" cy="1018396"/>
      </dsp:txXfrm>
    </dsp:sp>
    <dsp:sp modelId="{E4110B03-F465-4FFE-A527-A021D52591C9}">
      <dsp:nvSpPr>
        <dsp:cNvPr id="0" name=""/>
        <dsp:cNvSpPr/>
      </dsp:nvSpPr>
      <dsp:spPr>
        <a:xfrm rot="5400000">
          <a:off x="5032427" y="-829627"/>
          <a:ext cx="902865" cy="516128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solidFill>
                <a:srgbClr val="663300"/>
              </a:solidFill>
            </a:rPr>
            <a:t>in mod normal re</a:t>
          </a:r>
          <a:r>
            <a:rPr lang="ro-RO" sz="2000" kern="1200" dirty="0" smtClean="0">
              <a:solidFill>
                <a:srgbClr val="663300"/>
              </a:solidFill>
            </a:rPr>
            <a:t>ț</a:t>
          </a:r>
          <a:r>
            <a:rPr lang="en-US" sz="2000" kern="1200" dirty="0" smtClean="0">
              <a:solidFill>
                <a:srgbClr val="663300"/>
              </a:solidFill>
            </a:rPr>
            <a:t>eaua unit</a:t>
          </a:r>
          <a:r>
            <a:rPr lang="ro-RO" sz="2000" kern="1200" dirty="0" err="1" smtClean="0">
              <a:solidFill>
                <a:srgbClr val="663300"/>
              </a:solidFill>
            </a:rPr>
            <a:t>ăț</a:t>
          </a:r>
          <a:r>
            <a:rPr lang="en-US" sz="2000" kern="1200" dirty="0" smtClean="0">
              <a:solidFill>
                <a:srgbClr val="663300"/>
              </a:solidFill>
            </a:rPr>
            <a:t>ilor de </a:t>
          </a:r>
          <a:r>
            <a:rPr lang="ro-RO" sz="2000" kern="1200" dirty="0" smtClean="0">
              <a:solidFill>
                <a:srgbClr val="663300"/>
              </a:solidFill>
            </a:rPr>
            <a:t>î</a:t>
          </a:r>
          <a:r>
            <a:rPr lang="en-US" sz="2000" kern="1200" dirty="0" smtClean="0">
              <a:solidFill>
                <a:srgbClr val="663300"/>
              </a:solidFill>
            </a:rPr>
            <a:t>nv</a:t>
          </a:r>
          <a:r>
            <a:rPr lang="ro-RO" sz="2000" kern="1200" dirty="0" err="1" smtClean="0">
              <a:solidFill>
                <a:srgbClr val="663300"/>
              </a:solidFill>
            </a:rPr>
            <a:t>ățămînt</a:t>
          </a:r>
          <a:r>
            <a:rPr lang="ro-RO" sz="2000" kern="1200" dirty="0" smtClean="0">
              <a:solidFill>
                <a:srgbClr val="663300"/>
              </a:solidFill>
            </a:rPr>
            <a:t>,</a:t>
          </a:r>
          <a:r>
            <a:rPr lang="en-US" sz="2000" kern="1200" dirty="0" smtClean="0">
              <a:solidFill>
                <a:srgbClr val="663300"/>
              </a:solidFill>
            </a:rPr>
            <a:t> care </a:t>
          </a:r>
          <a:r>
            <a:rPr lang="ro-RO" sz="2000" kern="1200" dirty="0" smtClean="0">
              <a:solidFill>
                <a:srgbClr val="663300"/>
              </a:solidFill>
            </a:rPr>
            <a:t>ș</a:t>
          </a:r>
          <a:r>
            <a:rPr lang="en-US" sz="2000" kern="1200" dirty="0" smtClean="0">
              <a:solidFill>
                <a:srgbClr val="663300"/>
              </a:solidFill>
            </a:rPr>
            <a:t>colarizeaz</a:t>
          </a:r>
          <a:r>
            <a:rPr lang="ro-RO" sz="2000" kern="1200" dirty="0" smtClean="0">
              <a:solidFill>
                <a:srgbClr val="663300"/>
              </a:solidFill>
            </a:rPr>
            <a:t>ă</a:t>
          </a:r>
          <a:r>
            <a:rPr lang="en-US" sz="2000" kern="1200" dirty="0" smtClean="0">
              <a:solidFill>
                <a:srgbClr val="663300"/>
              </a:solidFill>
            </a:rPr>
            <a:t> pe diferite niveluri trebuie sa fie </a:t>
          </a:r>
          <a:r>
            <a:rPr lang="en-US" sz="2000" b="1" kern="1200" dirty="0" smtClean="0">
              <a:solidFill>
                <a:srgbClr val="663300"/>
              </a:solidFill>
            </a:rPr>
            <a:t>coerent</a:t>
          </a:r>
          <a:r>
            <a:rPr lang="ro-RO" sz="2000" b="1" kern="1200" dirty="0" smtClean="0">
              <a:solidFill>
                <a:srgbClr val="663300"/>
              </a:solidFill>
            </a:rPr>
            <a:t>ă</a:t>
          </a:r>
          <a:r>
            <a:rPr lang="en-US" sz="2000" b="1" kern="1200" dirty="0" smtClean="0">
              <a:solidFill>
                <a:srgbClr val="663300"/>
              </a:solidFill>
            </a:rPr>
            <a:t> , reciproc compatibila</a:t>
          </a:r>
          <a:r>
            <a:rPr lang="en-US" sz="2000" kern="1200" dirty="0" smtClean="0">
              <a:solidFill>
                <a:srgbClr val="663300"/>
              </a:solidFill>
            </a:rPr>
            <a:t>:</a:t>
          </a:r>
          <a:endParaRPr lang="ru-RU" sz="2000" kern="1200" dirty="0">
            <a:solidFill>
              <a:srgbClr val="663300"/>
            </a:solidFill>
          </a:endParaRPr>
        </a:p>
      </dsp:txBody>
      <dsp:txXfrm rot="-5400000">
        <a:off x="2903220" y="1343654"/>
        <a:ext cx="5117206" cy="814717"/>
      </dsp:txXfrm>
    </dsp:sp>
    <dsp:sp modelId="{7FBBE5AC-1246-4B66-877A-8DDD30EB1DA7}">
      <dsp:nvSpPr>
        <dsp:cNvPr id="0" name=""/>
        <dsp:cNvSpPr/>
      </dsp:nvSpPr>
      <dsp:spPr>
        <a:xfrm>
          <a:off x="0" y="1186721"/>
          <a:ext cx="2903220" cy="112858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ro-RO" sz="2800" b="1" kern="1200" dirty="0" smtClean="0">
              <a:solidFill>
                <a:srgbClr val="663300"/>
              </a:solidFill>
            </a:rPr>
            <a:t>r</a:t>
          </a:r>
          <a:r>
            <a:rPr lang="en-US" sz="2800" b="1" kern="1200" dirty="0" smtClean="0">
              <a:solidFill>
                <a:srgbClr val="663300"/>
              </a:solidFill>
            </a:rPr>
            <a:t>e</a:t>
          </a:r>
          <a:r>
            <a:rPr lang="ro-RO" sz="2800" b="1" kern="1200" dirty="0" smtClean="0">
              <a:solidFill>
                <a:srgbClr val="663300"/>
              </a:solidFill>
            </a:rPr>
            <a:t>ț</a:t>
          </a:r>
          <a:r>
            <a:rPr lang="en-US" sz="2800" b="1" kern="1200" dirty="0" smtClean="0">
              <a:solidFill>
                <a:srgbClr val="663300"/>
              </a:solidFill>
            </a:rPr>
            <a:t>eaua pe trepte (niveluri) de </a:t>
          </a:r>
          <a:r>
            <a:rPr lang="ro-RO" sz="2800" b="1" kern="1200" dirty="0" smtClean="0">
              <a:solidFill>
                <a:srgbClr val="663300"/>
              </a:solidFill>
            </a:rPr>
            <a:t>î</a:t>
          </a:r>
          <a:r>
            <a:rPr lang="en-US" sz="2800" b="1" kern="1200" dirty="0" smtClean="0">
              <a:solidFill>
                <a:srgbClr val="663300"/>
              </a:solidFill>
            </a:rPr>
            <a:t>nv</a:t>
          </a:r>
          <a:r>
            <a:rPr lang="ro-RO" sz="2800" b="1" kern="1200" dirty="0" smtClean="0">
              <a:solidFill>
                <a:srgbClr val="663300"/>
              </a:solidFill>
            </a:rPr>
            <a:t>ățămînt </a:t>
          </a:r>
          <a:endParaRPr lang="ru-RU" sz="2800" kern="1200" dirty="0">
            <a:solidFill>
              <a:srgbClr val="663300"/>
            </a:solidFill>
          </a:endParaRPr>
        </a:p>
      </dsp:txBody>
      <dsp:txXfrm>
        <a:off x="55093" y="1241814"/>
        <a:ext cx="2793034" cy="1018396"/>
      </dsp:txXfrm>
    </dsp:sp>
    <dsp:sp modelId="{EB07A7DE-23ED-41E5-B863-287C79B3D77E}">
      <dsp:nvSpPr>
        <dsp:cNvPr id="0" name=""/>
        <dsp:cNvSpPr/>
      </dsp:nvSpPr>
      <dsp:spPr>
        <a:xfrm rot="5400000">
          <a:off x="5032427" y="355383"/>
          <a:ext cx="902865" cy="516128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solidFill>
                <a:srgbClr val="663300"/>
              </a:solidFill>
            </a:rPr>
            <a:t>determin</a:t>
          </a:r>
          <a:r>
            <a:rPr lang="ro-RO" sz="2000" b="1" kern="1200" dirty="0" smtClean="0">
              <a:solidFill>
                <a:srgbClr val="663300"/>
              </a:solidFill>
            </a:rPr>
            <a:t>ă</a:t>
          </a:r>
          <a:r>
            <a:rPr lang="en-US" sz="2000" b="1" kern="1200" dirty="0" smtClean="0">
              <a:solidFill>
                <a:srgbClr val="663300"/>
              </a:solidFill>
            </a:rPr>
            <a:t> cererea de studii </a:t>
          </a:r>
          <a:r>
            <a:rPr lang="ro-RO" sz="2000" b="1" kern="1200" dirty="0" smtClean="0">
              <a:solidFill>
                <a:srgbClr val="663300"/>
              </a:solidFill>
            </a:rPr>
            <a:t>î</a:t>
          </a:r>
          <a:r>
            <a:rPr lang="en-US" sz="2000" b="1" kern="1200" dirty="0" smtClean="0">
              <a:solidFill>
                <a:srgbClr val="663300"/>
              </a:solidFill>
            </a:rPr>
            <a:t>n specializari</a:t>
          </a:r>
          <a:endParaRPr lang="ru-RU" sz="2000" kern="1200" dirty="0">
            <a:solidFill>
              <a:srgbClr val="663300"/>
            </a:solidFill>
          </a:endParaRPr>
        </a:p>
      </dsp:txBody>
      <dsp:txXfrm rot="-5400000">
        <a:off x="2903220" y="2528664"/>
        <a:ext cx="5117206" cy="814717"/>
      </dsp:txXfrm>
    </dsp:sp>
    <dsp:sp modelId="{3B2542F5-14DE-4DEE-97C3-F9DA86317E75}">
      <dsp:nvSpPr>
        <dsp:cNvPr id="0" name=""/>
        <dsp:cNvSpPr/>
      </dsp:nvSpPr>
      <dsp:spPr>
        <a:xfrm>
          <a:off x="0" y="2371732"/>
          <a:ext cx="2903220" cy="112858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ro-RO" sz="2800" b="1" kern="1200" dirty="0" smtClean="0">
              <a:solidFill>
                <a:srgbClr val="663300"/>
              </a:solidFill>
            </a:rPr>
            <a:t>r</a:t>
          </a:r>
          <a:r>
            <a:rPr lang="en-US" sz="2800" b="1" kern="1200" dirty="0" smtClean="0">
              <a:solidFill>
                <a:srgbClr val="663300"/>
              </a:solidFill>
            </a:rPr>
            <a:t>e</a:t>
          </a:r>
          <a:r>
            <a:rPr lang="ro-RO" sz="2800" b="1" kern="1200" dirty="0" smtClean="0">
              <a:solidFill>
                <a:srgbClr val="663300"/>
              </a:solidFill>
            </a:rPr>
            <a:t>ț</a:t>
          </a:r>
          <a:r>
            <a:rPr lang="en-US" sz="2800" b="1" kern="1200" dirty="0" smtClean="0">
              <a:solidFill>
                <a:srgbClr val="663300"/>
              </a:solidFill>
            </a:rPr>
            <a:t>eaua </a:t>
          </a:r>
          <a:r>
            <a:rPr lang="ro-RO" sz="2800" b="1" kern="1200" dirty="0" smtClean="0">
              <a:solidFill>
                <a:srgbClr val="663300"/>
              </a:solidFill>
            </a:rPr>
            <a:t>ș</a:t>
          </a:r>
          <a:r>
            <a:rPr lang="en-US" sz="2800" b="1" kern="1200" dirty="0" smtClean="0">
              <a:solidFill>
                <a:srgbClr val="663300"/>
              </a:solidFill>
            </a:rPr>
            <a:t>colara pe profile si specializ</a:t>
          </a:r>
          <a:r>
            <a:rPr lang="ro-RO" sz="2800" b="1" kern="1200" dirty="0" smtClean="0">
              <a:solidFill>
                <a:srgbClr val="663300"/>
              </a:solidFill>
            </a:rPr>
            <a:t>ă</a:t>
          </a:r>
          <a:r>
            <a:rPr lang="en-US" sz="2800" b="1" kern="1200" dirty="0" smtClean="0">
              <a:solidFill>
                <a:srgbClr val="663300"/>
              </a:solidFill>
            </a:rPr>
            <a:t>ri </a:t>
          </a:r>
          <a:endParaRPr lang="ru-RU" sz="2800" kern="1200" dirty="0">
            <a:solidFill>
              <a:srgbClr val="663300"/>
            </a:solidFill>
          </a:endParaRPr>
        </a:p>
      </dsp:txBody>
      <dsp:txXfrm>
        <a:off x="55093" y="2426825"/>
        <a:ext cx="2793034" cy="101839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7" y="0"/>
            <a:ext cx="3013763" cy="465455"/>
          </a:xfrm>
          <a:prstGeom prst="rect">
            <a:avLst/>
          </a:prstGeom>
        </p:spPr>
        <p:txBody>
          <a:bodyPr vert="horz" lIns="92930" tIns="46465" rIns="92930" bIns="46465" rtlCol="0"/>
          <a:lstStyle>
            <a:lvl1pPr algn="r">
              <a:defRPr sz="1200"/>
            </a:lvl1pPr>
          </a:lstStyle>
          <a:p>
            <a:fld id="{277EDE4E-2DE6-4006-B8B6-9A5A7957E027}" type="datetimeFigureOut">
              <a:rPr lang="en-US" smtClean="0"/>
              <a:pPr/>
              <a:t>8/17/2016</a:t>
            </a:fld>
            <a:endParaRPr lang="en-US"/>
          </a:p>
        </p:txBody>
      </p:sp>
      <p:sp>
        <p:nvSpPr>
          <p:cNvPr id="4" name="Footer Placeholder 3"/>
          <p:cNvSpPr>
            <a:spLocks noGrp="1"/>
          </p:cNvSpPr>
          <p:nvPr>
            <p:ph type="ftr" sz="quarter" idx="2"/>
          </p:nvPr>
        </p:nvSpPr>
        <p:spPr>
          <a:xfrm>
            <a:off x="0" y="8842030"/>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7" y="8842030"/>
            <a:ext cx="3013763" cy="465455"/>
          </a:xfrm>
          <a:prstGeom prst="rect">
            <a:avLst/>
          </a:prstGeom>
        </p:spPr>
        <p:txBody>
          <a:bodyPr vert="horz" lIns="92930" tIns="46465" rIns="92930" bIns="46465" rtlCol="0" anchor="b"/>
          <a:lstStyle>
            <a:lvl1pPr algn="r">
              <a:defRPr sz="1200"/>
            </a:lvl1pPr>
          </a:lstStyle>
          <a:p>
            <a:fld id="{F87A05B9-0AAF-4758-BE1F-DC381022705A}" type="slidenum">
              <a:rPr lang="en-US" smtClean="0"/>
              <a:pPr/>
              <a:t>‹#›</a:t>
            </a:fld>
            <a:endParaRPr lang="en-US"/>
          </a:p>
        </p:txBody>
      </p:sp>
    </p:spTree>
    <p:extLst>
      <p:ext uri="{BB962C8B-B14F-4D97-AF65-F5344CB8AC3E}">
        <p14:creationId xmlns:p14="http://schemas.microsoft.com/office/powerpoint/2010/main" val="16142811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ru-RU"/>
          </a:p>
        </p:txBody>
      </p:sp>
      <p:sp>
        <p:nvSpPr>
          <p:cNvPr id="3" name="Дата 2"/>
          <p:cNvSpPr>
            <a:spLocks noGrp="1"/>
          </p:cNvSpPr>
          <p:nvPr>
            <p:ph type="dt" idx="1"/>
          </p:nvPr>
        </p:nvSpPr>
        <p:spPr>
          <a:xfrm>
            <a:off x="3939467" y="0"/>
            <a:ext cx="3013763" cy="465455"/>
          </a:xfrm>
          <a:prstGeom prst="rect">
            <a:avLst/>
          </a:prstGeom>
        </p:spPr>
        <p:txBody>
          <a:bodyPr vert="horz" lIns="92930" tIns="46465" rIns="92930" bIns="46465" rtlCol="0"/>
          <a:lstStyle>
            <a:lvl1pPr algn="r">
              <a:defRPr sz="1200"/>
            </a:lvl1pPr>
          </a:lstStyle>
          <a:p>
            <a:fld id="{236689E0-C17B-40C8-A2E7-DF3C7A532E2A}" type="datetimeFigureOut">
              <a:rPr lang="ru-RU" smtClean="0"/>
              <a:pPr/>
              <a:t>17.08.2016</a:t>
            </a:fld>
            <a:endParaRPr lang="ru-RU"/>
          </a:p>
        </p:txBody>
      </p:sp>
      <p:sp>
        <p:nvSpPr>
          <p:cNvPr id="4" name="Образ слайда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ru-RU"/>
          </a:p>
        </p:txBody>
      </p:sp>
      <p:sp>
        <p:nvSpPr>
          <p:cNvPr id="5" name="Заметки 4"/>
          <p:cNvSpPr>
            <a:spLocks noGrp="1"/>
          </p:cNvSpPr>
          <p:nvPr>
            <p:ph type="body" sz="quarter" idx="3"/>
          </p:nvPr>
        </p:nvSpPr>
        <p:spPr>
          <a:xfrm>
            <a:off x="695484" y="4421824"/>
            <a:ext cx="5563870" cy="4189095"/>
          </a:xfrm>
          <a:prstGeom prst="rect">
            <a:avLst/>
          </a:prstGeom>
        </p:spPr>
        <p:txBody>
          <a:bodyPr vert="horz" lIns="92930" tIns="46465" rIns="92930" bIns="46465"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842030"/>
            <a:ext cx="3013763" cy="465455"/>
          </a:xfrm>
          <a:prstGeom prst="rect">
            <a:avLst/>
          </a:prstGeom>
        </p:spPr>
        <p:txBody>
          <a:bodyPr vert="horz" lIns="92930" tIns="46465" rIns="92930" bIns="46465" rtlCol="0" anchor="b"/>
          <a:lstStyle>
            <a:lvl1pPr algn="l">
              <a:defRPr sz="1200"/>
            </a:lvl1pPr>
          </a:lstStyle>
          <a:p>
            <a:endParaRPr lang="ru-RU"/>
          </a:p>
        </p:txBody>
      </p:sp>
      <p:sp>
        <p:nvSpPr>
          <p:cNvPr id="7" name="Номер слайда 6"/>
          <p:cNvSpPr>
            <a:spLocks noGrp="1"/>
          </p:cNvSpPr>
          <p:nvPr>
            <p:ph type="sldNum" sz="quarter" idx="5"/>
          </p:nvPr>
        </p:nvSpPr>
        <p:spPr>
          <a:xfrm>
            <a:off x="3939467" y="8842030"/>
            <a:ext cx="3013763" cy="465455"/>
          </a:xfrm>
          <a:prstGeom prst="rect">
            <a:avLst/>
          </a:prstGeom>
        </p:spPr>
        <p:txBody>
          <a:bodyPr vert="horz" lIns="92930" tIns="46465" rIns="92930" bIns="46465" rtlCol="0" anchor="b"/>
          <a:lstStyle>
            <a:lvl1pPr algn="r">
              <a:defRPr sz="1200"/>
            </a:lvl1pPr>
          </a:lstStyle>
          <a:p>
            <a:fld id="{2DD12A8E-D649-49B0-9A3A-B5F409FBB975}" type="slidenum">
              <a:rPr lang="ru-RU" smtClean="0"/>
              <a:pPr/>
              <a:t>‹#›</a:t>
            </a:fld>
            <a:endParaRPr lang="ru-RU"/>
          </a:p>
        </p:txBody>
      </p:sp>
    </p:spTree>
    <p:extLst>
      <p:ext uri="{BB962C8B-B14F-4D97-AF65-F5344CB8AC3E}">
        <p14:creationId xmlns:p14="http://schemas.microsoft.com/office/powerpoint/2010/main" val="1453477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DD12A8E-D649-49B0-9A3A-B5F409FBB975}" type="slidenum">
              <a:rPr lang="ru-RU" smtClean="0"/>
              <a:pPr/>
              <a:t>18</a:t>
            </a:fld>
            <a:endParaRPr lang="ru-RU"/>
          </a:p>
        </p:txBody>
      </p:sp>
    </p:spTree>
    <p:extLst>
      <p:ext uri="{BB962C8B-B14F-4D97-AF65-F5344CB8AC3E}">
        <p14:creationId xmlns:p14="http://schemas.microsoft.com/office/powerpoint/2010/main" val="41166299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u diapozitiv">
    <p:spTree>
      <p:nvGrpSpPr>
        <p:cNvPr id="1" name=""/>
        <p:cNvGrpSpPr/>
        <p:nvPr/>
      </p:nvGrpSpPr>
      <p:grpSpPr>
        <a:xfrm>
          <a:off x="0" y="0"/>
          <a:ext cx="0" cy="0"/>
          <a:chOff x="0" y="0"/>
          <a:chExt cx="0" cy="0"/>
        </a:xfrm>
      </p:grpSpPr>
      <p:grpSp>
        <p:nvGrpSpPr>
          <p:cNvPr id="2" name="Group 2"/>
          <p:cNvGrpSpPr>
            <a:grpSpLocks/>
          </p:cNvGrpSpPr>
          <p:nvPr/>
        </p:nvGrpSpPr>
        <p:grpSpPr bwMode="auto">
          <a:xfrm>
            <a:off x="204788" y="0"/>
            <a:ext cx="8782050" cy="6753225"/>
            <a:chOff x="129" y="0"/>
            <a:chExt cx="5532" cy="4254"/>
          </a:xfrm>
        </p:grpSpPr>
        <p:sp>
          <p:nvSpPr>
            <p:cNvPr id="3075" name="Freeform 3"/>
            <p:cNvSpPr>
              <a:spLocks/>
            </p:cNvSpPr>
            <p:nvPr/>
          </p:nvSpPr>
          <p:spPr bwMode="auto">
            <a:xfrm>
              <a:off x="129" y="411"/>
              <a:ext cx="5532" cy="3843"/>
            </a:xfrm>
            <a:custGeom>
              <a:avLst/>
              <a:gdLst/>
              <a:ahLst/>
              <a:cxnLst>
                <a:cxn ang="0">
                  <a:pos x="674" y="2"/>
                </a:cxn>
                <a:cxn ang="0">
                  <a:pos x="5531" y="0"/>
                </a:cxn>
                <a:cxn ang="0">
                  <a:pos x="5531" y="3832"/>
                </a:cxn>
                <a:cxn ang="0">
                  <a:pos x="0" y="3842"/>
                </a:cxn>
                <a:cxn ang="0">
                  <a:pos x="6" y="580"/>
                </a:cxn>
                <a:cxn ang="0">
                  <a:pos x="14" y="547"/>
                </a:cxn>
                <a:cxn ang="0">
                  <a:pos x="25" y="504"/>
                </a:cxn>
                <a:cxn ang="0">
                  <a:pos x="36" y="473"/>
                </a:cxn>
                <a:cxn ang="0">
                  <a:pos x="51" y="458"/>
                </a:cxn>
                <a:cxn ang="0">
                  <a:pos x="64" y="448"/>
                </a:cxn>
                <a:cxn ang="0">
                  <a:pos x="656" y="5"/>
                </a:cxn>
                <a:cxn ang="0">
                  <a:pos x="674" y="2"/>
                </a:cxn>
              </a:cxnLst>
              <a:rect l="0" t="0" r="r" b="b"/>
              <a:pathLst>
                <a:path w="5532" h="3843">
                  <a:moveTo>
                    <a:pt x="674" y="2"/>
                  </a:moveTo>
                  <a:lnTo>
                    <a:pt x="5531" y="0"/>
                  </a:lnTo>
                  <a:lnTo>
                    <a:pt x="5531" y="3832"/>
                  </a:lnTo>
                  <a:lnTo>
                    <a:pt x="0" y="3842"/>
                  </a:lnTo>
                  <a:lnTo>
                    <a:pt x="6" y="580"/>
                  </a:lnTo>
                  <a:lnTo>
                    <a:pt x="14" y="547"/>
                  </a:lnTo>
                  <a:lnTo>
                    <a:pt x="25" y="504"/>
                  </a:lnTo>
                  <a:lnTo>
                    <a:pt x="36" y="473"/>
                  </a:lnTo>
                  <a:lnTo>
                    <a:pt x="51" y="458"/>
                  </a:lnTo>
                  <a:lnTo>
                    <a:pt x="64" y="448"/>
                  </a:lnTo>
                  <a:lnTo>
                    <a:pt x="656" y="5"/>
                  </a:lnTo>
                  <a:lnTo>
                    <a:pt x="674" y="2"/>
                  </a:lnTo>
                </a:path>
              </a:pathLst>
            </a:custGeom>
            <a:solidFill>
              <a:srgbClr val="FFFF99"/>
            </a:solidFill>
            <a:ln w="9525">
              <a:noFill/>
              <a:round/>
              <a:headEnd type="none" w="sm" len="sm"/>
              <a:tailEnd type="none" w="sm" len="sm"/>
            </a:ln>
            <a:effectLst>
              <a:outerShdw dist="107763" dir="2700000" algn="ctr" rotWithShape="0">
                <a:schemeClr val="bg2"/>
              </a:outerShdw>
            </a:effectLst>
          </p:spPr>
          <p:txBody>
            <a:bodyPr/>
            <a:lstStyle/>
            <a:p>
              <a:endParaRPr lang="en-US"/>
            </a:p>
          </p:txBody>
        </p:sp>
        <p:grpSp>
          <p:nvGrpSpPr>
            <p:cNvPr id="3" name="Group 4"/>
            <p:cNvGrpSpPr>
              <a:grpSpLocks/>
            </p:cNvGrpSpPr>
            <p:nvPr/>
          </p:nvGrpSpPr>
          <p:grpSpPr bwMode="auto">
            <a:xfrm>
              <a:off x="2079" y="0"/>
              <a:ext cx="1640" cy="623"/>
              <a:chOff x="2079" y="0"/>
              <a:chExt cx="1640" cy="623"/>
            </a:xfrm>
          </p:grpSpPr>
          <p:sp>
            <p:nvSpPr>
              <p:cNvPr id="3077" name="Rectangle 5"/>
              <p:cNvSpPr>
                <a:spLocks noChangeArrowheads="1"/>
              </p:cNvSpPr>
              <p:nvPr/>
            </p:nvSpPr>
            <p:spPr bwMode="auto">
              <a:xfrm>
                <a:off x="2079" y="344"/>
                <a:ext cx="1640" cy="72"/>
              </a:xfrm>
              <a:prstGeom prst="rect">
                <a:avLst/>
              </a:prstGeom>
              <a:gradFill rotWithShape="0">
                <a:gsLst>
                  <a:gs pos="0">
                    <a:srgbClr val="FFFFFF"/>
                  </a:gs>
                  <a:gs pos="50000">
                    <a:srgbClr val="5F5F5F"/>
                  </a:gs>
                  <a:gs pos="100000">
                    <a:srgbClr val="FFFFFF"/>
                  </a:gs>
                </a:gsLst>
                <a:lin ang="5400000" scaled="1"/>
              </a:gradFill>
              <a:ln w="9525">
                <a:noFill/>
                <a:miter lim="800000"/>
                <a:headEnd/>
                <a:tailEnd/>
              </a:ln>
              <a:effectLst/>
            </p:spPr>
            <p:txBody>
              <a:bodyPr/>
              <a:lstStyle/>
              <a:p>
                <a:endParaRPr lang="en-US"/>
              </a:p>
            </p:txBody>
          </p:sp>
          <p:sp>
            <p:nvSpPr>
              <p:cNvPr id="3078" name="Rectangle 6"/>
              <p:cNvSpPr>
                <a:spLocks noChangeArrowheads="1"/>
              </p:cNvSpPr>
              <p:nvPr/>
            </p:nvSpPr>
            <p:spPr bwMode="auto">
              <a:xfrm>
                <a:off x="2383" y="311"/>
                <a:ext cx="232" cy="33"/>
              </a:xfrm>
              <a:prstGeom prst="rect">
                <a:avLst/>
              </a:prstGeom>
              <a:gradFill rotWithShape="0">
                <a:gsLst>
                  <a:gs pos="0">
                    <a:srgbClr val="FFFFFF"/>
                  </a:gs>
                  <a:gs pos="50000">
                    <a:srgbClr val="1C1C1C"/>
                  </a:gs>
                  <a:gs pos="100000">
                    <a:srgbClr val="FFFFFF"/>
                  </a:gs>
                </a:gsLst>
                <a:lin ang="5400000" scaled="1"/>
              </a:gradFill>
              <a:ln w="9525">
                <a:noFill/>
                <a:miter lim="800000"/>
                <a:headEnd/>
                <a:tailEnd/>
              </a:ln>
              <a:effectLst/>
            </p:spPr>
            <p:txBody>
              <a:bodyPr/>
              <a:lstStyle/>
              <a:p>
                <a:endParaRPr lang="en-US"/>
              </a:p>
            </p:txBody>
          </p:sp>
          <p:sp>
            <p:nvSpPr>
              <p:cNvPr id="3079" name="Rectangle 7"/>
              <p:cNvSpPr>
                <a:spLocks noChangeArrowheads="1"/>
              </p:cNvSpPr>
              <p:nvPr/>
            </p:nvSpPr>
            <p:spPr bwMode="auto">
              <a:xfrm>
                <a:off x="3134" y="320"/>
                <a:ext cx="232" cy="32"/>
              </a:xfrm>
              <a:prstGeom prst="rect">
                <a:avLst/>
              </a:prstGeom>
              <a:gradFill rotWithShape="0">
                <a:gsLst>
                  <a:gs pos="0">
                    <a:srgbClr val="FFFFFF"/>
                  </a:gs>
                  <a:gs pos="50000">
                    <a:srgbClr val="1C1C1C"/>
                  </a:gs>
                  <a:gs pos="100000">
                    <a:srgbClr val="FFFFFF"/>
                  </a:gs>
                </a:gsLst>
                <a:lin ang="5400000" scaled="1"/>
              </a:gradFill>
              <a:ln w="9525">
                <a:noFill/>
                <a:miter lim="800000"/>
                <a:headEnd/>
                <a:tailEnd/>
              </a:ln>
              <a:effectLst/>
            </p:spPr>
            <p:txBody>
              <a:bodyPr/>
              <a:lstStyle/>
              <a:p>
                <a:endParaRPr lang="en-US"/>
              </a:p>
            </p:txBody>
          </p:sp>
          <p:sp>
            <p:nvSpPr>
              <p:cNvPr id="3080" name="Oval 8"/>
              <p:cNvSpPr>
                <a:spLocks noChangeArrowheads="1"/>
              </p:cNvSpPr>
              <p:nvPr/>
            </p:nvSpPr>
            <p:spPr bwMode="auto">
              <a:xfrm>
                <a:off x="2693" y="0"/>
                <a:ext cx="379" cy="370"/>
              </a:xfrm>
              <a:prstGeom prst="ellipse">
                <a:avLst/>
              </a:prstGeom>
              <a:gradFill rotWithShape="0">
                <a:gsLst>
                  <a:gs pos="0">
                    <a:srgbClr val="FFFFFF"/>
                  </a:gs>
                  <a:gs pos="100000">
                    <a:srgbClr val="1C1C1C"/>
                  </a:gs>
                </a:gsLst>
                <a:lin ang="2700000" scaled="1"/>
              </a:gradFill>
              <a:ln w="9525">
                <a:noFill/>
                <a:round/>
                <a:headEnd/>
                <a:tailEnd/>
              </a:ln>
              <a:effectLst/>
            </p:spPr>
            <p:txBody>
              <a:bodyPr/>
              <a:lstStyle/>
              <a:p>
                <a:endParaRPr lang="en-US"/>
              </a:p>
            </p:txBody>
          </p:sp>
          <p:sp>
            <p:nvSpPr>
              <p:cNvPr id="3081" name="Oval 9"/>
              <p:cNvSpPr>
                <a:spLocks noChangeArrowheads="1"/>
              </p:cNvSpPr>
              <p:nvPr/>
            </p:nvSpPr>
            <p:spPr bwMode="auto">
              <a:xfrm>
                <a:off x="2711" y="13"/>
                <a:ext cx="344" cy="347"/>
              </a:xfrm>
              <a:prstGeom prst="ellipse">
                <a:avLst/>
              </a:prstGeom>
              <a:gradFill rotWithShape="0">
                <a:gsLst>
                  <a:gs pos="0">
                    <a:srgbClr val="FFFFFF"/>
                  </a:gs>
                  <a:gs pos="100000">
                    <a:srgbClr val="1C1C1C"/>
                  </a:gs>
                </a:gsLst>
                <a:lin ang="2700000" scaled="1"/>
              </a:gradFill>
              <a:ln w="9525">
                <a:noFill/>
                <a:round/>
                <a:headEnd/>
                <a:tailEnd/>
              </a:ln>
              <a:effectLst/>
            </p:spPr>
            <p:txBody>
              <a:bodyPr/>
              <a:lstStyle/>
              <a:p>
                <a:endParaRPr lang="en-US"/>
              </a:p>
            </p:txBody>
          </p:sp>
          <p:sp>
            <p:nvSpPr>
              <p:cNvPr id="3082" name="Freeform 10"/>
              <p:cNvSpPr>
                <a:spLocks/>
              </p:cNvSpPr>
              <p:nvPr/>
            </p:nvSpPr>
            <p:spPr bwMode="auto">
              <a:xfrm>
                <a:off x="2737" y="10"/>
                <a:ext cx="279" cy="82"/>
              </a:xfrm>
              <a:custGeom>
                <a:avLst/>
                <a:gdLst/>
                <a:ahLst/>
                <a:cxnLst>
                  <a:cxn ang="0">
                    <a:pos x="278" y="65"/>
                  </a:cxn>
                  <a:cxn ang="0">
                    <a:pos x="271" y="49"/>
                  </a:cxn>
                  <a:cxn ang="0">
                    <a:pos x="254" y="32"/>
                  </a:cxn>
                  <a:cxn ang="0">
                    <a:pos x="232" y="20"/>
                  </a:cxn>
                  <a:cxn ang="0">
                    <a:pos x="203" y="7"/>
                  </a:cxn>
                  <a:cxn ang="0">
                    <a:pos x="168" y="0"/>
                  </a:cxn>
                  <a:cxn ang="0">
                    <a:pos x="127" y="0"/>
                  </a:cxn>
                  <a:cxn ang="0">
                    <a:pos x="95" y="3"/>
                  </a:cxn>
                  <a:cxn ang="0">
                    <a:pos x="63" y="14"/>
                  </a:cxn>
                  <a:cxn ang="0">
                    <a:pos x="41" y="29"/>
                  </a:cxn>
                  <a:cxn ang="0">
                    <a:pos x="21" y="43"/>
                  </a:cxn>
                  <a:cxn ang="0">
                    <a:pos x="5" y="62"/>
                  </a:cxn>
                  <a:cxn ang="0">
                    <a:pos x="0" y="71"/>
                  </a:cxn>
                  <a:cxn ang="0">
                    <a:pos x="1" y="81"/>
                  </a:cxn>
                  <a:cxn ang="0">
                    <a:pos x="14" y="62"/>
                  </a:cxn>
                  <a:cxn ang="0">
                    <a:pos x="28" y="51"/>
                  </a:cxn>
                  <a:cxn ang="0">
                    <a:pos x="55" y="33"/>
                  </a:cxn>
                  <a:cxn ang="0">
                    <a:pos x="78" y="23"/>
                  </a:cxn>
                  <a:cxn ang="0">
                    <a:pos x="105" y="14"/>
                  </a:cxn>
                  <a:cxn ang="0">
                    <a:pos x="131" y="11"/>
                  </a:cxn>
                  <a:cxn ang="0">
                    <a:pos x="147" y="11"/>
                  </a:cxn>
                  <a:cxn ang="0">
                    <a:pos x="167" y="13"/>
                  </a:cxn>
                  <a:cxn ang="0">
                    <a:pos x="186" y="14"/>
                  </a:cxn>
                  <a:cxn ang="0">
                    <a:pos x="206" y="20"/>
                  </a:cxn>
                  <a:cxn ang="0">
                    <a:pos x="239" y="35"/>
                  </a:cxn>
                  <a:cxn ang="0">
                    <a:pos x="255" y="49"/>
                  </a:cxn>
                  <a:cxn ang="0">
                    <a:pos x="278" y="65"/>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w="9525">
                <a:noFill/>
                <a:round/>
                <a:headEnd type="none" w="sm" len="sm"/>
                <a:tailEnd type="none" w="sm" len="sm"/>
              </a:ln>
              <a:effectLst/>
            </p:spPr>
            <p:txBody>
              <a:bodyPr/>
              <a:lstStyle/>
              <a:p>
                <a:endParaRPr lang="en-US"/>
              </a:p>
            </p:txBody>
          </p:sp>
          <p:sp>
            <p:nvSpPr>
              <p:cNvPr id="3083" name="Oval 11"/>
              <p:cNvSpPr>
                <a:spLocks noChangeArrowheads="1"/>
              </p:cNvSpPr>
              <p:nvPr/>
            </p:nvSpPr>
            <p:spPr bwMode="auto">
              <a:xfrm>
                <a:off x="2738" y="43"/>
                <a:ext cx="289" cy="281"/>
              </a:xfrm>
              <a:prstGeom prst="ellipse">
                <a:avLst/>
              </a:prstGeom>
              <a:gradFill rotWithShape="0">
                <a:gsLst>
                  <a:gs pos="0">
                    <a:srgbClr val="1C1C1C"/>
                  </a:gs>
                  <a:gs pos="50000">
                    <a:srgbClr val="FFFFFF"/>
                  </a:gs>
                  <a:gs pos="100000">
                    <a:srgbClr val="1C1C1C"/>
                  </a:gs>
                </a:gsLst>
                <a:lin ang="18900000" scaled="1"/>
              </a:gradFill>
              <a:ln w="9525">
                <a:noFill/>
                <a:round/>
                <a:headEnd/>
                <a:tailEnd/>
              </a:ln>
              <a:effectLst/>
            </p:spPr>
            <p:txBody>
              <a:bodyPr/>
              <a:lstStyle/>
              <a:p>
                <a:endParaRPr lang="en-US"/>
              </a:p>
            </p:txBody>
          </p:sp>
          <p:sp>
            <p:nvSpPr>
              <p:cNvPr id="3084" name="Oval 12" descr="Walnut"/>
              <p:cNvSpPr>
                <a:spLocks noChangeArrowheads="1"/>
              </p:cNvSpPr>
              <p:nvPr/>
            </p:nvSpPr>
            <p:spPr bwMode="auto">
              <a:xfrm>
                <a:off x="2758" y="60"/>
                <a:ext cx="247" cy="238"/>
              </a:xfrm>
              <a:prstGeom prst="ellipse">
                <a:avLst/>
              </a:prstGeom>
              <a:blipFill dpi="0" rotWithShape="0">
                <a:blip r:embed="rId2" cstate="print"/>
                <a:srcRect/>
                <a:tile tx="0" ty="0" sx="100000" sy="100000" flip="none" algn="tl"/>
              </a:blipFill>
              <a:ln w="9525">
                <a:noFill/>
                <a:round/>
                <a:headEnd/>
                <a:tailEnd/>
              </a:ln>
              <a:effectLst/>
            </p:spPr>
            <p:txBody>
              <a:bodyPr/>
              <a:lstStyle/>
              <a:p>
                <a:endParaRPr lang="en-US"/>
              </a:p>
            </p:txBody>
          </p:sp>
          <p:sp>
            <p:nvSpPr>
              <p:cNvPr id="3085" name="Freeform 13"/>
              <p:cNvSpPr>
                <a:spLocks/>
              </p:cNvSpPr>
              <p:nvPr/>
            </p:nvSpPr>
            <p:spPr bwMode="auto">
              <a:xfrm>
                <a:off x="2211" y="267"/>
                <a:ext cx="1358" cy="356"/>
              </a:xfrm>
              <a:custGeom>
                <a:avLst/>
                <a:gdLst/>
                <a:ahLst/>
                <a:cxnLst>
                  <a:cxn ang="0">
                    <a:pos x="10" y="345"/>
                  </a:cxn>
                  <a:cxn ang="0">
                    <a:pos x="28" y="351"/>
                  </a:cxn>
                  <a:cxn ang="0">
                    <a:pos x="1357" y="355"/>
                  </a:cxn>
                  <a:cxn ang="0">
                    <a:pos x="1357" y="279"/>
                  </a:cxn>
                  <a:cxn ang="0">
                    <a:pos x="1351" y="248"/>
                  </a:cxn>
                  <a:cxn ang="0">
                    <a:pos x="1338" y="220"/>
                  </a:cxn>
                  <a:cxn ang="0">
                    <a:pos x="1324" y="192"/>
                  </a:cxn>
                  <a:cxn ang="0">
                    <a:pos x="1282" y="147"/>
                  </a:cxn>
                  <a:cxn ang="0">
                    <a:pos x="1214" y="119"/>
                  </a:cxn>
                  <a:cxn ang="0">
                    <a:pos x="1141" y="106"/>
                  </a:cxn>
                  <a:cxn ang="0">
                    <a:pos x="1073" y="96"/>
                  </a:cxn>
                  <a:cxn ang="0">
                    <a:pos x="996" y="87"/>
                  </a:cxn>
                  <a:cxn ang="0">
                    <a:pos x="906" y="81"/>
                  </a:cxn>
                  <a:cxn ang="0">
                    <a:pos x="782" y="69"/>
                  </a:cxn>
                  <a:cxn ang="0">
                    <a:pos x="817" y="22"/>
                  </a:cxn>
                  <a:cxn ang="0">
                    <a:pos x="823" y="2"/>
                  </a:cxn>
                  <a:cxn ang="0">
                    <a:pos x="795" y="28"/>
                  </a:cxn>
                  <a:cxn ang="0">
                    <a:pos x="779" y="41"/>
                  </a:cxn>
                  <a:cxn ang="0">
                    <a:pos x="762" y="57"/>
                  </a:cxn>
                  <a:cxn ang="0">
                    <a:pos x="746" y="62"/>
                  </a:cxn>
                  <a:cxn ang="0">
                    <a:pos x="714" y="71"/>
                  </a:cxn>
                  <a:cxn ang="0">
                    <a:pos x="661" y="72"/>
                  </a:cxn>
                  <a:cxn ang="0">
                    <a:pos x="612" y="70"/>
                  </a:cxn>
                  <a:cxn ang="0">
                    <a:pos x="587" y="57"/>
                  </a:cxn>
                  <a:cxn ang="0">
                    <a:pos x="571" y="46"/>
                  </a:cxn>
                  <a:cxn ang="0">
                    <a:pos x="548" y="28"/>
                  </a:cxn>
                  <a:cxn ang="0">
                    <a:pos x="519" y="0"/>
                  </a:cxn>
                  <a:cxn ang="0">
                    <a:pos x="527" y="24"/>
                  </a:cxn>
                  <a:cxn ang="0">
                    <a:pos x="539" y="64"/>
                  </a:cxn>
                  <a:cxn ang="0">
                    <a:pos x="525" y="72"/>
                  </a:cxn>
                  <a:cxn ang="0">
                    <a:pos x="379" y="80"/>
                  </a:cxn>
                  <a:cxn ang="0">
                    <a:pos x="259" y="96"/>
                  </a:cxn>
                  <a:cxn ang="0">
                    <a:pos x="190" y="106"/>
                  </a:cxn>
                  <a:cxn ang="0">
                    <a:pos x="123" y="119"/>
                  </a:cxn>
                  <a:cxn ang="0">
                    <a:pos x="94" y="129"/>
                  </a:cxn>
                  <a:cxn ang="0">
                    <a:pos x="72" y="144"/>
                  </a:cxn>
                  <a:cxn ang="0">
                    <a:pos x="43" y="171"/>
                  </a:cxn>
                  <a:cxn ang="0">
                    <a:pos x="24" y="202"/>
                  </a:cxn>
                  <a:cxn ang="0">
                    <a:pos x="11" y="239"/>
                  </a:cxn>
                  <a:cxn ang="0">
                    <a:pos x="4" y="267"/>
                  </a:cxn>
                  <a:cxn ang="0">
                    <a:pos x="1" y="299"/>
                  </a:cxn>
                  <a:cxn ang="0">
                    <a:pos x="0" y="320"/>
                  </a:cxn>
                  <a:cxn ang="0">
                    <a:pos x="10" y="34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w="9525">
                <a:noFill/>
                <a:round/>
                <a:headEnd type="none" w="sm" len="sm"/>
                <a:tailEnd type="none" w="sm" len="sm"/>
              </a:ln>
              <a:effectLst/>
            </p:spPr>
            <p:txBody>
              <a:bodyPr/>
              <a:lstStyle/>
              <a:p>
                <a:endParaRPr lang="en-US"/>
              </a:p>
            </p:txBody>
          </p:sp>
          <p:sp>
            <p:nvSpPr>
              <p:cNvPr id="3086" name="Freeform 14"/>
              <p:cNvSpPr>
                <a:spLocks/>
              </p:cNvSpPr>
              <p:nvPr/>
            </p:nvSpPr>
            <p:spPr bwMode="auto">
              <a:xfrm>
                <a:off x="2242" y="308"/>
                <a:ext cx="536" cy="184"/>
              </a:xfrm>
              <a:custGeom>
                <a:avLst/>
                <a:gdLst/>
                <a:ahLst/>
                <a:cxnLst>
                  <a:cxn ang="0">
                    <a:pos x="0" y="183"/>
                  </a:cxn>
                  <a:cxn ang="0">
                    <a:pos x="7" y="153"/>
                  </a:cxn>
                  <a:cxn ang="0">
                    <a:pos x="17" y="133"/>
                  </a:cxn>
                  <a:cxn ang="0">
                    <a:pos x="49" y="110"/>
                  </a:cxn>
                  <a:cxn ang="0">
                    <a:pos x="105" y="88"/>
                  </a:cxn>
                  <a:cxn ang="0">
                    <a:pos x="147" y="82"/>
                  </a:cxn>
                  <a:cxn ang="0">
                    <a:pos x="182" y="74"/>
                  </a:cxn>
                  <a:cxn ang="0">
                    <a:pos x="237" y="69"/>
                  </a:cxn>
                  <a:cxn ang="0">
                    <a:pos x="279" y="61"/>
                  </a:cxn>
                  <a:cxn ang="0">
                    <a:pos x="320" y="54"/>
                  </a:cxn>
                  <a:cxn ang="0">
                    <a:pos x="359" y="49"/>
                  </a:cxn>
                  <a:cxn ang="0">
                    <a:pos x="405" y="43"/>
                  </a:cxn>
                  <a:cxn ang="0">
                    <a:pos x="473" y="42"/>
                  </a:cxn>
                  <a:cxn ang="0">
                    <a:pos x="470" y="44"/>
                  </a:cxn>
                  <a:cxn ang="0">
                    <a:pos x="506" y="41"/>
                  </a:cxn>
                  <a:cxn ang="0">
                    <a:pos x="518" y="27"/>
                  </a:cxn>
                  <a:cxn ang="0">
                    <a:pos x="513" y="0"/>
                  </a:cxn>
                  <a:cxn ang="0">
                    <a:pos x="533" y="23"/>
                  </a:cxn>
                  <a:cxn ang="0">
                    <a:pos x="535" y="39"/>
                  </a:cxn>
                  <a:cxn ang="0">
                    <a:pos x="513" y="52"/>
                  </a:cxn>
                  <a:cxn ang="0">
                    <a:pos x="470" y="57"/>
                  </a:cxn>
                  <a:cxn ang="0">
                    <a:pos x="399" y="61"/>
                  </a:cxn>
                  <a:cxn ang="0">
                    <a:pos x="323" y="70"/>
                  </a:cxn>
                  <a:cxn ang="0">
                    <a:pos x="263" y="80"/>
                  </a:cxn>
                  <a:cxn ang="0">
                    <a:pos x="193" y="90"/>
                  </a:cxn>
                  <a:cxn ang="0">
                    <a:pos x="135" y="99"/>
                  </a:cxn>
                  <a:cxn ang="0">
                    <a:pos x="92" y="109"/>
                  </a:cxn>
                  <a:cxn ang="0">
                    <a:pos x="56" y="128"/>
                  </a:cxn>
                  <a:cxn ang="0">
                    <a:pos x="30" y="140"/>
                  </a:cxn>
                  <a:cxn ang="0">
                    <a:pos x="15" y="164"/>
                  </a:cxn>
                  <a:cxn ang="0">
                    <a:pos x="0" y="183"/>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w="9525">
                <a:noFill/>
                <a:round/>
                <a:headEnd type="none" w="sm" len="sm"/>
                <a:tailEnd type="none" w="sm" len="sm"/>
              </a:ln>
              <a:effectLst/>
            </p:spPr>
            <p:txBody>
              <a:bodyPr/>
              <a:lstStyle/>
              <a:p>
                <a:endParaRPr lang="en-US"/>
              </a:p>
            </p:txBody>
          </p:sp>
          <p:sp>
            <p:nvSpPr>
              <p:cNvPr id="3087" name="Freeform 15"/>
              <p:cNvSpPr>
                <a:spLocks/>
              </p:cNvSpPr>
              <p:nvPr/>
            </p:nvSpPr>
            <p:spPr bwMode="auto">
              <a:xfrm>
                <a:off x="2226" y="574"/>
                <a:ext cx="1326" cy="40"/>
              </a:xfrm>
              <a:custGeom>
                <a:avLst/>
                <a:gdLst/>
                <a:ahLst/>
                <a:cxnLst>
                  <a:cxn ang="0">
                    <a:pos x="0" y="10"/>
                  </a:cxn>
                  <a:cxn ang="0">
                    <a:pos x="17" y="30"/>
                  </a:cxn>
                  <a:cxn ang="0">
                    <a:pos x="114" y="37"/>
                  </a:cxn>
                  <a:cxn ang="0">
                    <a:pos x="381" y="36"/>
                  </a:cxn>
                  <a:cxn ang="0">
                    <a:pos x="438" y="37"/>
                  </a:cxn>
                  <a:cxn ang="0">
                    <a:pos x="480" y="38"/>
                  </a:cxn>
                  <a:cxn ang="0">
                    <a:pos x="578" y="38"/>
                  </a:cxn>
                  <a:cxn ang="0">
                    <a:pos x="686" y="36"/>
                  </a:cxn>
                  <a:cxn ang="0">
                    <a:pos x="724" y="36"/>
                  </a:cxn>
                  <a:cxn ang="0">
                    <a:pos x="819" y="38"/>
                  </a:cxn>
                  <a:cxn ang="0">
                    <a:pos x="859" y="39"/>
                  </a:cxn>
                  <a:cxn ang="0">
                    <a:pos x="888" y="38"/>
                  </a:cxn>
                  <a:cxn ang="0">
                    <a:pos x="962" y="36"/>
                  </a:cxn>
                  <a:cxn ang="0">
                    <a:pos x="1004" y="38"/>
                  </a:cxn>
                  <a:cxn ang="0">
                    <a:pos x="1045" y="37"/>
                  </a:cxn>
                  <a:cxn ang="0">
                    <a:pos x="1072" y="36"/>
                  </a:cxn>
                  <a:cxn ang="0">
                    <a:pos x="1119" y="36"/>
                  </a:cxn>
                  <a:cxn ang="0">
                    <a:pos x="1145" y="37"/>
                  </a:cxn>
                  <a:cxn ang="0">
                    <a:pos x="1171" y="38"/>
                  </a:cxn>
                  <a:cxn ang="0">
                    <a:pos x="1233" y="37"/>
                  </a:cxn>
                  <a:cxn ang="0">
                    <a:pos x="1257" y="37"/>
                  </a:cxn>
                  <a:cxn ang="0">
                    <a:pos x="1325" y="32"/>
                  </a:cxn>
                  <a:cxn ang="0">
                    <a:pos x="1291" y="22"/>
                  </a:cxn>
                  <a:cxn ang="0">
                    <a:pos x="1271" y="22"/>
                  </a:cxn>
                  <a:cxn ang="0">
                    <a:pos x="1249" y="23"/>
                  </a:cxn>
                  <a:cxn ang="0">
                    <a:pos x="1081" y="15"/>
                  </a:cxn>
                  <a:cxn ang="0">
                    <a:pos x="1015" y="17"/>
                  </a:cxn>
                  <a:cxn ang="0">
                    <a:pos x="943" y="21"/>
                  </a:cxn>
                  <a:cxn ang="0">
                    <a:pos x="874" y="20"/>
                  </a:cxn>
                  <a:cxn ang="0">
                    <a:pos x="819" y="18"/>
                  </a:cxn>
                  <a:cxn ang="0">
                    <a:pos x="732" y="19"/>
                  </a:cxn>
                  <a:cxn ang="0">
                    <a:pos x="683" y="20"/>
                  </a:cxn>
                  <a:cxn ang="0">
                    <a:pos x="655" y="21"/>
                  </a:cxn>
                  <a:cxn ang="0">
                    <a:pos x="605" y="22"/>
                  </a:cxn>
                  <a:cxn ang="0">
                    <a:pos x="553" y="20"/>
                  </a:cxn>
                  <a:cxn ang="0">
                    <a:pos x="524" y="19"/>
                  </a:cxn>
                  <a:cxn ang="0">
                    <a:pos x="462" y="17"/>
                  </a:cxn>
                  <a:cxn ang="0">
                    <a:pos x="436" y="18"/>
                  </a:cxn>
                  <a:cxn ang="0">
                    <a:pos x="378" y="21"/>
                  </a:cxn>
                  <a:cxn ang="0">
                    <a:pos x="340" y="23"/>
                  </a:cxn>
                  <a:cxn ang="0">
                    <a:pos x="302" y="24"/>
                  </a:cxn>
                  <a:cxn ang="0">
                    <a:pos x="258" y="22"/>
                  </a:cxn>
                  <a:cxn ang="0">
                    <a:pos x="205" y="20"/>
                  </a:cxn>
                  <a:cxn ang="0">
                    <a:pos x="147" y="23"/>
                  </a:cxn>
                  <a:cxn ang="0">
                    <a:pos x="133" y="23"/>
                  </a:cxn>
                  <a:cxn ang="0">
                    <a:pos x="82" y="20"/>
                  </a:cxn>
                  <a:cxn ang="0">
                    <a:pos x="53" y="19"/>
                  </a:cxn>
                  <a:cxn ang="0">
                    <a:pos x="38" y="20"/>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w="9525">
                <a:noFill/>
                <a:round/>
                <a:headEnd type="none" w="sm" len="sm"/>
                <a:tailEnd type="none" w="sm" len="sm"/>
              </a:ln>
              <a:effectLst/>
            </p:spPr>
            <p:txBody>
              <a:bodyPr/>
              <a:lstStyle/>
              <a:p>
                <a:endParaRPr lang="en-US"/>
              </a:p>
            </p:txBody>
          </p:sp>
          <p:sp>
            <p:nvSpPr>
              <p:cNvPr id="3088" name="Freeform 16"/>
              <p:cNvSpPr>
                <a:spLocks/>
              </p:cNvSpPr>
              <p:nvPr/>
            </p:nvSpPr>
            <p:spPr bwMode="auto">
              <a:xfrm>
                <a:off x="2241" y="307"/>
                <a:ext cx="1300" cy="224"/>
              </a:xfrm>
              <a:custGeom>
                <a:avLst/>
                <a:gdLst/>
                <a:ahLst/>
                <a:cxnLst>
                  <a:cxn ang="0">
                    <a:pos x="73" y="142"/>
                  </a:cxn>
                  <a:cxn ang="0">
                    <a:pos x="40" y="164"/>
                  </a:cxn>
                  <a:cxn ang="0">
                    <a:pos x="5" y="178"/>
                  </a:cxn>
                  <a:cxn ang="0">
                    <a:pos x="11" y="203"/>
                  </a:cxn>
                  <a:cxn ang="0">
                    <a:pos x="54" y="212"/>
                  </a:cxn>
                  <a:cxn ang="0">
                    <a:pos x="172" y="215"/>
                  </a:cxn>
                  <a:cxn ang="0">
                    <a:pos x="420" y="210"/>
                  </a:cxn>
                  <a:cxn ang="0">
                    <a:pos x="473" y="213"/>
                  </a:cxn>
                  <a:cxn ang="0">
                    <a:pos x="512" y="218"/>
                  </a:cxn>
                  <a:cxn ang="0">
                    <a:pos x="603" y="218"/>
                  </a:cxn>
                  <a:cxn ang="0">
                    <a:pos x="703" y="210"/>
                  </a:cxn>
                  <a:cxn ang="0">
                    <a:pos x="738" y="210"/>
                  </a:cxn>
                  <a:cxn ang="0">
                    <a:pos x="827" y="219"/>
                  </a:cxn>
                  <a:cxn ang="0">
                    <a:pos x="864" y="223"/>
                  </a:cxn>
                  <a:cxn ang="0">
                    <a:pos x="891" y="218"/>
                  </a:cxn>
                  <a:cxn ang="0">
                    <a:pos x="960" y="210"/>
                  </a:cxn>
                  <a:cxn ang="0">
                    <a:pos x="999" y="218"/>
                  </a:cxn>
                  <a:cxn ang="0">
                    <a:pos x="1037" y="213"/>
                  </a:cxn>
                  <a:cxn ang="0">
                    <a:pos x="1062" y="210"/>
                  </a:cxn>
                  <a:cxn ang="0">
                    <a:pos x="1105" y="210"/>
                  </a:cxn>
                  <a:cxn ang="0">
                    <a:pos x="1129" y="215"/>
                  </a:cxn>
                  <a:cxn ang="0">
                    <a:pos x="1154" y="219"/>
                  </a:cxn>
                  <a:cxn ang="0">
                    <a:pos x="1211" y="213"/>
                  </a:cxn>
                  <a:cxn ang="0">
                    <a:pos x="1233" y="215"/>
                  </a:cxn>
                  <a:cxn ang="0">
                    <a:pos x="1299" y="212"/>
                  </a:cxn>
                  <a:cxn ang="0">
                    <a:pos x="1283" y="169"/>
                  </a:cxn>
                  <a:cxn ang="0">
                    <a:pos x="1246" y="140"/>
                  </a:cxn>
                  <a:cxn ang="0">
                    <a:pos x="1226" y="145"/>
                  </a:cxn>
                  <a:cxn ang="0">
                    <a:pos x="1119" y="117"/>
                  </a:cxn>
                  <a:cxn ang="0">
                    <a:pos x="1070" y="103"/>
                  </a:cxn>
                  <a:cxn ang="0">
                    <a:pos x="1008" y="113"/>
                  </a:cxn>
                  <a:cxn ang="0">
                    <a:pos x="942" y="132"/>
                  </a:cxn>
                  <a:cxn ang="0">
                    <a:pos x="878" y="126"/>
                  </a:cxn>
                  <a:cxn ang="0">
                    <a:pos x="827" y="117"/>
                  </a:cxn>
                  <a:cxn ang="0">
                    <a:pos x="761" y="99"/>
                  </a:cxn>
                  <a:cxn ang="0">
                    <a:pos x="721" y="80"/>
                  </a:cxn>
                  <a:cxn ang="0">
                    <a:pos x="695" y="38"/>
                  </a:cxn>
                  <a:cxn ang="0">
                    <a:pos x="687" y="25"/>
                  </a:cxn>
                  <a:cxn ang="0">
                    <a:pos x="614" y="25"/>
                  </a:cxn>
                  <a:cxn ang="0">
                    <a:pos x="537" y="0"/>
                  </a:cxn>
                  <a:cxn ang="0">
                    <a:pos x="575" y="51"/>
                  </a:cxn>
                  <a:cxn ang="0">
                    <a:pos x="560" y="87"/>
                  </a:cxn>
                  <a:cxn ang="0">
                    <a:pos x="503" y="96"/>
                  </a:cxn>
                  <a:cxn ang="0">
                    <a:pos x="451" y="106"/>
                  </a:cxn>
                  <a:cxn ang="0">
                    <a:pos x="389" y="129"/>
                  </a:cxn>
                  <a:cxn ang="0">
                    <a:pos x="331" y="122"/>
                  </a:cxn>
                  <a:cxn ang="0">
                    <a:pos x="288" y="128"/>
                  </a:cxn>
                  <a:cxn ang="0">
                    <a:pos x="233" y="131"/>
                  </a:cxn>
                  <a:cxn ang="0">
                    <a:pos x="197" y="142"/>
                  </a:cxn>
                  <a:cxn ang="0">
                    <a:pos x="158" y="132"/>
                  </a:cxn>
                  <a:cxn ang="0">
                    <a:pos x="118" y="134"/>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w="9525">
                <a:noFill/>
                <a:round/>
                <a:headEnd type="none" w="sm" len="sm"/>
                <a:tailEnd type="none" w="sm" len="sm"/>
              </a:ln>
              <a:effectLst/>
            </p:spPr>
            <p:txBody>
              <a:bodyPr/>
              <a:lstStyle/>
              <a:p>
                <a:endParaRPr lang="en-US"/>
              </a:p>
            </p:txBody>
          </p:sp>
          <p:sp>
            <p:nvSpPr>
              <p:cNvPr id="3089" name="Freeform 17"/>
              <p:cNvSpPr>
                <a:spLocks/>
              </p:cNvSpPr>
              <p:nvPr/>
            </p:nvSpPr>
            <p:spPr bwMode="auto">
              <a:xfrm>
                <a:off x="2960" y="310"/>
                <a:ext cx="559" cy="184"/>
              </a:xfrm>
              <a:custGeom>
                <a:avLst/>
                <a:gdLst/>
                <a:ahLst/>
                <a:cxnLst>
                  <a:cxn ang="0">
                    <a:pos x="558" y="183"/>
                  </a:cxn>
                  <a:cxn ang="0">
                    <a:pos x="550" y="153"/>
                  </a:cxn>
                  <a:cxn ang="0">
                    <a:pos x="539" y="133"/>
                  </a:cxn>
                  <a:cxn ang="0">
                    <a:pos x="505" y="111"/>
                  </a:cxn>
                  <a:cxn ang="0">
                    <a:pos x="447" y="88"/>
                  </a:cxn>
                  <a:cxn ang="0">
                    <a:pos x="404" y="81"/>
                  </a:cxn>
                  <a:cxn ang="0">
                    <a:pos x="367" y="74"/>
                  </a:cxn>
                  <a:cxn ang="0">
                    <a:pos x="310" y="69"/>
                  </a:cxn>
                  <a:cxn ang="0">
                    <a:pos x="265" y="60"/>
                  </a:cxn>
                  <a:cxn ang="0">
                    <a:pos x="224" y="54"/>
                  </a:cxn>
                  <a:cxn ang="0">
                    <a:pos x="182" y="49"/>
                  </a:cxn>
                  <a:cxn ang="0">
                    <a:pos x="134" y="43"/>
                  </a:cxn>
                  <a:cxn ang="0">
                    <a:pos x="64" y="42"/>
                  </a:cxn>
                  <a:cxn ang="0">
                    <a:pos x="66" y="44"/>
                  </a:cxn>
                  <a:cxn ang="0">
                    <a:pos x="29" y="41"/>
                  </a:cxn>
                  <a:cxn ang="0">
                    <a:pos x="17" y="27"/>
                  </a:cxn>
                  <a:cxn ang="0">
                    <a:pos x="21" y="0"/>
                  </a:cxn>
                  <a:cxn ang="0">
                    <a:pos x="1" y="24"/>
                  </a:cxn>
                  <a:cxn ang="0">
                    <a:pos x="0" y="40"/>
                  </a:cxn>
                  <a:cxn ang="0">
                    <a:pos x="21" y="52"/>
                  </a:cxn>
                  <a:cxn ang="0">
                    <a:pos x="66" y="57"/>
                  </a:cxn>
                  <a:cxn ang="0">
                    <a:pos x="140" y="60"/>
                  </a:cxn>
                  <a:cxn ang="0">
                    <a:pos x="220" y="70"/>
                  </a:cxn>
                  <a:cxn ang="0">
                    <a:pos x="283" y="80"/>
                  </a:cxn>
                  <a:cxn ang="0">
                    <a:pos x="356" y="90"/>
                  </a:cxn>
                  <a:cxn ang="0">
                    <a:pos x="417" y="100"/>
                  </a:cxn>
                  <a:cxn ang="0">
                    <a:pos x="461" y="109"/>
                  </a:cxn>
                  <a:cxn ang="0">
                    <a:pos x="498" y="128"/>
                  </a:cxn>
                  <a:cxn ang="0">
                    <a:pos x="525" y="140"/>
                  </a:cxn>
                  <a:cxn ang="0">
                    <a:pos x="541" y="164"/>
                  </a:cxn>
                  <a:cxn ang="0">
                    <a:pos x="558" y="183"/>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w="9525">
                <a:noFill/>
                <a:round/>
                <a:headEnd type="none" w="sm" len="sm"/>
                <a:tailEnd type="none" w="sm" len="sm"/>
              </a:ln>
              <a:effectLst/>
            </p:spPr>
            <p:txBody>
              <a:bodyPr/>
              <a:lstStyle/>
              <a:p>
                <a:endParaRPr lang="en-US"/>
              </a:p>
            </p:txBody>
          </p:sp>
        </p:grpSp>
      </p:grpSp>
      <p:sp>
        <p:nvSpPr>
          <p:cNvPr id="3090" name="Freeform 18"/>
          <p:cNvSpPr>
            <a:spLocks/>
          </p:cNvSpPr>
          <p:nvPr/>
        </p:nvSpPr>
        <p:spPr bwMode="auto">
          <a:xfrm>
            <a:off x="273050" y="796925"/>
            <a:ext cx="806450" cy="717550"/>
          </a:xfrm>
          <a:custGeom>
            <a:avLst/>
            <a:gdLst/>
            <a:ahLst/>
            <a:cxnLst>
              <a:cxn ang="0">
                <a:pos x="129" y="376"/>
              </a:cxn>
              <a:cxn ang="0">
                <a:pos x="272" y="427"/>
              </a:cxn>
              <a:cxn ang="0">
                <a:pos x="313" y="451"/>
              </a:cxn>
              <a:cxn ang="0">
                <a:pos x="333" y="449"/>
              </a:cxn>
              <a:cxn ang="0">
                <a:pos x="348" y="376"/>
              </a:cxn>
              <a:cxn ang="0">
                <a:pos x="365" y="332"/>
              </a:cxn>
              <a:cxn ang="0">
                <a:pos x="382" y="262"/>
              </a:cxn>
              <a:cxn ang="0">
                <a:pos x="394" y="221"/>
              </a:cxn>
              <a:cxn ang="0">
                <a:pos x="409" y="181"/>
              </a:cxn>
              <a:cxn ang="0">
                <a:pos x="423" y="133"/>
              </a:cxn>
              <a:cxn ang="0">
                <a:pos x="445" y="98"/>
              </a:cxn>
              <a:cxn ang="0">
                <a:pos x="469" y="48"/>
              </a:cxn>
              <a:cxn ang="0">
                <a:pos x="507" y="0"/>
              </a:cxn>
              <a:cxn ang="0">
                <a:pos x="25" y="335"/>
              </a:cxn>
              <a:cxn ang="0">
                <a:pos x="0" y="358"/>
              </a:cxn>
              <a:cxn ang="0">
                <a:pos x="76" y="360"/>
              </a:cxn>
              <a:cxn ang="0">
                <a:pos x="129" y="376"/>
              </a:cxn>
            </a:cxnLst>
            <a:rect l="0" t="0" r="r" b="b"/>
            <a:pathLst>
              <a:path w="508" h="452">
                <a:moveTo>
                  <a:pt x="129" y="376"/>
                </a:moveTo>
                <a:lnTo>
                  <a:pt x="272" y="427"/>
                </a:lnTo>
                <a:lnTo>
                  <a:pt x="313" y="451"/>
                </a:lnTo>
                <a:lnTo>
                  <a:pt x="333" y="449"/>
                </a:lnTo>
                <a:lnTo>
                  <a:pt x="348" y="376"/>
                </a:lnTo>
                <a:lnTo>
                  <a:pt x="365" y="332"/>
                </a:lnTo>
                <a:lnTo>
                  <a:pt x="382" y="262"/>
                </a:lnTo>
                <a:lnTo>
                  <a:pt x="394" y="221"/>
                </a:lnTo>
                <a:lnTo>
                  <a:pt x="409" y="181"/>
                </a:lnTo>
                <a:lnTo>
                  <a:pt x="423" y="133"/>
                </a:lnTo>
                <a:lnTo>
                  <a:pt x="445" y="98"/>
                </a:lnTo>
                <a:lnTo>
                  <a:pt x="469" y="48"/>
                </a:lnTo>
                <a:lnTo>
                  <a:pt x="507" y="0"/>
                </a:lnTo>
                <a:lnTo>
                  <a:pt x="25" y="335"/>
                </a:lnTo>
                <a:lnTo>
                  <a:pt x="0" y="358"/>
                </a:lnTo>
                <a:lnTo>
                  <a:pt x="76" y="360"/>
                </a:lnTo>
                <a:lnTo>
                  <a:pt x="129" y="376"/>
                </a:lnTo>
              </a:path>
            </a:pathLst>
          </a:custGeom>
          <a:solidFill>
            <a:schemeClr val="bg2">
              <a:alpha val="50000"/>
            </a:schemeClr>
          </a:solidFill>
          <a:ln w="9525">
            <a:noFill/>
            <a:round/>
            <a:headEnd type="none" w="sm" len="sm"/>
            <a:tailEnd type="none" w="sm" len="sm"/>
          </a:ln>
          <a:effectLst/>
        </p:spPr>
        <p:txBody>
          <a:bodyPr/>
          <a:lstStyle/>
          <a:p>
            <a:endParaRPr lang="en-US"/>
          </a:p>
        </p:txBody>
      </p:sp>
      <p:sp>
        <p:nvSpPr>
          <p:cNvPr id="3091" name="Freeform 19"/>
          <p:cNvSpPr>
            <a:spLocks/>
          </p:cNvSpPr>
          <p:nvPr/>
        </p:nvSpPr>
        <p:spPr bwMode="auto">
          <a:xfrm>
            <a:off x="255588" y="654050"/>
            <a:ext cx="984250" cy="766763"/>
          </a:xfrm>
          <a:custGeom>
            <a:avLst/>
            <a:gdLst/>
            <a:ahLst/>
            <a:cxnLst>
              <a:cxn ang="0">
                <a:pos x="0" y="477"/>
              </a:cxn>
              <a:cxn ang="0">
                <a:pos x="13" y="452"/>
              </a:cxn>
              <a:cxn ang="0">
                <a:pos x="56" y="422"/>
              </a:cxn>
              <a:cxn ang="0">
                <a:pos x="619" y="0"/>
              </a:cxn>
              <a:cxn ang="0">
                <a:pos x="425" y="184"/>
              </a:cxn>
              <a:cxn ang="0">
                <a:pos x="329" y="336"/>
              </a:cxn>
              <a:cxn ang="0">
                <a:pos x="268" y="482"/>
              </a:cxn>
              <a:cxn ang="0">
                <a:pos x="197" y="449"/>
              </a:cxn>
              <a:cxn ang="0">
                <a:pos x="119" y="425"/>
              </a:cxn>
              <a:cxn ang="0">
                <a:pos x="70" y="429"/>
              </a:cxn>
              <a:cxn ang="0">
                <a:pos x="28" y="440"/>
              </a:cxn>
              <a:cxn ang="0">
                <a:pos x="0" y="477"/>
              </a:cxn>
            </a:cxnLst>
            <a:rect l="0" t="0" r="r" b="b"/>
            <a:pathLst>
              <a:path w="620" h="483">
                <a:moveTo>
                  <a:pt x="0" y="477"/>
                </a:moveTo>
                <a:lnTo>
                  <a:pt x="13" y="452"/>
                </a:lnTo>
                <a:lnTo>
                  <a:pt x="56" y="422"/>
                </a:lnTo>
                <a:lnTo>
                  <a:pt x="619" y="0"/>
                </a:lnTo>
                <a:lnTo>
                  <a:pt x="425" y="184"/>
                </a:lnTo>
                <a:lnTo>
                  <a:pt x="329" y="336"/>
                </a:lnTo>
                <a:lnTo>
                  <a:pt x="268" y="482"/>
                </a:lnTo>
                <a:lnTo>
                  <a:pt x="197" y="449"/>
                </a:lnTo>
                <a:lnTo>
                  <a:pt x="119" y="425"/>
                </a:lnTo>
                <a:lnTo>
                  <a:pt x="70" y="429"/>
                </a:lnTo>
                <a:lnTo>
                  <a:pt x="28" y="440"/>
                </a:lnTo>
                <a:lnTo>
                  <a:pt x="0" y="477"/>
                </a:lnTo>
              </a:path>
            </a:pathLst>
          </a:custGeom>
          <a:solidFill>
            <a:srgbClr val="FFFFFF">
              <a:alpha val="50000"/>
            </a:srgbClr>
          </a:solidFill>
          <a:ln w="9525">
            <a:noFill/>
            <a:round/>
            <a:headEnd type="none" w="sm" len="sm"/>
            <a:tailEnd type="none" w="sm" len="sm"/>
          </a:ln>
          <a:effectLst/>
        </p:spPr>
        <p:txBody>
          <a:bodyPr/>
          <a:lstStyle/>
          <a:p>
            <a:endParaRPr lang="en-US"/>
          </a:p>
        </p:txBody>
      </p:sp>
      <p:sp>
        <p:nvSpPr>
          <p:cNvPr id="3094" name="Rectangle 22"/>
          <p:cNvSpPr>
            <a:spLocks noGrp="1" noChangeArrowheads="1"/>
          </p:cNvSpPr>
          <p:nvPr>
            <p:ph type="dt" sz="quarter" idx="2"/>
          </p:nvPr>
        </p:nvSpPr>
        <p:spPr>
          <a:xfrm>
            <a:off x="681038" y="6067425"/>
            <a:ext cx="2300287" cy="393700"/>
          </a:xfrm>
        </p:spPr>
        <p:txBody>
          <a:bodyPr/>
          <a:lstStyle>
            <a:lvl1pPr>
              <a:defRPr/>
            </a:lvl1pPr>
          </a:lstStyle>
          <a:p>
            <a:fld id="{96F019E5-BA33-4A48-A873-C65D83CAE7F3}" type="datetimeFigureOut">
              <a:rPr lang="ro-RO" smtClean="0"/>
              <a:pPr/>
              <a:t>17.08.2016</a:t>
            </a:fld>
            <a:endParaRPr lang="ro-RO"/>
          </a:p>
        </p:txBody>
      </p:sp>
      <p:sp>
        <p:nvSpPr>
          <p:cNvPr id="3095" name="Rectangle 23"/>
          <p:cNvSpPr>
            <a:spLocks noGrp="1" noChangeArrowheads="1"/>
          </p:cNvSpPr>
          <p:nvPr>
            <p:ph type="ftr" sz="quarter" idx="3"/>
          </p:nvPr>
        </p:nvSpPr>
        <p:spPr>
          <a:xfrm>
            <a:off x="3108325" y="6067425"/>
            <a:ext cx="3124200" cy="393700"/>
          </a:xfrm>
        </p:spPr>
        <p:txBody>
          <a:bodyPr/>
          <a:lstStyle>
            <a:lvl1pPr>
              <a:defRPr/>
            </a:lvl1pPr>
          </a:lstStyle>
          <a:p>
            <a:endParaRPr lang="ro-RO"/>
          </a:p>
        </p:txBody>
      </p:sp>
      <p:sp>
        <p:nvSpPr>
          <p:cNvPr id="3096" name="Rectangle 24"/>
          <p:cNvSpPr>
            <a:spLocks noGrp="1" noChangeArrowheads="1"/>
          </p:cNvSpPr>
          <p:nvPr>
            <p:ph type="sldNum" sz="quarter" idx="4"/>
          </p:nvPr>
        </p:nvSpPr>
        <p:spPr>
          <a:xfrm>
            <a:off x="6372225" y="6067425"/>
            <a:ext cx="2311400" cy="393700"/>
          </a:xfrm>
        </p:spPr>
        <p:txBody>
          <a:bodyPr/>
          <a:lstStyle>
            <a:lvl1pPr>
              <a:defRPr/>
            </a:lvl1pPr>
          </a:lstStyle>
          <a:p>
            <a:fld id="{B4D29E3A-C35A-4097-89F5-DD1A19DC6250}" type="slidenum">
              <a:rPr lang="ro-RO" smtClean="0"/>
              <a:pPr/>
              <a:t>‹#›</a:t>
            </a:fld>
            <a:endParaRPr lang="ro-RO"/>
          </a:p>
        </p:txBody>
      </p:sp>
      <p:sp>
        <p:nvSpPr>
          <p:cNvPr id="3097" name="Rectangle 25"/>
          <p:cNvSpPr>
            <a:spLocks noGrp="1" noChangeArrowheads="1"/>
          </p:cNvSpPr>
          <p:nvPr>
            <p:ph type="ctrTitle" sz="quarter"/>
          </p:nvPr>
        </p:nvSpPr>
        <p:spPr>
          <a:xfrm>
            <a:off x="685800" y="2286000"/>
            <a:ext cx="7772400" cy="1143000"/>
          </a:xfrm>
          <a:ln w="12700" cap="sq">
            <a:headEnd type="none" w="sm" len="sm"/>
            <a:tailEnd type="none" w="sm" len="sm"/>
          </a:ln>
        </p:spPr>
        <p:txBody>
          <a:bodyPr lIns="91440" tIns="45720" rIns="91440" bIns="45720"/>
          <a:lstStyle>
            <a:lvl1pPr>
              <a:defRPr/>
            </a:lvl1pPr>
          </a:lstStyle>
          <a:p>
            <a:r>
              <a:rPr lang="ro-RO" smtClean="0"/>
              <a:t>Clic pentru editare stil titlu</a:t>
            </a:r>
            <a:endParaRPr lang="ro-RO"/>
          </a:p>
        </p:txBody>
      </p:sp>
      <p:sp>
        <p:nvSpPr>
          <p:cNvPr id="3098" name="Rectangle 26"/>
          <p:cNvSpPr>
            <a:spLocks noGrp="1" noChangeArrowheads="1"/>
          </p:cNvSpPr>
          <p:nvPr>
            <p:ph type="subTitle" sz="quarter" idx="1"/>
          </p:nvPr>
        </p:nvSpPr>
        <p:spPr>
          <a:xfrm>
            <a:off x="1371600" y="3886200"/>
            <a:ext cx="6400800" cy="1752600"/>
          </a:xfrm>
          <a:ln w="12700" cap="sq">
            <a:headEnd type="none" w="sm" len="sm"/>
            <a:tailEnd type="none" w="sm" len="sm"/>
          </a:ln>
        </p:spPr>
        <p:txBody>
          <a:bodyPr lIns="91440" tIns="45720" rIns="91440" bIns="45720"/>
          <a:lstStyle>
            <a:lvl1pPr marL="0" indent="0" algn="ctr">
              <a:buFontTx/>
              <a:buNone/>
              <a:defRPr/>
            </a:lvl1pPr>
          </a:lstStyle>
          <a:p>
            <a:r>
              <a:rPr lang="ro-RO" smtClean="0"/>
              <a:t>Clic pentru a edita stilul de subtitlu</a:t>
            </a:r>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 pentru editare stil titlu</a:t>
            </a:r>
            <a:endParaRPr lang="ro-RO"/>
          </a:p>
        </p:txBody>
      </p:sp>
      <p:sp>
        <p:nvSpPr>
          <p:cNvPr id="3" name="Vertical Text Placeholder 2"/>
          <p:cNvSpPr>
            <a:spLocks noGrp="1"/>
          </p:cNvSpPr>
          <p:nvPr>
            <p:ph type="body" orient="vert" idx="1"/>
          </p:nvPr>
        </p:nvSpPr>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Date Placeholder 3"/>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5" name="Footer Placeholder 4"/>
          <p:cNvSpPr>
            <a:spLocks noGrp="1"/>
          </p:cNvSpPr>
          <p:nvPr>
            <p:ph type="ftr" sz="quarter" idx="11"/>
          </p:nvPr>
        </p:nvSpPr>
        <p:spPr/>
        <p:txBody>
          <a:bodyPr/>
          <a:lstStyle>
            <a:lvl1pPr>
              <a:defRPr/>
            </a:lvl1pPr>
          </a:lstStyle>
          <a:p>
            <a:endParaRPr lang="ro-RO"/>
          </a:p>
        </p:txBody>
      </p:sp>
      <p:sp>
        <p:nvSpPr>
          <p:cNvPr id="6" name="Slide Number Placeholder 5"/>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8913" y="1216025"/>
            <a:ext cx="2020887" cy="4727575"/>
          </a:xfrm>
        </p:spPr>
        <p:txBody>
          <a:bodyPr vert="eaVert"/>
          <a:lstStyle/>
          <a:p>
            <a:r>
              <a:rPr lang="ro-RO" smtClean="0"/>
              <a:t>Clic pentru editare stil titlu</a:t>
            </a:r>
            <a:endParaRPr lang="ro-RO"/>
          </a:p>
        </p:txBody>
      </p:sp>
      <p:sp>
        <p:nvSpPr>
          <p:cNvPr id="3" name="Vertical Text Placeholder 2"/>
          <p:cNvSpPr>
            <a:spLocks noGrp="1"/>
          </p:cNvSpPr>
          <p:nvPr>
            <p:ph type="body" orient="vert" idx="1"/>
          </p:nvPr>
        </p:nvSpPr>
        <p:spPr>
          <a:xfrm>
            <a:off x="473075" y="1216025"/>
            <a:ext cx="5913438" cy="4727575"/>
          </a:xfrm>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Date Placeholder 3"/>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5" name="Footer Placeholder 4"/>
          <p:cNvSpPr>
            <a:spLocks noGrp="1"/>
          </p:cNvSpPr>
          <p:nvPr>
            <p:ph type="ftr" sz="quarter" idx="11"/>
          </p:nvPr>
        </p:nvSpPr>
        <p:spPr/>
        <p:txBody>
          <a:bodyPr/>
          <a:lstStyle>
            <a:lvl1pPr>
              <a:defRPr/>
            </a:lvl1pPr>
          </a:lstStyle>
          <a:p>
            <a:endParaRPr lang="ro-RO"/>
          </a:p>
        </p:txBody>
      </p:sp>
      <p:sp>
        <p:nvSpPr>
          <p:cNvPr id="6" name="Slide Number Placeholder 5"/>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 pentru editare stil titlu</a:t>
            </a:r>
            <a:endParaRPr lang="ro-RO"/>
          </a:p>
        </p:txBody>
      </p:sp>
      <p:sp>
        <p:nvSpPr>
          <p:cNvPr id="3" name="Content Placeholder 2"/>
          <p:cNvSpPr>
            <a:spLocks noGrp="1"/>
          </p:cNvSpPr>
          <p:nvPr>
            <p:ph idx="1"/>
          </p:nvPr>
        </p:nvSpPr>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Date Placeholder 3"/>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5" name="Footer Placeholder 4"/>
          <p:cNvSpPr>
            <a:spLocks noGrp="1"/>
          </p:cNvSpPr>
          <p:nvPr>
            <p:ph type="ftr" sz="quarter" idx="11"/>
          </p:nvPr>
        </p:nvSpPr>
        <p:spPr/>
        <p:txBody>
          <a:bodyPr/>
          <a:lstStyle>
            <a:lvl1pPr>
              <a:defRPr/>
            </a:lvl1pPr>
          </a:lstStyle>
          <a:p>
            <a:endParaRPr lang="ro-RO"/>
          </a:p>
        </p:txBody>
      </p:sp>
      <p:sp>
        <p:nvSpPr>
          <p:cNvPr id="6" name="Slide Number Placeholder 5"/>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o-RO" smtClean="0"/>
              <a:t>Clic pentru editare stil titlu</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Clic pentru editare stiluri text Coordonator</a:t>
            </a:r>
          </a:p>
        </p:txBody>
      </p:sp>
      <p:sp>
        <p:nvSpPr>
          <p:cNvPr id="4" name="Date Placeholder 3"/>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5" name="Footer Placeholder 4"/>
          <p:cNvSpPr>
            <a:spLocks noGrp="1"/>
          </p:cNvSpPr>
          <p:nvPr>
            <p:ph type="ftr" sz="quarter" idx="11"/>
          </p:nvPr>
        </p:nvSpPr>
        <p:spPr/>
        <p:txBody>
          <a:bodyPr/>
          <a:lstStyle>
            <a:lvl1pPr>
              <a:defRPr/>
            </a:lvl1pPr>
          </a:lstStyle>
          <a:p>
            <a:endParaRPr lang="ro-RO"/>
          </a:p>
        </p:txBody>
      </p:sp>
      <p:sp>
        <p:nvSpPr>
          <p:cNvPr id="6" name="Slide Number Placeholder 5"/>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 pentru editare stil titlu</a:t>
            </a:r>
            <a:endParaRPr lang="ro-RO"/>
          </a:p>
        </p:txBody>
      </p:sp>
      <p:sp>
        <p:nvSpPr>
          <p:cNvPr id="3" name="Content Placeholder 2"/>
          <p:cNvSpPr>
            <a:spLocks noGrp="1"/>
          </p:cNvSpPr>
          <p:nvPr>
            <p:ph sz="half" idx="1"/>
          </p:nvPr>
        </p:nvSpPr>
        <p:spPr>
          <a:xfrm>
            <a:off x="495300" y="2441575"/>
            <a:ext cx="3956050" cy="350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Content Placeholder 3"/>
          <p:cNvSpPr>
            <a:spLocks noGrp="1"/>
          </p:cNvSpPr>
          <p:nvPr>
            <p:ph sz="half" idx="2"/>
          </p:nvPr>
        </p:nvSpPr>
        <p:spPr>
          <a:xfrm>
            <a:off x="4603750" y="2441575"/>
            <a:ext cx="3956050" cy="350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Date Placeholder 4"/>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6" name="Footer Placeholder 5"/>
          <p:cNvSpPr>
            <a:spLocks noGrp="1"/>
          </p:cNvSpPr>
          <p:nvPr>
            <p:ph type="ftr" sz="quarter" idx="11"/>
          </p:nvPr>
        </p:nvSpPr>
        <p:spPr/>
        <p:txBody>
          <a:bodyPr/>
          <a:lstStyle>
            <a:lvl1pPr>
              <a:defRPr/>
            </a:lvl1pPr>
          </a:lstStyle>
          <a:p>
            <a:endParaRPr lang="ro-RO"/>
          </a:p>
        </p:txBody>
      </p:sp>
      <p:sp>
        <p:nvSpPr>
          <p:cNvPr id="7" name="Slide Number Placeholder 6"/>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ro-RO" smtClean="0"/>
              <a:t>Clic pentru editare stil titlu</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Date Placeholder 6"/>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8" name="Footer Placeholder 7"/>
          <p:cNvSpPr>
            <a:spLocks noGrp="1"/>
          </p:cNvSpPr>
          <p:nvPr>
            <p:ph type="ftr" sz="quarter" idx="11"/>
          </p:nvPr>
        </p:nvSpPr>
        <p:spPr/>
        <p:txBody>
          <a:bodyPr/>
          <a:lstStyle>
            <a:lvl1pPr>
              <a:defRPr/>
            </a:lvl1pPr>
          </a:lstStyle>
          <a:p>
            <a:endParaRPr lang="ro-RO"/>
          </a:p>
        </p:txBody>
      </p:sp>
      <p:sp>
        <p:nvSpPr>
          <p:cNvPr id="9" name="Slide Number Placeholder 8"/>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 pentru editare stil titlu</a:t>
            </a:r>
            <a:endParaRPr lang="ro-RO"/>
          </a:p>
        </p:txBody>
      </p:sp>
      <p:sp>
        <p:nvSpPr>
          <p:cNvPr id="3" name="Date Placeholder 2"/>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4" name="Footer Placeholder 3"/>
          <p:cNvSpPr>
            <a:spLocks noGrp="1"/>
          </p:cNvSpPr>
          <p:nvPr>
            <p:ph type="ftr" sz="quarter" idx="11"/>
          </p:nvPr>
        </p:nvSpPr>
        <p:spPr/>
        <p:txBody>
          <a:bodyPr/>
          <a:lstStyle>
            <a:lvl1pPr>
              <a:defRPr/>
            </a:lvl1pPr>
          </a:lstStyle>
          <a:p>
            <a:endParaRPr lang="ro-RO"/>
          </a:p>
        </p:txBody>
      </p:sp>
      <p:sp>
        <p:nvSpPr>
          <p:cNvPr id="5" name="Slide Number Placeholder 4"/>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3" name="Footer Placeholder 2"/>
          <p:cNvSpPr>
            <a:spLocks noGrp="1"/>
          </p:cNvSpPr>
          <p:nvPr>
            <p:ph type="ftr" sz="quarter" idx="11"/>
          </p:nvPr>
        </p:nvSpPr>
        <p:spPr/>
        <p:txBody>
          <a:bodyPr/>
          <a:lstStyle>
            <a:lvl1pPr>
              <a:defRPr/>
            </a:lvl1pPr>
          </a:lstStyle>
          <a:p>
            <a:endParaRPr lang="ro-RO"/>
          </a:p>
        </p:txBody>
      </p:sp>
      <p:sp>
        <p:nvSpPr>
          <p:cNvPr id="4" name="Slide Number Placeholder 3"/>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o-RO" smtClean="0"/>
              <a:t>Clic pentru editare stil titlu</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Date Placeholder 4"/>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6" name="Footer Placeholder 5"/>
          <p:cNvSpPr>
            <a:spLocks noGrp="1"/>
          </p:cNvSpPr>
          <p:nvPr>
            <p:ph type="ftr" sz="quarter" idx="11"/>
          </p:nvPr>
        </p:nvSpPr>
        <p:spPr/>
        <p:txBody>
          <a:bodyPr/>
          <a:lstStyle>
            <a:lvl1pPr>
              <a:defRPr/>
            </a:lvl1pPr>
          </a:lstStyle>
          <a:p>
            <a:endParaRPr lang="ro-RO"/>
          </a:p>
        </p:txBody>
      </p:sp>
      <p:sp>
        <p:nvSpPr>
          <p:cNvPr id="7" name="Slide Number Placeholder 6"/>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o-RO" smtClean="0"/>
              <a:t>Clic pentru editare stil titlu</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o-RO" smtClean="0"/>
              <a:t>Faceți clic pe pictogramă pentru a adăuga o imagine</a:t>
            </a:r>
            <a:endParaRPr lang="ro-R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Date Placeholder 4"/>
          <p:cNvSpPr>
            <a:spLocks noGrp="1"/>
          </p:cNvSpPr>
          <p:nvPr>
            <p:ph type="dt" sz="half" idx="10"/>
          </p:nvPr>
        </p:nvSpPr>
        <p:spPr/>
        <p:txBody>
          <a:bodyPr/>
          <a:lstStyle>
            <a:lvl1pPr>
              <a:defRPr/>
            </a:lvl1pPr>
          </a:lstStyle>
          <a:p>
            <a:fld id="{96F019E5-BA33-4A48-A873-C65D83CAE7F3}" type="datetimeFigureOut">
              <a:rPr lang="ro-RO" smtClean="0"/>
              <a:pPr/>
              <a:t>17.08.2016</a:t>
            </a:fld>
            <a:endParaRPr lang="ro-RO"/>
          </a:p>
        </p:txBody>
      </p:sp>
      <p:sp>
        <p:nvSpPr>
          <p:cNvPr id="6" name="Footer Placeholder 5"/>
          <p:cNvSpPr>
            <a:spLocks noGrp="1"/>
          </p:cNvSpPr>
          <p:nvPr>
            <p:ph type="ftr" sz="quarter" idx="11"/>
          </p:nvPr>
        </p:nvSpPr>
        <p:spPr/>
        <p:txBody>
          <a:bodyPr/>
          <a:lstStyle>
            <a:lvl1pPr>
              <a:defRPr/>
            </a:lvl1pPr>
          </a:lstStyle>
          <a:p>
            <a:endParaRPr lang="ro-RO"/>
          </a:p>
        </p:txBody>
      </p:sp>
      <p:sp>
        <p:nvSpPr>
          <p:cNvPr id="7" name="Slide Number Placeholder 6"/>
          <p:cNvSpPr>
            <a:spLocks noGrp="1"/>
          </p:cNvSpPr>
          <p:nvPr>
            <p:ph type="sldNum" sz="quarter" idx="12"/>
          </p:nvPr>
        </p:nvSpPr>
        <p:spPr/>
        <p:txBody>
          <a:bodyPr/>
          <a:lstStyle>
            <a:lvl1pPr>
              <a:defRPr/>
            </a:lvl1pPr>
          </a:lstStyle>
          <a:p>
            <a:fld id="{B4D29E3A-C35A-4097-89F5-DD1A19DC6250}" type="slidenum">
              <a:rPr lang="ro-RO" smtClean="0"/>
              <a:pPr/>
              <a:t>‹#›</a:t>
            </a:fld>
            <a:endParaRPr lang="ro-RO"/>
          </a:p>
        </p:txBody>
      </p:sp>
    </p:spTree>
  </p:cSld>
  <p:clrMapOvr>
    <a:masterClrMapping/>
  </p:clrMapOvr>
  <p:transition>
    <p:split orient="vert" dir="in"/>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146050" y="0"/>
            <a:ext cx="8772525" cy="6726238"/>
            <a:chOff x="92" y="0"/>
            <a:chExt cx="5526" cy="4237"/>
          </a:xfrm>
        </p:grpSpPr>
        <p:grpSp>
          <p:nvGrpSpPr>
            <p:cNvPr id="3" name="Group 3"/>
            <p:cNvGrpSpPr>
              <a:grpSpLocks/>
            </p:cNvGrpSpPr>
            <p:nvPr/>
          </p:nvGrpSpPr>
          <p:grpSpPr bwMode="auto">
            <a:xfrm>
              <a:off x="92" y="409"/>
              <a:ext cx="5526" cy="3828"/>
              <a:chOff x="92" y="409"/>
              <a:chExt cx="5526" cy="3828"/>
            </a:xfrm>
          </p:grpSpPr>
          <p:sp>
            <p:nvSpPr>
              <p:cNvPr id="2052" name="Freeform 4"/>
              <p:cNvSpPr>
                <a:spLocks/>
              </p:cNvSpPr>
              <p:nvPr/>
            </p:nvSpPr>
            <p:spPr bwMode="auto">
              <a:xfrm>
                <a:off x="92" y="409"/>
                <a:ext cx="5526" cy="3828"/>
              </a:xfrm>
              <a:custGeom>
                <a:avLst/>
                <a:gdLst/>
                <a:ahLst/>
                <a:cxnLst>
                  <a:cxn ang="0">
                    <a:pos x="684" y="3"/>
                  </a:cxn>
                  <a:cxn ang="0">
                    <a:pos x="708" y="2"/>
                  </a:cxn>
                  <a:cxn ang="0">
                    <a:pos x="5523" y="0"/>
                  </a:cxn>
                  <a:cxn ang="0">
                    <a:pos x="5525" y="3827"/>
                  </a:cxn>
                  <a:cxn ang="0">
                    <a:pos x="0" y="3827"/>
                  </a:cxn>
                  <a:cxn ang="0">
                    <a:pos x="7" y="577"/>
                  </a:cxn>
                  <a:cxn ang="0">
                    <a:pos x="9" y="544"/>
                  </a:cxn>
                  <a:cxn ang="0">
                    <a:pos x="14" y="516"/>
                  </a:cxn>
                  <a:cxn ang="0">
                    <a:pos x="22" y="490"/>
                  </a:cxn>
                  <a:cxn ang="0">
                    <a:pos x="35" y="470"/>
                  </a:cxn>
                  <a:cxn ang="0">
                    <a:pos x="51" y="456"/>
                  </a:cxn>
                  <a:cxn ang="0">
                    <a:pos x="64" y="446"/>
                  </a:cxn>
                  <a:cxn ang="0">
                    <a:pos x="594" y="52"/>
                  </a:cxn>
                  <a:cxn ang="0">
                    <a:pos x="630" y="26"/>
                  </a:cxn>
                  <a:cxn ang="0">
                    <a:pos x="654" y="9"/>
                  </a:cxn>
                  <a:cxn ang="0">
                    <a:pos x="684" y="3"/>
                  </a:cxn>
                </a:cxnLst>
                <a:rect l="0" t="0" r="r" b="b"/>
                <a:pathLst>
                  <a:path w="5526" h="3828">
                    <a:moveTo>
                      <a:pt x="684" y="3"/>
                    </a:moveTo>
                    <a:lnTo>
                      <a:pt x="708" y="2"/>
                    </a:lnTo>
                    <a:lnTo>
                      <a:pt x="5523" y="0"/>
                    </a:lnTo>
                    <a:lnTo>
                      <a:pt x="5525" y="3827"/>
                    </a:lnTo>
                    <a:lnTo>
                      <a:pt x="0" y="3827"/>
                    </a:lnTo>
                    <a:lnTo>
                      <a:pt x="7" y="577"/>
                    </a:lnTo>
                    <a:lnTo>
                      <a:pt x="9" y="544"/>
                    </a:lnTo>
                    <a:lnTo>
                      <a:pt x="14" y="516"/>
                    </a:lnTo>
                    <a:lnTo>
                      <a:pt x="22" y="490"/>
                    </a:lnTo>
                    <a:lnTo>
                      <a:pt x="35" y="470"/>
                    </a:lnTo>
                    <a:lnTo>
                      <a:pt x="51" y="456"/>
                    </a:lnTo>
                    <a:lnTo>
                      <a:pt x="64" y="446"/>
                    </a:lnTo>
                    <a:lnTo>
                      <a:pt x="594" y="52"/>
                    </a:lnTo>
                    <a:lnTo>
                      <a:pt x="630" y="26"/>
                    </a:lnTo>
                    <a:lnTo>
                      <a:pt x="654" y="9"/>
                    </a:lnTo>
                    <a:lnTo>
                      <a:pt x="684" y="3"/>
                    </a:lnTo>
                  </a:path>
                </a:pathLst>
              </a:custGeom>
              <a:solidFill>
                <a:srgbClr val="FFFF99"/>
              </a:solidFill>
              <a:ln w="9525">
                <a:noFill/>
                <a:round/>
                <a:headEnd type="none" w="sm" len="sm"/>
                <a:tailEnd type="none" w="sm" len="sm"/>
              </a:ln>
              <a:effectLst>
                <a:outerShdw dist="107763" dir="2700000" algn="ctr" rotWithShape="0">
                  <a:schemeClr val="bg2"/>
                </a:outerShdw>
              </a:effectLst>
            </p:spPr>
            <p:txBody>
              <a:bodyPr/>
              <a:lstStyle/>
              <a:p>
                <a:endParaRPr lang="en-US"/>
              </a:p>
            </p:txBody>
          </p:sp>
          <p:grpSp>
            <p:nvGrpSpPr>
              <p:cNvPr id="4" name="Group 5"/>
              <p:cNvGrpSpPr>
                <a:grpSpLocks/>
              </p:cNvGrpSpPr>
              <p:nvPr/>
            </p:nvGrpSpPr>
            <p:grpSpPr bwMode="auto">
              <a:xfrm>
                <a:off x="119" y="427"/>
                <a:ext cx="620" cy="565"/>
                <a:chOff x="119" y="427"/>
                <a:chExt cx="620" cy="565"/>
              </a:xfrm>
            </p:grpSpPr>
            <p:sp>
              <p:nvSpPr>
                <p:cNvPr id="2054" name="Freeform 6"/>
                <p:cNvSpPr>
                  <a:spLocks/>
                </p:cNvSpPr>
                <p:nvPr/>
              </p:nvSpPr>
              <p:spPr bwMode="auto">
                <a:xfrm>
                  <a:off x="127" y="459"/>
                  <a:ext cx="580" cy="533"/>
                </a:xfrm>
                <a:custGeom>
                  <a:avLst/>
                  <a:gdLst/>
                  <a:ahLst/>
                  <a:cxnLst>
                    <a:cxn ang="0">
                      <a:pos x="154" y="440"/>
                    </a:cxn>
                    <a:cxn ang="0">
                      <a:pos x="323" y="493"/>
                    </a:cxn>
                    <a:cxn ang="0">
                      <a:pos x="372" y="517"/>
                    </a:cxn>
                    <a:cxn ang="0">
                      <a:pos x="411" y="532"/>
                    </a:cxn>
                    <a:cxn ang="0">
                      <a:pos x="411" y="497"/>
                    </a:cxn>
                    <a:cxn ang="0">
                      <a:pos x="415" y="440"/>
                    </a:cxn>
                    <a:cxn ang="0">
                      <a:pos x="425" y="395"/>
                    </a:cxn>
                    <a:cxn ang="0">
                      <a:pos x="441" y="326"/>
                    </a:cxn>
                    <a:cxn ang="0">
                      <a:pos x="457" y="276"/>
                    </a:cxn>
                    <a:cxn ang="0">
                      <a:pos x="474" y="240"/>
                    </a:cxn>
                    <a:cxn ang="0">
                      <a:pos x="488" y="190"/>
                    </a:cxn>
                    <a:cxn ang="0">
                      <a:pos x="504" y="149"/>
                    </a:cxn>
                    <a:cxn ang="0">
                      <a:pos x="525" y="102"/>
                    </a:cxn>
                    <a:cxn ang="0">
                      <a:pos x="579" y="0"/>
                    </a:cxn>
                    <a:cxn ang="0">
                      <a:pos x="28" y="398"/>
                    </a:cxn>
                    <a:cxn ang="0">
                      <a:pos x="0" y="420"/>
                    </a:cxn>
                    <a:cxn ang="0">
                      <a:pos x="90" y="423"/>
                    </a:cxn>
                    <a:cxn ang="0">
                      <a:pos x="154" y="440"/>
                    </a:cxn>
                  </a:cxnLst>
                  <a:rect l="0" t="0" r="r" b="b"/>
                  <a:pathLst>
                    <a:path w="580" h="533">
                      <a:moveTo>
                        <a:pt x="154" y="440"/>
                      </a:moveTo>
                      <a:lnTo>
                        <a:pt x="323" y="493"/>
                      </a:lnTo>
                      <a:lnTo>
                        <a:pt x="372" y="517"/>
                      </a:lnTo>
                      <a:lnTo>
                        <a:pt x="411" y="532"/>
                      </a:lnTo>
                      <a:lnTo>
                        <a:pt x="411" y="497"/>
                      </a:lnTo>
                      <a:lnTo>
                        <a:pt x="415" y="440"/>
                      </a:lnTo>
                      <a:lnTo>
                        <a:pt x="425" y="395"/>
                      </a:lnTo>
                      <a:lnTo>
                        <a:pt x="441" y="326"/>
                      </a:lnTo>
                      <a:lnTo>
                        <a:pt x="457" y="276"/>
                      </a:lnTo>
                      <a:lnTo>
                        <a:pt x="474" y="240"/>
                      </a:lnTo>
                      <a:lnTo>
                        <a:pt x="488" y="190"/>
                      </a:lnTo>
                      <a:lnTo>
                        <a:pt x="504" y="149"/>
                      </a:lnTo>
                      <a:lnTo>
                        <a:pt x="525" y="102"/>
                      </a:lnTo>
                      <a:lnTo>
                        <a:pt x="579" y="0"/>
                      </a:lnTo>
                      <a:lnTo>
                        <a:pt x="28" y="398"/>
                      </a:lnTo>
                      <a:lnTo>
                        <a:pt x="0" y="420"/>
                      </a:lnTo>
                      <a:lnTo>
                        <a:pt x="90" y="423"/>
                      </a:lnTo>
                      <a:lnTo>
                        <a:pt x="154" y="440"/>
                      </a:lnTo>
                    </a:path>
                  </a:pathLst>
                </a:custGeom>
                <a:solidFill>
                  <a:schemeClr val="bg2">
                    <a:alpha val="50000"/>
                  </a:schemeClr>
                </a:solidFill>
                <a:ln w="9525">
                  <a:noFill/>
                  <a:round/>
                  <a:headEnd type="none" w="sm" len="sm"/>
                  <a:tailEnd type="none" w="sm" len="sm"/>
                </a:ln>
                <a:effectLst/>
              </p:spPr>
              <p:txBody>
                <a:bodyPr/>
                <a:lstStyle/>
                <a:p>
                  <a:endParaRPr lang="en-US"/>
                </a:p>
              </p:txBody>
            </p:sp>
            <p:sp>
              <p:nvSpPr>
                <p:cNvPr id="2055" name="Freeform 7"/>
                <p:cNvSpPr>
                  <a:spLocks/>
                </p:cNvSpPr>
                <p:nvPr/>
              </p:nvSpPr>
              <p:spPr bwMode="auto">
                <a:xfrm>
                  <a:off x="119" y="427"/>
                  <a:ext cx="620" cy="473"/>
                </a:xfrm>
                <a:custGeom>
                  <a:avLst/>
                  <a:gdLst/>
                  <a:ahLst/>
                  <a:cxnLst>
                    <a:cxn ang="0">
                      <a:pos x="0" y="472"/>
                    </a:cxn>
                    <a:cxn ang="0">
                      <a:pos x="15" y="445"/>
                    </a:cxn>
                    <a:cxn ang="0">
                      <a:pos x="61" y="411"/>
                    </a:cxn>
                    <a:cxn ang="0">
                      <a:pos x="619" y="0"/>
                    </a:cxn>
                    <a:cxn ang="0">
                      <a:pos x="466" y="153"/>
                    </a:cxn>
                    <a:cxn ang="0">
                      <a:pos x="366" y="315"/>
                    </a:cxn>
                    <a:cxn ang="0">
                      <a:pos x="301" y="467"/>
                    </a:cxn>
                    <a:cxn ang="0">
                      <a:pos x="222" y="435"/>
                    </a:cxn>
                    <a:cxn ang="0">
                      <a:pos x="132" y="413"/>
                    </a:cxn>
                    <a:cxn ang="0">
                      <a:pos x="76" y="420"/>
                    </a:cxn>
                    <a:cxn ang="0">
                      <a:pos x="30" y="432"/>
                    </a:cxn>
                    <a:cxn ang="0">
                      <a:pos x="0" y="472"/>
                    </a:cxn>
                  </a:cxnLst>
                  <a:rect l="0" t="0" r="r" b="b"/>
                  <a:pathLst>
                    <a:path w="620" h="473">
                      <a:moveTo>
                        <a:pt x="0" y="472"/>
                      </a:moveTo>
                      <a:lnTo>
                        <a:pt x="15" y="445"/>
                      </a:lnTo>
                      <a:lnTo>
                        <a:pt x="61" y="411"/>
                      </a:lnTo>
                      <a:lnTo>
                        <a:pt x="619" y="0"/>
                      </a:lnTo>
                      <a:lnTo>
                        <a:pt x="466" y="153"/>
                      </a:lnTo>
                      <a:lnTo>
                        <a:pt x="366" y="315"/>
                      </a:lnTo>
                      <a:lnTo>
                        <a:pt x="301" y="467"/>
                      </a:lnTo>
                      <a:lnTo>
                        <a:pt x="222" y="435"/>
                      </a:lnTo>
                      <a:lnTo>
                        <a:pt x="132" y="413"/>
                      </a:lnTo>
                      <a:lnTo>
                        <a:pt x="76" y="420"/>
                      </a:lnTo>
                      <a:lnTo>
                        <a:pt x="30" y="432"/>
                      </a:lnTo>
                      <a:lnTo>
                        <a:pt x="0" y="472"/>
                      </a:lnTo>
                    </a:path>
                  </a:pathLst>
                </a:custGeom>
                <a:solidFill>
                  <a:srgbClr val="FFFFFF">
                    <a:alpha val="50000"/>
                  </a:srgbClr>
                </a:solidFill>
                <a:ln w="9525">
                  <a:noFill/>
                  <a:round/>
                  <a:headEnd type="none" w="sm" len="sm"/>
                  <a:tailEnd type="none" w="sm" len="sm"/>
                </a:ln>
                <a:effectLst/>
              </p:spPr>
              <p:txBody>
                <a:bodyPr/>
                <a:lstStyle/>
                <a:p>
                  <a:endParaRPr lang="en-US"/>
                </a:p>
              </p:txBody>
            </p:sp>
          </p:grpSp>
        </p:grpSp>
        <p:grpSp>
          <p:nvGrpSpPr>
            <p:cNvPr id="5" name="Group 8"/>
            <p:cNvGrpSpPr>
              <a:grpSpLocks/>
            </p:cNvGrpSpPr>
            <p:nvPr/>
          </p:nvGrpSpPr>
          <p:grpSpPr bwMode="auto">
            <a:xfrm>
              <a:off x="2050" y="0"/>
              <a:ext cx="1640" cy="623"/>
              <a:chOff x="2050" y="0"/>
              <a:chExt cx="1640" cy="623"/>
            </a:xfrm>
          </p:grpSpPr>
          <p:sp>
            <p:nvSpPr>
              <p:cNvPr id="2057" name="Rectangle 9"/>
              <p:cNvSpPr>
                <a:spLocks noChangeArrowheads="1"/>
              </p:cNvSpPr>
              <p:nvPr/>
            </p:nvSpPr>
            <p:spPr bwMode="auto">
              <a:xfrm>
                <a:off x="2050" y="344"/>
                <a:ext cx="1640" cy="72"/>
              </a:xfrm>
              <a:prstGeom prst="rect">
                <a:avLst/>
              </a:prstGeom>
              <a:gradFill rotWithShape="0">
                <a:gsLst>
                  <a:gs pos="0">
                    <a:srgbClr val="1C1C1C"/>
                  </a:gs>
                  <a:gs pos="100000">
                    <a:srgbClr val="FFFFFF"/>
                  </a:gs>
                </a:gsLst>
                <a:path path="shape">
                  <a:fillToRect l="50000" t="50000" r="50000" b="50000"/>
                </a:path>
              </a:gradFill>
              <a:ln w="9525">
                <a:noFill/>
                <a:miter lim="800000"/>
                <a:headEnd/>
                <a:tailEnd/>
              </a:ln>
              <a:effectLst/>
            </p:spPr>
            <p:txBody>
              <a:bodyPr/>
              <a:lstStyle/>
              <a:p>
                <a:endParaRPr lang="en-US"/>
              </a:p>
            </p:txBody>
          </p:sp>
          <p:sp>
            <p:nvSpPr>
              <p:cNvPr id="2058" name="Rectangle 10"/>
              <p:cNvSpPr>
                <a:spLocks noChangeArrowheads="1"/>
              </p:cNvSpPr>
              <p:nvPr/>
            </p:nvSpPr>
            <p:spPr bwMode="auto">
              <a:xfrm>
                <a:off x="2354" y="311"/>
                <a:ext cx="232" cy="33"/>
              </a:xfrm>
              <a:prstGeom prst="rect">
                <a:avLst/>
              </a:prstGeom>
              <a:gradFill rotWithShape="0">
                <a:gsLst>
                  <a:gs pos="0">
                    <a:srgbClr val="FFFFFF"/>
                  </a:gs>
                  <a:gs pos="50000">
                    <a:srgbClr val="1C1C1C"/>
                  </a:gs>
                  <a:gs pos="100000">
                    <a:srgbClr val="FFFFFF"/>
                  </a:gs>
                </a:gsLst>
                <a:lin ang="5400000" scaled="1"/>
              </a:gradFill>
              <a:ln w="9525">
                <a:noFill/>
                <a:miter lim="800000"/>
                <a:headEnd/>
                <a:tailEnd/>
              </a:ln>
              <a:effectLst/>
            </p:spPr>
            <p:txBody>
              <a:bodyPr/>
              <a:lstStyle/>
              <a:p>
                <a:endParaRPr lang="en-US"/>
              </a:p>
            </p:txBody>
          </p:sp>
          <p:sp>
            <p:nvSpPr>
              <p:cNvPr id="2059" name="Rectangle 11"/>
              <p:cNvSpPr>
                <a:spLocks noChangeArrowheads="1"/>
              </p:cNvSpPr>
              <p:nvPr/>
            </p:nvSpPr>
            <p:spPr bwMode="auto">
              <a:xfrm>
                <a:off x="3113" y="306"/>
                <a:ext cx="232" cy="36"/>
              </a:xfrm>
              <a:prstGeom prst="rect">
                <a:avLst/>
              </a:prstGeom>
              <a:gradFill rotWithShape="0">
                <a:gsLst>
                  <a:gs pos="0">
                    <a:srgbClr val="FFFFFF"/>
                  </a:gs>
                  <a:gs pos="50000">
                    <a:srgbClr val="1C1C1C"/>
                  </a:gs>
                  <a:gs pos="100000">
                    <a:srgbClr val="FFFFFF"/>
                  </a:gs>
                </a:gsLst>
                <a:lin ang="5400000" scaled="1"/>
              </a:gradFill>
              <a:ln w="9525">
                <a:noFill/>
                <a:miter lim="800000"/>
                <a:headEnd/>
                <a:tailEnd/>
              </a:ln>
              <a:effectLst/>
            </p:spPr>
            <p:txBody>
              <a:bodyPr/>
              <a:lstStyle/>
              <a:p>
                <a:endParaRPr lang="en-US"/>
              </a:p>
            </p:txBody>
          </p:sp>
          <p:sp>
            <p:nvSpPr>
              <p:cNvPr id="2060" name="Oval 12"/>
              <p:cNvSpPr>
                <a:spLocks noChangeArrowheads="1"/>
              </p:cNvSpPr>
              <p:nvPr/>
            </p:nvSpPr>
            <p:spPr bwMode="auto">
              <a:xfrm>
                <a:off x="2664" y="0"/>
                <a:ext cx="379" cy="370"/>
              </a:xfrm>
              <a:prstGeom prst="ellipse">
                <a:avLst/>
              </a:prstGeom>
              <a:gradFill rotWithShape="0">
                <a:gsLst>
                  <a:gs pos="0">
                    <a:srgbClr val="1C1C1C"/>
                  </a:gs>
                  <a:gs pos="50000">
                    <a:srgbClr val="FFFFFF"/>
                  </a:gs>
                  <a:gs pos="100000">
                    <a:srgbClr val="1C1C1C"/>
                  </a:gs>
                </a:gsLst>
                <a:lin ang="2700000" scaled="1"/>
              </a:gradFill>
              <a:ln w="9525">
                <a:noFill/>
                <a:round/>
                <a:headEnd/>
                <a:tailEnd/>
              </a:ln>
              <a:effectLst/>
            </p:spPr>
            <p:txBody>
              <a:bodyPr/>
              <a:lstStyle/>
              <a:p>
                <a:endParaRPr lang="en-US"/>
              </a:p>
            </p:txBody>
          </p:sp>
          <p:sp>
            <p:nvSpPr>
              <p:cNvPr id="2061" name="Oval 13"/>
              <p:cNvSpPr>
                <a:spLocks noChangeArrowheads="1"/>
              </p:cNvSpPr>
              <p:nvPr/>
            </p:nvSpPr>
            <p:spPr bwMode="auto">
              <a:xfrm>
                <a:off x="2682" y="13"/>
                <a:ext cx="344" cy="347"/>
              </a:xfrm>
              <a:prstGeom prst="ellipse">
                <a:avLst/>
              </a:prstGeom>
              <a:gradFill rotWithShape="0">
                <a:gsLst>
                  <a:gs pos="0">
                    <a:srgbClr val="FFFFFF"/>
                  </a:gs>
                  <a:gs pos="100000">
                    <a:srgbClr val="1C1C1C"/>
                  </a:gs>
                </a:gsLst>
                <a:lin ang="2700000" scaled="1"/>
              </a:gradFill>
              <a:ln w="9525">
                <a:noFill/>
                <a:round/>
                <a:headEnd/>
                <a:tailEnd/>
              </a:ln>
              <a:effectLst/>
            </p:spPr>
            <p:txBody>
              <a:bodyPr/>
              <a:lstStyle/>
              <a:p>
                <a:endParaRPr lang="en-US"/>
              </a:p>
            </p:txBody>
          </p:sp>
          <p:sp>
            <p:nvSpPr>
              <p:cNvPr id="2062" name="Freeform 14"/>
              <p:cNvSpPr>
                <a:spLocks/>
              </p:cNvSpPr>
              <p:nvPr/>
            </p:nvSpPr>
            <p:spPr bwMode="auto">
              <a:xfrm>
                <a:off x="2708" y="10"/>
                <a:ext cx="279" cy="82"/>
              </a:xfrm>
              <a:custGeom>
                <a:avLst/>
                <a:gdLst/>
                <a:ahLst/>
                <a:cxnLst>
                  <a:cxn ang="0">
                    <a:pos x="278" y="65"/>
                  </a:cxn>
                  <a:cxn ang="0">
                    <a:pos x="271" y="49"/>
                  </a:cxn>
                  <a:cxn ang="0">
                    <a:pos x="254" y="32"/>
                  </a:cxn>
                  <a:cxn ang="0">
                    <a:pos x="232" y="20"/>
                  </a:cxn>
                  <a:cxn ang="0">
                    <a:pos x="203" y="7"/>
                  </a:cxn>
                  <a:cxn ang="0">
                    <a:pos x="168" y="0"/>
                  </a:cxn>
                  <a:cxn ang="0">
                    <a:pos x="127" y="0"/>
                  </a:cxn>
                  <a:cxn ang="0">
                    <a:pos x="95" y="3"/>
                  </a:cxn>
                  <a:cxn ang="0">
                    <a:pos x="63" y="14"/>
                  </a:cxn>
                  <a:cxn ang="0">
                    <a:pos x="41" y="29"/>
                  </a:cxn>
                  <a:cxn ang="0">
                    <a:pos x="21" y="43"/>
                  </a:cxn>
                  <a:cxn ang="0">
                    <a:pos x="5" y="62"/>
                  </a:cxn>
                  <a:cxn ang="0">
                    <a:pos x="0" y="71"/>
                  </a:cxn>
                  <a:cxn ang="0">
                    <a:pos x="1" y="81"/>
                  </a:cxn>
                  <a:cxn ang="0">
                    <a:pos x="14" y="62"/>
                  </a:cxn>
                  <a:cxn ang="0">
                    <a:pos x="28" y="51"/>
                  </a:cxn>
                  <a:cxn ang="0">
                    <a:pos x="55" y="33"/>
                  </a:cxn>
                  <a:cxn ang="0">
                    <a:pos x="78" y="23"/>
                  </a:cxn>
                  <a:cxn ang="0">
                    <a:pos x="105" y="14"/>
                  </a:cxn>
                  <a:cxn ang="0">
                    <a:pos x="131" y="11"/>
                  </a:cxn>
                  <a:cxn ang="0">
                    <a:pos x="147" y="11"/>
                  </a:cxn>
                  <a:cxn ang="0">
                    <a:pos x="167" y="13"/>
                  </a:cxn>
                  <a:cxn ang="0">
                    <a:pos x="186" y="14"/>
                  </a:cxn>
                  <a:cxn ang="0">
                    <a:pos x="206" y="20"/>
                  </a:cxn>
                  <a:cxn ang="0">
                    <a:pos x="239" y="35"/>
                  </a:cxn>
                  <a:cxn ang="0">
                    <a:pos x="255" y="49"/>
                  </a:cxn>
                  <a:cxn ang="0">
                    <a:pos x="278" y="65"/>
                  </a:cxn>
                </a:cxnLst>
                <a:rect l="0" t="0" r="r" b="b"/>
                <a:pathLst>
                  <a:path w="279" h="82">
                    <a:moveTo>
                      <a:pt x="278" y="65"/>
                    </a:moveTo>
                    <a:lnTo>
                      <a:pt x="271" y="49"/>
                    </a:lnTo>
                    <a:lnTo>
                      <a:pt x="254" y="32"/>
                    </a:lnTo>
                    <a:lnTo>
                      <a:pt x="232" y="20"/>
                    </a:lnTo>
                    <a:lnTo>
                      <a:pt x="203" y="7"/>
                    </a:lnTo>
                    <a:lnTo>
                      <a:pt x="168" y="0"/>
                    </a:lnTo>
                    <a:lnTo>
                      <a:pt x="127" y="0"/>
                    </a:lnTo>
                    <a:lnTo>
                      <a:pt x="95" y="3"/>
                    </a:lnTo>
                    <a:lnTo>
                      <a:pt x="63" y="14"/>
                    </a:lnTo>
                    <a:lnTo>
                      <a:pt x="41" y="29"/>
                    </a:lnTo>
                    <a:lnTo>
                      <a:pt x="21" y="43"/>
                    </a:lnTo>
                    <a:lnTo>
                      <a:pt x="5" y="62"/>
                    </a:lnTo>
                    <a:lnTo>
                      <a:pt x="0" y="71"/>
                    </a:lnTo>
                    <a:lnTo>
                      <a:pt x="1" y="81"/>
                    </a:lnTo>
                    <a:lnTo>
                      <a:pt x="14" y="62"/>
                    </a:lnTo>
                    <a:lnTo>
                      <a:pt x="28" y="51"/>
                    </a:lnTo>
                    <a:lnTo>
                      <a:pt x="55" y="33"/>
                    </a:lnTo>
                    <a:lnTo>
                      <a:pt x="78" y="23"/>
                    </a:lnTo>
                    <a:lnTo>
                      <a:pt x="105" y="14"/>
                    </a:lnTo>
                    <a:lnTo>
                      <a:pt x="131" y="11"/>
                    </a:lnTo>
                    <a:lnTo>
                      <a:pt x="147" y="11"/>
                    </a:lnTo>
                    <a:lnTo>
                      <a:pt x="167" y="13"/>
                    </a:lnTo>
                    <a:lnTo>
                      <a:pt x="186" y="14"/>
                    </a:lnTo>
                    <a:lnTo>
                      <a:pt x="206" y="20"/>
                    </a:lnTo>
                    <a:lnTo>
                      <a:pt x="239" y="35"/>
                    </a:lnTo>
                    <a:lnTo>
                      <a:pt x="255" y="49"/>
                    </a:lnTo>
                    <a:lnTo>
                      <a:pt x="278" y="65"/>
                    </a:lnTo>
                  </a:path>
                </a:pathLst>
              </a:custGeom>
              <a:solidFill>
                <a:srgbClr val="FFFFFF"/>
              </a:solidFill>
              <a:ln w="9525">
                <a:noFill/>
                <a:round/>
                <a:headEnd type="none" w="sm" len="sm"/>
                <a:tailEnd type="none" w="sm" len="sm"/>
              </a:ln>
              <a:effectLst/>
            </p:spPr>
            <p:txBody>
              <a:bodyPr/>
              <a:lstStyle/>
              <a:p>
                <a:endParaRPr lang="en-US"/>
              </a:p>
            </p:txBody>
          </p:sp>
          <p:sp>
            <p:nvSpPr>
              <p:cNvPr id="2063" name="Oval 15"/>
              <p:cNvSpPr>
                <a:spLocks noChangeArrowheads="1"/>
              </p:cNvSpPr>
              <p:nvPr/>
            </p:nvSpPr>
            <p:spPr bwMode="auto">
              <a:xfrm>
                <a:off x="2709" y="43"/>
                <a:ext cx="289" cy="281"/>
              </a:xfrm>
              <a:prstGeom prst="ellipse">
                <a:avLst/>
              </a:prstGeom>
              <a:gradFill rotWithShape="0">
                <a:gsLst>
                  <a:gs pos="0">
                    <a:srgbClr val="1C1C1C"/>
                  </a:gs>
                  <a:gs pos="50000">
                    <a:srgbClr val="FFFFFF"/>
                  </a:gs>
                  <a:gs pos="100000">
                    <a:srgbClr val="1C1C1C"/>
                  </a:gs>
                </a:gsLst>
                <a:lin ang="18900000" scaled="1"/>
              </a:gradFill>
              <a:ln w="9525">
                <a:noFill/>
                <a:round/>
                <a:headEnd/>
                <a:tailEnd/>
              </a:ln>
              <a:effectLst/>
            </p:spPr>
            <p:txBody>
              <a:bodyPr/>
              <a:lstStyle/>
              <a:p>
                <a:endParaRPr lang="en-US"/>
              </a:p>
            </p:txBody>
          </p:sp>
          <p:sp>
            <p:nvSpPr>
              <p:cNvPr id="2064" name="Oval 16" descr="Walnut"/>
              <p:cNvSpPr>
                <a:spLocks noChangeArrowheads="1"/>
              </p:cNvSpPr>
              <p:nvPr/>
            </p:nvSpPr>
            <p:spPr bwMode="auto">
              <a:xfrm>
                <a:off x="2729" y="60"/>
                <a:ext cx="247" cy="238"/>
              </a:xfrm>
              <a:prstGeom prst="ellipse">
                <a:avLst/>
              </a:prstGeom>
              <a:blipFill dpi="0" rotWithShape="0">
                <a:blip r:embed="rId14" cstate="print"/>
                <a:srcRect/>
                <a:tile tx="0" ty="0" sx="100000" sy="100000" flip="none" algn="tl"/>
              </a:blipFill>
              <a:ln w="9525">
                <a:noFill/>
                <a:round/>
                <a:headEnd/>
                <a:tailEnd/>
              </a:ln>
              <a:effectLst/>
            </p:spPr>
            <p:txBody>
              <a:bodyPr/>
              <a:lstStyle/>
              <a:p>
                <a:endParaRPr lang="en-US"/>
              </a:p>
            </p:txBody>
          </p:sp>
          <p:sp>
            <p:nvSpPr>
              <p:cNvPr id="2065" name="Freeform 17"/>
              <p:cNvSpPr>
                <a:spLocks/>
              </p:cNvSpPr>
              <p:nvPr/>
            </p:nvSpPr>
            <p:spPr bwMode="auto">
              <a:xfrm>
                <a:off x="2182" y="267"/>
                <a:ext cx="1358" cy="356"/>
              </a:xfrm>
              <a:custGeom>
                <a:avLst/>
                <a:gdLst/>
                <a:ahLst/>
                <a:cxnLst>
                  <a:cxn ang="0">
                    <a:pos x="10" y="345"/>
                  </a:cxn>
                  <a:cxn ang="0">
                    <a:pos x="28" y="351"/>
                  </a:cxn>
                  <a:cxn ang="0">
                    <a:pos x="1357" y="355"/>
                  </a:cxn>
                  <a:cxn ang="0">
                    <a:pos x="1357" y="279"/>
                  </a:cxn>
                  <a:cxn ang="0">
                    <a:pos x="1351" y="248"/>
                  </a:cxn>
                  <a:cxn ang="0">
                    <a:pos x="1338" y="220"/>
                  </a:cxn>
                  <a:cxn ang="0">
                    <a:pos x="1324" y="192"/>
                  </a:cxn>
                  <a:cxn ang="0">
                    <a:pos x="1282" y="147"/>
                  </a:cxn>
                  <a:cxn ang="0">
                    <a:pos x="1214" y="119"/>
                  </a:cxn>
                  <a:cxn ang="0">
                    <a:pos x="1141" y="106"/>
                  </a:cxn>
                  <a:cxn ang="0">
                    <a:pos x="1073" y="96"/>
                  </a:cxn>
                  <a:cxn ang="0">
                    <a:pos x="996" y="87"/>
                  </a:cxn>
                  <a:cxn ang="0">
                    <a:pos x="906" y="81"/>
                  </a:cxn>
                  <a:cxn ang="0">
                    <a:pos x="782" y="69"/>
                  </a:cxn>
                  <a:cxn ang="0">
                    <a:pos x="817" y="22"/>
                  </a:cxn>
                  <a:cxn ang="0">
                    <a:pos x="823" y="2"/>
                  </a:cxn>
                  <a:cxn ang="0">
                    <a:pos x="795" y="28"/>
                  </a:cxn>
                  <a:cxn ang="0">
                    <a:pos x="779" y="41"/>
                  </a:cxn>
                  <a:cxn ang="0">
                    <a:pos x="762" y="57"/>
                  </a:cxn>
                  <a:cxn ang="0">
                    <a:pos x="746" y="62"/>
                  </a:cxn>
                  <a:cxn ang="0">
                    <a:pos x="714" y="71"/>
                  </a:cxn>
                  <a:cxn ang="0">
                    <a:pos x="661" y="72"/>
                  </a:cxn>
                  <a:cxn ang="0">
                    <a:pos x="612" y="70"/>
                  </a:cxn>
                  <a:cxn ang="0">
                    <a:pos x="587" y="57"/>
                  </a:cxn>
                  <a:cxn ang="0">
                    <a:pos x="571" y="46"/>
                  </a:cxn>
                  <a:cxn ang="0">
                    <a:pos x="548" y="28"/>
                  </a:cxn>
                  <a:cxn ang="0">
                    <a:pos x="519" y="0"/>
                  </a:cxn>
                  <a:cxn ang="0">
                    <a:pos x="527" y="24"/>
                  </a:cxn>
                  <a:cxn ang="0">
                    <a:pos x="539" y="64"/>
                  </a:cxn>
                  <a:cxn ang="0">
                    <a:pos x="525" y="72"/>
                  </a:cxn>
                  <a:cxn ang="0">
                    <a:pos x="379" y="80"/>
                  </a:cxn>
                  <a:cxn ang="0">
                    <a:pos x="259" y="96"/>
                  </a:cxn>
                  <a:cxn ang="0">
                    <a:pos x="190" y="106"/>
                  </a:cxn>
                  <a:cxn ang="0">
                    <a:pos x="123" y="119"/>
                  </a:cxn>
                  <a:cxn ang="0">
                    <a:pos x="94" y="129"/>
                  </a:cxn>
                  <a:cxn ang="0">
                    <a:pos x="72" y="144"/>
                  </a:cxn>
                  <a:cxn ang="0">
                    <a:pos x="43" y="171"/>
                  </a:cxn>
                  <a:cxn ang="0">
                    <a:pos x="24" y="202"/>
                  </a:cxn>
                  <a:cxn ang="0">
                    <a:pos x="11" y="239"/>
                  </a:cxn>
                  <a:cxn ang="0">
                    <a:pos x="4" y="267"/>
                  </a:cxn>
                  <a:cxn ang="0">
                    <a:pos x="1" y="299"/>
                  </a:cxn>
                  <a:cxn ang="0">
                    <a:pos x="0" y="320"/>
                  </a:cxn>
                  <a:cxn ang="0">
                    <a:pos x="10" y="345"/>
                  </a:cxn>
                </a:cxnLst>
                <a:rect l="0" t="0" r="r" b="b"/>
                <a:pathLst>
                  <a:path w="1358" h="356">
                    <a:moveTo>
                      <a:pt x="10" y="345"/>
                    </a:moveTo>
                    <a:lnTo>
                      <a:pt x="28" y="351"/>
                    </a:lnTo>
                    <a:lnTo>
                      <a:pt x="1357" y="355"/>
                    </a:lnTo>
                    <a:lnTo>
                      <a:pt x="1357" y="279"/>
                    </a:lnTo>
                    <a:lnTo>
                      <a:pt x="1351" y="248"/>
                    </a:lnTo>
                    <a:lnTo>
                      <a:pt x="1338" y="220"/>
                    </a:lnTo>
                    <a:lnTo>
                      <a:pt x="1324" y="192"/>
                    </a:lnTo>
                    <a:lnTo>
                      <a:pt x="1282" y="147"/>
                    </a:lnTo>
                    <a:lnTo>
                      <a:pt x="1214" y="119"/>
                    </a:lnTo>
                    <a:lnTo>
                      <a:pt x="1141" y="106"/>
                    </a:lnTo>
                    <a:lnTo>
                      <a:pt x="1073" y="96"/>
                    </a:lnTo>
                    <a:lnTo>
                      <a:pt x="996" y="87"/>
                    </a:lnTo>
                    <a:lnTo>
                      <a:pt x="906" y="81"/>
                    </a:lnTo>
                    <a:lnTo>
                      <a:pt x="782" y="69"/>
                    </a:lnTo>
                    <a:lnTo>
                      <a:pt x="817" y="22"/>
                    </a:lnTo>
                    <a:lnTo>
                      <a:pt x="823" y="2"/>
                    </a:lnTo>
                    <a:lnTo>
                      <a:pt x="795" y="28"/>
                    </a:lnTo>
                    <a:lnTo>
                      <a:pt x="779" y="41"/>
                    </a:lnTo>
                    <a:lnTo>
                      <a:pt x="762" y="57"/>
                    </a:lnTo>
                    <a:lnTo>
                      <a:pt x="746" y="62"/>
                    </a:lnTo>
                    <a:lnTo>
                      <a:pt x="714" y="71"/>
                    </a:lnTo>
                    <a:lnTo>
                      <a:pt x="661" y="72"/>
                    </a:lnTo>
                    <a:lnTo>
                      <a:pt x="612" y="70"/>
                    </a:lnTo>
                    <a:lnTo>
                      <a:pt x="587" y="57"/>
                    </a:lnTo>
                    <a:lnTo>
                      <a:pt x="571" y="46"/>
                    </a:lnTo>
                    <a:lnTo>
                      <a:pt x="548" y="28"/>
                    </a:lnTo>
                    <a:lnTo>
                      <a:pt x="519" y="0"/>
                    </a:lnTo>
                    <a:lnTo>
                      <a:pt x="527" y="24"/>
                    </a:lnTo>
                    <a:lnTo>
                      <a:pt x="539" y="64"/>
                    </a:lnTo>
                    <a:lnTo>
                      <a:pt x="525" y="72"/>
                    </a:lnTo>
                    <a:lnTo>
                      <a:pt x="379" y="80"/>
                    </a:lnTo>
                    <a:lnTo>
                      <a:pt x="259" y="96"/>
                    </a:lnTo>
                    <a:lnTo>
                      <a:pt x="190" y="106"/>
                    </a:lnTo>
                    <a:lnTo>
                      <a:pt x="123" y="119"/>
                    </a:lnTo>
                    <a:lnTo>
                      <a:pt x="94" y="129"/>
                    </a:lnTo>
                    <a:lnTo>
                      <a:pt x="72" y="144"/>
                    </a:lnTo>
                    <a:lnTo>
                      <a:pt x="43" y="171"/>
                    </a:lnTo>
                    <a:lnTo>
                      <a:pt x="24" y="202"/>
                    </a:lnTo>
                    <a:lnTo>
                      <a:pt x="11" y="239"/>
                    </a:lnTo>
                    <a:lnTo>
                      <a:pt x="4" y="267"/>
                    </a:lnTo>
                    <a:lnTo>
                      <a:pt x="1" y="299"/>
                    </a:lnTo>
                    <a:lnTo>
                      <a:pt x="0" y="320"/>
                    </a:lnTo>
                    <a:lnTo>
                      <a:pt x="10" y="345"/>
                    </a:lnTo>
                  </a:path>
                </a:pathLst>
              </a:custGeom>
              <a:gradFill rotWithShape="0">
                <a:gsLst>
                  <a:gs pos="0">
                    <a:srgbClr val="FFFFFF"/>
                  </a:gs>
                  <a:gs pos="100000">
                    <a:srgbClr val="1C1C1C"/>
                  </a:gs>
                </a:gsLst>
                <a:lin ang="5400000" scaled="1"/>
              </a:gradFill>
              <a:ln w="9525">
                <a:noFill/>
                <a:round/>
                <a:headEnd type="none" w="sm" len="sm"/>
                <a:tailEnd type="none" w="sm" len="sm"/>
              </a:ln>
              <a:effectLst/>
            </p:spPr>
            <p:txBody>
              <a:bodyPr/>
              <a:lstStyle/>
              <a:p>
                <a:endParaRPr lang="en-US"/>
              </a:p>
            </p:txBody>
          </p:sp>
          <p:sp>
            <p:nvSpPr>
              <p:cNvPr id="2066" name="Freeform 18"/>
              <p:cNvSpPr>
                <a:spLocks/>
              </p:cNvSpPr>
              <p:nvPr/>
            </p:nvSpPr>
            <p:spPr bwMode="auto">
              <a:xfrm>
                <a:off x="2213" y="308"/>
                <a:ext cx="536" cy="184"/>
              </a:xfrm>
              <a:custGeom>
                <a:avLst/>
                <a:gdLst/>
                <a:ahLst/>
                <a:cxnLst>
                  <a:cxn ang="0">
                    <a:pos x="0" y="183"/>
                  </a:cxn>
                  <a:cxn ang="0">
                    <a:pos x="7" y="153"/>
                  </a:cxn>
                  <a:cxn ang="0">
                    <a:pos x="17" y="133"/>
                  </a:cxn>
                  <a:cxn ang="0">
                    <a:pos x="49" y="110"/>
                  </a:cxn>
                  <a:cxn ang="0">
                    <a:pos x="105" y="88"/>
                  </a:cxn>
                  <a:cxn ang="0">
                    <a:pos x="147" y="82"/>
                  </a:cxn>
                  <a:cxn ang="0">
                    <a:pos x="182" y="74"/>
                  </a:cxn>
                  <a:cxn ang="0">
                    <a:pos x="237" y="69"/>
                  </a:cxn>
                  <a:cxn ang="0">
                    <a:pos x="279" y="61"/>
                  </a:cxn>
                  <a:cxn ang="0">
                    <a:pos x="320" y="54"/>
                  </a:cxn>
                  <a:cxn ang="0">
                    <a:pos x="359" y="49"/>
                  </a:cxn>
                  <a:cxn ang="0">
                    <a:pos x="405" y="43"/>
                  </a:cxn>
                  <a:cxn ang="0">
                    <a:pos x="473" y="42"/>
                  </a:cxn>
                  <a:cxn ang="0">
                    <a:pos x="470" y="44"/>
                  </a:cxn>
                  <a:cxn ang="0">
                    <a:pos x="506" y="41"/>
                  </a:cxn>
                  <a:cxn ang="0">
                    <a:pos x="518" y="27"/>
                  </a:cxn>
                  <a:cxn ang="0">
                    <a:pos x="513" y="0"/>
                  </a:cxn>
                  <a:cxn ang="0">
                    <a:pos x="533" y="23"/>
                  </a:cxn>
                  <a:cxn ang="0">
                    <a:pos x="535" y="39"/>
                  </a:cxn>
                  <a:cxn ang="0">
                    <a:pos x="513" y="52"/>
                  </a:cxn>
                  <a:cxn ang="0">
                    <a:pos x="470" y="57"/>
                  </a:cxn>
                  <a:cxn ang="0">
                    <a:pos x="399" y="61"/>
                  </a:cxn>
                  <a:cxn ang="0">
                    <a:pos x="323" y="70"/>
                  </a:cxn>
                  <a:cxn ang="0">
                    <a:pos x="263" y="80"/>
                  </a:cxn>
                  <a:cxn ang="0">
                    <a:pos x="193" y="90"/>
                  </a:cxn>
                  <a:cxn ang="0">
                    <a:pos x="135" y="99"/>
                  </a:cxn>
                  <a:cxn ang="0">
                    <a:pos x="92" y="109"/>
                  </a:cxn>
                  <a:cxn ang="0">
                    <a:pos x="56" y="128"/>
                  </a:cxn>
                  <a:cxn ang="0">
                    <a:pos x="30" y="140"/>
                  </a:cxn>
                  <a:cxn ang="0">
                    <a:pos x="15" y="164"/>
                  </a:cxn>
                  <a:cxn ang="0">
                    <a:pos x="0" y="183"/>
                  </a:cxn>
                </a:cxnLst>
                <a:rect l="0" t="0" r="r" b="b"/>
                <a:pathLst>
                  <a:path w="536" h="184">
                    <a:moveTo>
                      <a:pt x="0" y="183"/>
                    </a:moveTo>
                    <a:lnTo>
                      <a:pt x="7" y="153"/>
                    </a:lnTo>
                    <a:lnTo>
                      <a:pt x="17" y="133"/>
                    </a:lnTo>
                    <a:lnTo>
                      <a:pt x="49" y="110"/>
                    </a:lnTo>
                    <a:lnTo>
                      <a:pt x="105" y="88"/>
                    </a:lnTo>
                    <a:lnTo>
                      <a:pt x="147" y="82"/>
                    </a:lnTo>
                    <a:lnTo>
                      <a:pt x="182" y="74"/>
                    </a:lnTo>
                    <a:lnTo>
                      <a:pt x="237" y="69"/>
                    </a:lnTo>
                    <a:lnTo>
                      <a:pt x="279" y="61"/>
                    </a:lnTo>
                    <a:lnTo>
                      <a:pt x="320" y="54"/>
                    </a:lnTo>
                    <a:lnTo>
                      <a:pt x="359" y="49"/>
                    </a:lnTo>
                    <a:lnTo>
                      <a:pt x="405" y="43"/>
                    </a:lnTo>
                    <a:lnTo>
                      <a:pt x="473" y="42"/>
                    </a:lnTo>
                    <a:lnTo>
                      <a:pt x="470" y="44"/>
                    </a:lnTo>
                    <a:lnTo>
                      <a:pt x="506" y="41"/>
                    </a:lnTo>
                    <a:lnTo>
                      <a:pt x="518" y="27"/>
                    </a:lnTo>
                    <a:lnTo>
                      <a:pt x="513" y="0"/>
                    </a:lnTo>
                    <a:lnTo>
                      <a:pt x="533" y="23"/>
                    </a:lnTo>
                    <a:lnTo>
                      <a:pt x="535" y="39"/>
                    </a:lnTo>
                    <a:lnTo>
                      <a:pt x="513" y="52"/>
                    </a:lnTo>
                    <a:lnTo>
                      <a:pt x="470" y="57"/>
                    </a:lnTo>
                    <a:lnTo>
                      <a:pt x="399" y="61"/>
                    </a:lnTo>
                    <a:lnTo>
                      <a:pt x="323" y="70"/>
                    </a:lnTo>
                    <a:lnTo>
                      <a:pt x="263" y="80"/>
                    </a:lnTo>
                    <a:lnTo>
                      <a:pt x="193" y="90"/>
                    </a:lnTo>
                    <a:lnTo>
                      <a:pt x="135" y="99"/>
                    </a:lnTo>
                    <a:lnTo>
                      <a:pt x="92" y="109"/>
                    </a:lnTo>
                    <a:lnTo>
                      <a:pt x="56" y="128"/>
                    </a:lnTo>
                    <a:lnTo>
                      <a:pt x="30" y="140"/>
                    </a:lnTo>
                    <a:lnTo>
                      <a:pt x="15" y="164"/>
                    </a:lnTo>
                    <a:lnTo>
                      <a:pt x="0" y="183"/>
                    </a:lnTo>
                  </a:path>
                </a:pathLst>
              </a:custGeom>
              <a:solidFill>
                <a:srgbClr val="FFFFFF"/>
              </a:solidFill>
              <a:ln w="9525">
                <a:noFill/>
                <a:round/>
                <a:headEnd type="none" w="sm" len="sm"/>
                <a:tailEnd type="none" w="sm" len="sm"/>
              </a:ln>
              <a:effectLst/>
            </p:spPr>
            <p:txBody>
              <a:bodyPr/>
              <a:lstStyle/>
              <a:p>
                <a:endParaRPr lang="en-US"/>
              </a:p>
            </p:txBody>
          </p:sp>
          <p:sp>
            <p:nvSpPr>
              <p:cNvPr id="2067" name="Freeform 19"/>
              <p:cNvSpPr>
                <a:spLocks/>
              </p:cNvSpPr>
              <p:nvPr/>
            </p:nvSpPr>
            <p:spPr bwMode="auto">
              <a:xfrm>
                <a:off x="2197" y="574"/>
                <a:ext cx="1326" cy="40"/>
              </a:xfrm>
              <a:custGeom>
                <a:avLst/>
                <a:gdLst/>
                <a:ahLst/>
                <a:cxnLst>
                  <a:cxn ang="0">
                    <a:pos x="0" y="10"/>
                  </a:cxn>
                  <a:cxn ang="0">
                    <a:pos x="17" y="30"/>
                  </a:cxn>
                  <a:cxn ang="0">
                    <a:pos x="114" y="37"/>
                  </a:cxn>
                  <a:cxn ang="0">
                    <a:pos x="381" y="36"/>
                  </a:cxn>
                  <a:cxn ang="0">
                    <a:pos x="438" y="37"/>
                  </a:cxn>
                  <a:cxn ang="0">
                    <a:pos x="480" y="38"/>
                  </a:cxn>
                  <a:cxn ang="0">
                    <a:pos x="578" y="38"/>
                  </a:cxn>
                  <a:cxn ang="0">
                    <a:pos x="686" y="36"/>
                  </a:cxn>
                  <a:cxn ang="0">
                    <a:pos x="724" y="36"/>
                  </a:cxn>
                  <a:cxn ang="0">
                    <a:pos x="819" y="38"/>
                  </a:cxn>
                  <a:cxn ang="0">
                    <a:pos x="859" y="39"/>
                  </a:cxn>
                  <a:cxn ang="0">
                    <a:pos x="888" y="38"/>
                  </a:cxn>
                  <a:cxn ang="0">
                    <a:pos x="962" y="36"/>
                  </a:cxn>
                  <a:cxn ang="0">
                    <a:pos x="1004" y="38"/>
                  </a:cxn>
                  <a:cxn ang="0">
                    <a:pos x="1045" y="37"/>
                  </a:cxn>
                  <a:cxn ang="0">
                    <a:pos x="1072" y="36"/>
                  </a:cxn>
                  <a:cxn ang="0">
                    <a:pos x="1119" y="36"/>
                  </a:cxn>
                  <a:cxn ang="0">
                    <a:pos x="1145" y="37"/>
                  </a:cxn>
                  <a:cxn ang="0">
                    <a:pos x="1171" y="38"/>
                  </a:cxn>
                  <a:cxn ang="0">
                    <a:pos x="1233" y="37"/>
                  </a:cxn>
                  <a:cxn ang="0">
                    <a:pos x="1257" y="37"/>
                  </a:cxn>
                  <a:cxn ang="0">
                    <a:pos x="1325" y="32"/>
                  </a:cxn>
                  <a:cxn ang="0">
                    <a:pos x="1291" y="22"/>
                  </a:cxn>
                  <a:cxn ang="0">
                    <a:pos x="1271" y="22"/>
                  </a:cxn>
                  <a:cxn ang="0">
                    <a:pos x="1249" y="23"/>
                  </a:cxn>
                  <a:cxn ang="0">
                    <a:pos x="1081" y="15"/>
                  </a:cxn>
                  <a:cxn ang="0">
                    <a:pos x="1015" y="17"/>
                  </a:cxn>
                  <a:cxn ang="0">
                    <a:pos x="943" y="21"/>
                  </a:cxn>
                  <a:cxn ang="0">
                    <a:pos x="874" y="20"/>
                  </a:cxn>
                  <a:cxn ang="0">
                    <a:pos x="819" y="18"/>
                  </a:cxn>
                  <a:cxn ang="0">
                    <a:pos x="732" y="19"/>
                  </a:cxn>
                  <a:cxn ang="0">
                    <a:pos x="683" y="20"/>
                  </a:cxn>
                  <a:cxn ang="0">
                    <a:pos x="655" y="21"/>
                  </a:cxn>
                  <a:cxn ang="0">
                    <a:pos x="605" y="22"/>
                  </a:cxn>
                  <a:cxn ang="0">
                    <a:pos x="553" y="20"/>
                  </a:cxn>
                  <a:cxn ang="0">
                    <a:pos x="524" y="19"/>
                  </a:cxn>
                  <a:cxn ang="0">
                    <a:pos x="462" y="17"/>
                  </a:cxn>
                  <a:cxn ang="0">
                    <a:pos x="436" y="18"/>
                  </a:cxn>
                  <a:cxn ang="0">
                    <a:pos x="378" y="21"/>
                  </a:cxn>
                  <a:cxn ang="0">
                    <a:pos x="340" y="23"/>
                  </a:cxn>
                  <a:cxn ang="0">
                    <a:pos x="302" y="24"/>
                  </a:cxn>
                  <a:cxn ang="0">
                    <a:pos x="258" y="22"/>
                  </a:cxn>
                  <a:cxn ang="0">
                    <a:pos x="205" y="20"/>
                  </a:cxn>
                  <a:cxn ang="0">
                    <a:pos x="147" y="23"/>
                  </a:cxn>
                  <a:cxn ang="0">
                    <a:pos x="133" y="23"/>
                  </a:cxn>
                  <a:cxn ang="0">
                    <a:pos x="82" y="20"/>
                  </a:cxn>
                  <a:cxn ang="0">
                    <a:pos x="53" y="19"/>
                  </a:cxn>
                  <a:cxn ang="0">
                    <a:pos x="38" y="20"/>
                  </a:cxn>
                </a:cxnLst>
                <a:rect l="0" t="0" r="r" b="b"/>
                <a:pathLst>
                  <a:path w="1326" h="40">
                    <a:moveTo>
                      <a:pt x="6" y="0"/>
                    </a:moveTo>
                    <a:lnTo>
                      <a:pt x="0" y="10"/>
                    </a:lnTo>
                    <a:lnTo>
                      <a:pt x="6" y="25"/>
                    </a:lnTo>
                    <a:lnTo>
                      <a:pt x="17" y="30"/>
                    </a:lnTo>
                    <a:lnTo>
                      <a:pt x="36" y="36"/>
                    </a:lnTo>
                    <a:lnTo>
                      <a:pt x="114" y="37"/>
                    </a:lnTo>
                    <a:lnTo>
                      <a:pt x="275" y="38"/>
                    </a:lnTo>
                    <a:lnTo>
                      <a:pt x="381" y="36"/>
                    </a:lnTo>
                    <a:lnTo>
                      <a:pt x="415" y="37"/>
                    </a:lnTo>
                    <a:lnTo>
                      <a:pt x="438" y="37"/>
                    </a:lnTo>
                    <a:lnTo>
                      <a:pt x="474" y="38"/>
                    </a:lnTo>
                    <a:lnTo>
                      <a:pt x="480" y="38"/>
                    </a:lnTo>
                    <a:lnTo>
                      <a:pt x="545" y="38"/>
                    </a:lnTo>
                    <a:lnTo>
                      <a:pt x="578" y="38"/>
                    </a:lnTo>
                    <a:lnTo>
                      <a:pt x="598" y="37"/>
                    </a:lnTo>
                    <a:lnTo>
                      <a:pt x="686" y="36"/>
                    </a:lnTo>
                    <a:lnTo>
                      <a:pt x="691" y="36"/>
                    </a:lnTo>
                    <a:lnTo>
                      <a:pt x="724" y="36"/>
                    </a:lnTo>
                    <a:lnTo>
                      <a:pt x="777" y="38"/>
                    </a:lnTo>
                    <a:lnTo>
                      <a:pt x="819" y="38"/>
                    </a:lnTo>
                    <a:lnTo>
                      <a:pt x="825" y="38"/>
                    </a:lnTo>
                    <a:lnTo>
                      <a:pt x="859" y="39"/>
                    </a:lnTo>
                    <a:lnTo>
                      <a:pt x="882" y="37"/>
                    </a:lnTo>
                    <a:lnTo>
                      <a:pt x="888" y="38"/>
                    </a:lnTo>
                    <a:lnTo>
                      <a:pt x="957" y="37"/>
                    </a:lnTo>
                    <a:lnTo>
                      <a:pt x="962" y="36"/>
                    </a:lnTo>
                    <a:lnTo>
                      <a:pt x="980" y="37"/>
                    </a:lnTo>
                    <a:lnTo>
                      <a:pt x="1004" y="38"/>
                    </a:lnTo>
                    <a:lnTo>
                      <a:pt x="1011" y="38"/>
                    </a:lnTo>
                    <a:lnTo>
                      <a:pt x="1045" y="37"/>
                    </a:lnTo>
                    <a:lnTo>
                      <a:pt x="1066" y="36"/>
                    </a:lnTo>
                    <a:lnTo>
                      <a:pt x="1072" y="36"/>
                    </a:lnTo>
                    <a:lnTo>
                      <a:pt x="1091" y="36"/>
                    </a:lnTo>
                    <a:lnTo>
                      <a:pt x="1119" y="36"/>
                    </a:lnTo>
                    <a:lnTo>
                      <a:pt x="1126" y="36"/>
                    </a:lnTo>
                    <a:lnTo>
                      <a:pt x="1145" y="37"/>
                    </a:lnTo>
                    <a:lnTo>
                      <a:pt x="1165" y="38"/>
                    </a:lnTo>
                    <a:lnTo>
                      <a:pt x="1171" y="38"/>
                    </a:lnTo>
                    <a:lnTo>
                      <a:pt x="1214" y="36"/>
                    </a:lnTo>
                    <a:lnTo>
                      <a:pt x="1233" y="37"/>
                    </a:lnTo>
                    <a:lnTo>
                      <a:pt x="1252" y="38"/>
                    </a:lnTo>
                    <a:lnTo>
                      <a:pt x="1257" y="37"/>
                    </a:lnTo>
                    <a:lnTo>
                      <a:pt x="1309" y="37"/>
                    </a:lnTo>
                    <a:lnTo>
                      <a:pt x="1325" y="32"/>
                    </a:lnTo>
                    <a:lnTo>
                      <a:pt x="1298" y="22"/>
                    </a:lnTo>
                    <a:lnTo>
                      <a:pt x="1291" y="22"/>
                    </a:lnTo>
                    <a:lnTo>
                      <a:pt x="1267" y="20"/>
                    </a:lnTo>
                    <a:lnTo>
                      <a:pt x="1271" y="22"/>
                    </a:lnTo>
                    <a:lnTo>
                      <a:pt x="1256" y="24"/>
                    </a:lnTo>
                    <a:lnTo>
                      <a:pt x="1249" y="23"/>
                    </a:lnTo>
                    <a:lnTo>
                      <a:pt x="1087" y="15"/>
                    </a:lnTo>
                    <a:lnTo>
                      <a:pt x="1081" y="15"/>
                    </a:lnTo>
                    <a:lnTo>
                      <a:pt x="1038" y="15"/>
                    </a:lnTo>
                    <a:lnTo>
                      <a:pt x="1015" y="17"/>
                    </a:lnTo>
                    <a:lnTo>
                      <a:pt x="978" y="19"/>
                    </a:lnTo>
                    <a:lnTo>
                      <a:pt x="943" y="21"/>
                    </a:lnTo>
                    <a:lnTo>
                      <a:pt x="904" y="21"/>
                    </a:lnTo>
                    <a:lnTo>
                      <a:pt x="874" y="20"/>
                    </a:lnTo>
                    <a:lnTo>
                      <a:pt x="869" y="20"/>
                    </a:lnTo>
                    <a:lnTo>
                      <a:pt x="819" y="18"/>
                    </a:lnTo>
                    <a:lnTo>
                      <a:pt x="752" y="18"/>
                    </a:lnTo>
                    <a:lnTo>
                      <a:pt x="732" y="19"/>
                    </a:lnTo>
                    <a:lnTo>
                      <a:pt x="709" y="20"/>
                    </a:lnTo>
                    <a:lnTo>
                      <a:pt x="683" y="20"/>
                    </a:lnTo>
                    <a:lnTo>
                      <a:pt x="678" y="20"/>
                    </a:lnTo>
                    <a:lnTo>
                      <a:pt x="655" y="21"/>
                    </a:lnTo>
                    <a:lnTo>
                      <a:pt x="610" y="22"/>
                    </a:lnTo>
                    <a:lnTo>
                      <a:pt x="605" y="22"/>
                    </a:lnTo>
                    <a:lnTo>
                      <a:pt x="584" y="22"/>
                    </a:lnTo>
                    <a:lnTo>
                      <a:pt x="553" y="20"/>
                    </a:lnTo>
                    <a:lnTo>
                      <a:pt x="530" y="19"/>
                    </a:lnTo>
                    <a:lnTo>
                      <a:pt x="524" y="19"/>
                    </a:lnTo>
                    <a:lnTo>
                      <a:pt x="496" y="17"/>
                    </a:lnTo>
                    <a:lnTo>
                      <a:pt x="462" y="17"/>
                    </a:lnTo>
                    <a:lnTo>
                      <a:pt x="457" y="17"/>
                    </a:lnTo>
                    <a:lnTo>
                      <a:pt x="436" y="18"/>
                    </a:lnTo>
                    <a:lnTo>
                      <a:pt x="404" y="20"/>
                    </a:lnTo>
                    <a:lnTo>
                      <a:pt x="378" y="21"/>
                    </a:lnTo>
                    <a:lnTo>
                      <a:pt x="373" y="21"/>
                    </a:lnTo>
                    <a:lnTo>
                      <a:pt x="340" y="23"/>
                    </a:lnTo>
                    <a:lnTo>
                      <a:pt x="335" y="23"/>
                    </a:lnTo>
                    <a:lnTo>
                      <a:pt x="302" y="24"/>
                    </a:lnTo>
                    <a:lnTo>
                      <a:pt x="283" y="24"/>
                    </a:lnTo>
                    <a:lnTo>
                      <a:pt x="258" y="22"/>
                    </a:lnTo>
                    <a:lnTo>
                      <a:pt x="239" y="20"/>
                    </a:lnTo>
                    <a:lnTo>
                      <a:pt x="205" y="20"/>
                    </a:lnTo>
                    <a:lnTo>
                      <a:pt x="179" y="21"/>
                    </a:lnTo>
                    <a:lnTo>
                      <a:pt x="147" y="23"/>
                    </a:lnTo>
                    <a:lnTo>
                      <a:pt x="141" y="23"/>
                    </a:lnTo>
                    <a:lnTo>
                      <a:pt x="133" y="23"/>
                    </a:lnTo>
                    <a:lnTo>
                      <a:pt x="99" y="21"/>
                    </a:lnTo>
                    <a:lnTo>
                      <a:pt x="82" y="20"/>
                    </a:lnTo>
                    <a:lnTo>
                      <a:pt x="59" y="19"/>
                    </a:lnTo>
                    <a:lnTo>
                      <a:pt x="53" y="19"/>
                    </a:lnTo>
                    <a:lnTo>
                      <a:pt x="48" y="19"/>
                    </a:lnTo>
                    <a:lnTo>
                      <a:pt x="38" y="20"/>
                    </a:lnTo>
                    <a:lnTo>
                      <a:pt x="6" y="0"/>
                    </a:lnTo>
                  </a:path>
                </a:pathLst>
              </a:custGeom>
              <a:solidFill>
                <a:srgbClr val="FFFF99"/>
              </a:solidFill>
              <a:ln w="9525">
                <a:noFill/>
                <a:round/>
                <a:headEnd type="none" w="sm" len="sm"/>
                <a:tailEnd type="none" w="sm" len="sm"/>
              </a:ln>
              <a:effectLst/>
            </p:spPr>
            <p:txBody>
              <a:bodyPr/>
              <a:lstStyle/>
              <a:p>
                <a:endParaRPr lang="en-US"/>
              </a:p>
            </p:txBody>
          </p:sp>
          <p:sp>
            <p:nvSpPr>
              <p:cNvPr id="2068" name="Freeform 20"/>
              <p:cNvSpPr>
                <a:spLocks/>
              </p:cNvSpPr>
              <p:nvPr/>
            </p:nvSpPr>
            <p:spPr bwMode="auto">
              <a:xfrm>
                <a:off x="2212" y="307"/>
                <a:ext cx="1300" cy="224"/>
              </a:xfrm>
              <a:custGeom>
                <a:avLst/>
                <a:gdLst/>
                <a:ahLst/>
                <a:cxnLst>
                  <a:cxn ang="0">
                    <a:pos x="73" y="142"/>
                  </a:cxn>
                  <a:cxn ang="0">
                    <a:pos x="40" y="164"/>
                  </a:cxn>
                  <a:cxn ang="0">
                    <a:pos x="5" y="178"/>
                  </a:cxn>
                  <a:cxn ang="0">
                    <a:pos x="11" y="203"/>
                  </a:cxn>
                  <a:cxn ang="0">
                    <a:pos x="54" y="212"/>
                  </a:cxn>
                  <a:cxn ang="0">
                    <a:pos x="172" y="215"/>
                  </a:cxn>
                  <a:cxn ang="0">
                    <a:pos x="420" y="210"/>
                  </a:cxn>
                  <a:cxn ang="0">
                    <a:pos x="473" y="213"/>
                  </a:cxn>
                  <a:cxn ang="0">
                    <a:pos x="512" y="218"/>
                  </a:cxn>
                  <a:cxn ang="0">
                    <a:pos x="603" y="218"/>
                  </a:cxn>
                  <a:cxn ang="0">
                    <a:pos x="703" y="210"/>
                  </a:cxn>
                  <a:cxn ang="0">
                    <a:pos x="738" y="210"/>
                  </a:cxn>
                  <a:cxn ang="0">
                    <a:pos x="827" y="219"/>
                  </a:cxn>
                  <a:cxn ang="0">
                    <a:pos x="864" y="223"/>
                  </a:cxn>
                  <a:cxn ang="0">
                    <a:pos x="891" y="218"/>
                  </a:cxn>
                  <a:cxn ang="0">
                    <a:pos x="960" y="210"/>
                  </a:cxn>
                  <a:cxn ang="0">
                    <a:pos x="999" y="218"/>
                  </a:cxn>
                  <a:cxn ang="0">
                    <a:pos x="1037" y="213"/>
                  </a:cxn>
                  <a:cxn ang="0">
                    <a:pos x="1062" y="210"/>
                  </a:cxn>
                  <a:cxn ang="0">
                    <a:pos x="1105" y="210"/>
                  </a:cxn>
                  <a:cxn ang="0">
                    <a:pos x="1129" y="215"/>
                  </a:cxn>
                  <a:cxn ang="0">
                    <a:pos x="1154" y="219"/>
                  </a:cxn>
                  <a:cxn ang="0">
                    <a:pos x="1211" y="213"/>
                  </a:cxn>
                  <a:cxn ang="0">
                    <a:pos x="1233" y="215"/>
                  </a:cxn>
                  <a:cxn ang="0">
                    <a:pos x="1299" y="212"/>
                  </a:cxn>
                  <a:cxn ang="0">
                    <a:pos x="1283" y="169"/>
                  </a:cxn>
                  <a:cxn ang="0">
                    <a:pos x="1246" y="140"/>
                  </a:cxn>
                  <a:cxn ang="0">
                    <a:pos x="1226" y="145"/>
                  </a:cxn>
                  <a:cxn ang="0">
                    <a:pos x="1119" y="117"/>
                  </a:cxn>
                  <a:cxn ang="0">
                    <a:pos x="1070" y="103"/>
                  </a:cxn>
                  <a:cxn ang="0">
                    <a:pos x="1008" y="113"/>
                  </a:cxn>
                  <a:cxn ang="0">
                    <a:pos x="942" y="132"/>
                  </a:cxn>
                  <a:cxn ang="0">
                    <a:pos x="878" y="126"/>
                  </a:cxn>
                  <a:cxn ang="0">
                    <a:pos x="827" y="117"/>
                  </a:cxn>
                  <a:cxn ang="0">
                    <a:pos x="761" y="99"/>
                  </a:cxn>
                  <a:cxn ang="0">
                    <a:pos x="721" y="80"/>
                  </a:cxn>
                  <a:cxn ang="0">
                    <a:pos x="695" y="38"/>
                  </a:cxn>
                  <a:cxn ang="0">
                    <a:pos x="687" y="25"/>
                  </a:cxn>
                  <a:cxn ang="0">
                    <a:pos x="614" y="25"/>
                  </a:cxn>
                  <a:cxn ang="0">
                    <a:pos x="537" y="0"/>
                  </a:cxn>
                  <a:cxn ang="0">
                    <a:pos x="575" y="51"/>
                  </a:cxn>
                  <a:cxn ang="0">
                    <a:pos x="560" y="87"/>
                  </a:cxn>
                  <a:cxn ang="0">
                    <a:pos x="503" y="96"/>
                  </a:cxn>
                  <a:cxn ang="0">
                    <a:pos x="451" y="106"/>
                  </a:cxn>
                  <a:cxn ang="0">
                    <a:pos x="389" y="129"/>
                  </a:cxn>
                  <a:cxn ang="0">
                    <a:pos x="331" y="122"/>
                  </a:cxn>
                  <a:cxn ang="0">
                    <a:pos x="288" y="128"/>
                  </a:cxn>
                  <a:cxn ang="0">
                    <a:pos x="233" y="131"/>
                  </a:cxn>
                  <a:cxn ang="0">
                    <a:pos x="197" y="142"/>
                  </a:cxn>
                  <a:cxn ang="0">
                    <a:pos x="158" y="132"/>
                  </a:cxn>
                  <a:cxn ang="0">
                    <a:pos x="118" y="134"/>
                  </a:cxn>
                </a:cxnLst>
                <a:rect l="0" t="0" r="r" b="b"/>
                <a:pathLst>
                  <a:path w="1300" h="224">
                    <a:moveTo>
                      <a:pt x="97" y="143"/>
                    </a:moveTo>
                    <a:lnTo>
                      <a:pt x="73" y="142"/>
                    </a:lnTo>
                    <a:lnTo>
                      <a:pt x="54" y="157"/>
                    </a:lnTo>
                    <a:lnTo>
                      <a:pt x="40" y="164"/>
                    </a:lnTo>
                    <a:lnTo>
                      <a:pt x="18" y="174"/>
                    </a:lnTo>
                    <a:lnTo>
                      <a:pt x="5" y="178"/>
                    </a:lnTo>
                    <a:lnTo>
                      <a:pt x="0" y="190"/>
                    </a:lnTo>
                    <a:lnTo>
                      <a:pt x="11" y="203"/>
                    </a:lnTo>
                    <a:lnTo>
                      <a:pt x="26" y="218"/>
                    </a:lnTo>
                    <a:lnTo>
                      <a:pt x="54" y="212"/>
                    </a:lnTo>
                    <a:lnTo>
                      <a:pt x="100" y="210"/>
                    </a:lnTo>
                    <a:lnTo>
                      <a:pt x="172" y="215"/>
                    </a:lnTo>
                    <a:lnTo>
                      <a:pt x="322" y="218"/>
                    </a:lnTo>
                    <a:lnTo>
                      <a:pt x="420" y="210"/>
                    </a:lnTo>
                    <a:lnTo>
                      <a:pt x="452" y="215"/>
                    </a:lnTo>
                    <a:lnTo>
                      <a:pt x="473" y="213"/>
                    </a:lnTo>
                    <a:lnTo>
                      <a:pt x="506" y="218"/>
                    </a:lnTo>
                    <a:lnTo>
                      <a:pt x="512" y="218"/>
                    </a:lnTo>
                    <a:lnTo>
                      <a:pt x="573" y="219"/>
                    </a:lnTo>
                    <a:lnTo>
                      <a:pt x="603" y="218"/>
                    </a:lnTo>
                    <a:lnTo>
                      <a:pt x="621" y="213"/>
                    </a:lnTo>
                    <a:lnTo>
                      <a:pt x="703" y="210"/>
                    </a:lnTo>
                    <a:lnTo>
                      <a:pt x="708" y="210"/>
                    </a:lnTo>
                    <a:lnTo>
                      <a:pt x="738" y="210"/>
                    </a:lnTo>
                    <a:lnTo>
                      <a:pt x="788" y="218"/>
                    </a:lnTo>
                    <a:lnTo>
                      <a:pt x="827" y="219"/>
                    </a:lnTo>
                    <a:lnTo>
                      <a:pt x="832" y="219"/>
                    </a:lnTo>
                    <a:lnTo>
                      <a:pt x="864" y="223"/>
                    </a:lnTo>
                    <a:lnTo>
                      <a:pt x="885" y="215"/>
                    </a:lnTo>
                    <a:lnTo>
                      <a:pt x="891" y="218"/>
                    </a:lnTo>
                    <a:lnTo>
                      <a:pt x="955" y="213"/>
                    </a:lnTo>
                    <a:lnTo>
                      <a:pt x="960" y="210"/>
                    </a:lnTo>
                    <a:lnTo>
                      <a:pt x="976" y="215"/>
                    </a:lnTo>
                    <a:lnTo>
                      <a:pt x="999" y="218"/>
                    </a:lnTo>
                    <a:lnTo>
                      <a:pt x="1005" y="218"/>
                    </a:lnTo>
                    <a:lnTo>
                      <a:pt x="1037" y="213"/>
                    </a:lnTo>
                    <a:lnTo>
                      <a:pt x="1056" y="210"/>
                    </a:lnTo>
                    <a:lnTo>
                      <a:pt x="1062" y="210"/>
                    </a:lnTo>
                    <a:lnTo>
                      <a:pt x="1079" y="210"/>
                    </a:lnTo>
                    <a:lnTo>
                      <a:pt x="1105" y="210"/>
                    </a:lnTo>
                    <a:lnTo>
                      <a:pt x="1111" y="209"/>
                    </a:lnTo>
                    <a:lnTo>
                      <a:pt x="1129" y="215"/>
                    </a:lnTo>
                    <a:lnTo>
                      <a:pt x="1148" y="219"/>
                    </a:lnTo>
                    <a:lnTo>
                      <a:pt x="1154" y="219"/>
                    </a:lnTo>
                    <a:lnTo>
                      <a:pt x="1193" y="210"/>
                    </a:lnTo>
                    <a:lnTo>
                      <a:pt x="1211" y="213"/>
                    </a:lnTo>
                    <a:lnTo>
                      <a:pt x="1229" y="218"/>
                    </a:lnTo>
                    <a:lnTo>
                      <a:pt x="1233" y="215"/>
                    </a:lnTo>
                    <a:lnTo>
                      <a:pt x="1282" y="213"/>
                    </a:lnTo>
                    <a:lnTo>
                      <a:pt x="1299" y="212"/>
                    </a:lnTo>
                    <a:lnTo>
                      <a:pt x="1296" y="187"/>
                    </a:lnTo>
                    <a:lnTo>
                      <a:pt x="1283" y="169"/>
                    </a:lnTo>
                    <a:lnTo>
                      <a:pt x="1268" y="155"/>
                    </a:lnTo>
                    <a:lnTo>
                      <a:pt x="1246" y="140"/>
                    </a:lnTo>
                    <a:lnTo>
                      <a:pt x="1232" y="146"/>
                    </a:lnTo>
                    <a:lnTo>
                      <a:pt x="1226" y="145"/>
                    </a:lnTo>
                    <a:lnTo>
                      <a:pt x="1158" y="132"/>
                    </a:lnTo>
                    <a:lnTo>
                      <a:pt x="1119" y="117"/>
                    </a:lnTo>
                    <a:lnTo>
                      <a:pt x="1076" y="103"/>
                    </a:lnTo>
                    <a:lnTo>
                      <a:pt x="1070" y="103"/>
                    </a:lnTo>
                    <a:lnTo>
                      <a:pt x="1030" y="103"/>
                    </a:lnTo>
                    <a:lnTo>
                      <a:pt x="1008" y="113"/>
                    </a:lnTo>
                    <a:lnTo>
                      <a:pt x="974" y="122"/>
                    </a:lnTo>
                    <a:lnTo>
                      <a:pt x="942" y="132"/>
                    </a:lnTo>
                    <a:lnTo>
                      <a:pt x="905" y="131"/>
                    </a:lnTo>
                    <a:lnTo>
                      <a:pt x="878" y="126"/>
                    </a:lnTo>
                    <a:lnTo>
                      <a:pt x="873" y="126"/>
                    </a:lnTo>
                    <a:lnTo>
                      <a:pt x="827" y="117"/>
                    </a:lnTo>
                    <a:lnTo>
                      <a:pt x="787" y="103"/>
                    </a:lnTo>
                    <a:lnTo>
                      <a:pt x="761" y="99"/>
                    </a:lnTo>
                    <a:lnTo>
                      <a:pt x="743" y="85"/>
                    </a:lnTo>
                    <a:lnTo>
                      <a:pt x="721" y="80"/>
                    </a:lnTo>
                    <a:lnTo>
                      <a:pt x="702" y="67"/>
                    </a:lnTo>
                    <a:lnTo>
                      <a:pt x="695" y="38"/>
                    </a:lnTo>
                    <a:lnTo>
                      <a:pt x="718" y="16"/>
                    </a:lnTo>
                    <a:lnTo>
                      <a:pt x="687" y="25"/>
                    </a:lnTo>
                    <a:lnTo>
                      <a:pt x="645" y="24"/>
                    </a:lnTo>
                    <a:lnTo>
                      <a:pt x="614" y="25"/>
                    </a:lnTo>
                    <a:lnTo>
                      <a:pt x="575" y="16"/>
                    </a:lnTo>
                    <a:lnTo>
                      <a:pt x="537" y="0"/>
                    </a:lnTo>
                    <a:lnTo>
                      <a:pt x="566" y="29"/>
                    </a:lnTo>
                    <a:lnTo>
                      <a:pt x="575" y="51"/>
                    </a:lnTo>
                    <a:lnTo>
                      <a:pt x="573" y="68"/>
                    </a:lnTo>
                    <a:lnTo>
                      <a:pt x="560" y="87"/>
                    </a:lnTo>
                    <a:lnTo>
                      <a:pt x="531" y="97"/>
                    </a:lnTo>
                    <a:lnTo>
                      <a:pt x="503" y="96"/>
                    </a:lnTo>
                    <a:lnTo>
                      <a:pt x="477" y="100"/>
                    </a:lnTo>
                    <a:lnTo>
                      <a:pt x="451" y="106"/>
                    </a:lnTo>
                    <a:lnTo>
                      <a:pt x="413" y="122"/>
                    </a:lnTo>
                    <a:lnTo>
                      <a:pt x="389" y="129"/>
                    </a:lnTo>
                    <a:lnTo>
                      <a:pt x="361" y="119"/>
                    </a:lnTo>
                    <a:lnTo>
                      <a:pt x="331" y="122"/>
                    </a:lnTo>
                    <a:lnTo>
                      <a:pt x="306" y="135"/>
                    </a:lnTo>
                    <a:lnTo>
                      <a:pt x="288" y="128"/>
                    </a:lnTo>
                    <a:lnTo>
                      <a:pt x="261" y="134"/>
                    </a:lnTo>
                    <a:lnTo>
                      <a:pt x="233" y="131"/>
                    </a:lnTo>
                    <a:lnTo>
                      <a:pt x="203" y="142"/>
                    </a:lnTo>
                    <a:lnTo>
                      <a:pt x="197" y="142"/>
                    </a:lnTo>
                    <a:lnTo>
                      <a:pt x="187" y="140"/>
                    </a:lnTo>
                    <a:lnTo>
                      <a:pt x="158" y="132"/>
                    </a:lnTo>
                    <a:lnTo>
                      <a:pt x="143" y="126"/>
                    </a:lnTo>
                    <a:lnTo>
                      <a:pt x="118" y="134"/>
                    </a:lnTo>
                    <a:lnTo>
                      <a:pt x="97" y="143"/>
                    </a:lnTo>
                  </a:path>
                </a:pathLst>
              </a:custGeom>
              <a:gradFill rotWithShape="0">
                <a:gsLst>
                  <a:gs pos="0">
                    <a:srgbClr val="1C1C1C"/>
                  </a:gs>
                  <a:gs pos="100000">
                    <a:srgbClr val="FFFFFF"/>
                  </a:gs>
                </a:gsLst>
                <a:lin ang="5400000" scaled="1"/>
              </a:gradFill>
              <a:ln w="9525">
                <a:noFill/>
                <a:round/>
                <a:headEnd type="none" w="sm" len="sm"/>
                <a:tailEnd type="none" w="sm" len="sm"/>
              </a:ln>
              <a:effectLst/>
            </p:spPr>
            <p:txBody>
              <a:bodyPr/>
              <a:lstStyle/>
              <a:p>
                <a:endParaRPr lang="en-US"/>
              </a:p>
            </p:txBody>
          </p:sp>
          <p:sp>
            <p:nvSpPr>
              <p:cNvPr id="2069" name="Freeform 21"/>
              <p:cNvSpPr>
                <a:spLocks/>
              </p:cNvSpPr>
              <p:nvPr/>
            </p:nvSpPr>
            <p:spPr bwMode="auto">
              <a:xfrm>
                <a:off x="2931" y="310"/>
                <a:ext cx="559" cy="184"/>
              </a:xfrm>
              <a:custGeom>
                <a:avLst/>
                <a:gdLst/>
                <a:ahLst/>
                <a:cxnLst>
                  <a:cxn ang="0">
                    <a:pos x="558" y="183"/>
                  </a:cxn>
                  <a:cxn ang="0">
                    <a:pos x="550" y="153"/>
                  </a:cxn>
                  <a:cxn ang="0">
                    <a:pos x="539" y="133"/>
                  </a:cxn>
                  <a:cxn ang="0">
                    <a:pos x="505" y="111"/>
                  </a:cxn>
                  <a:cxn ang="0">
                    <a:pos x="447" y="88"/>
                  </a:cxn>
                  <a:cxn ang="0">
                    <a:pos x="404" y="81"/>
                  </a:cxn>
                  <a:cxn ang="0">
                    <a:pos x="367" y="74"/>
                  </a:cxn>
                  <a:cxn ang="0">
                    <a:pos x="310" y="69"/>
                  </a:cxn>
                  <a:cxn ang="0">
                    <a:pos x="265" y="60"/>
                  </a:cxn>
                  <a:cxn ang="0">
                    <a:pos x="224" y="54"/>
                  </a:cxn>
                  <a:cxn ang="0">
                    <a:pos x="182" y="49"/>
                  </a:cxn>
                  <a:cxn ang="0">
                    <a:pos x="134" y="43"/>
                  </a:cxn>
                  <a:cxn ang="0">
                    <a:pos x="64" y="42"/>
                  </a:cxn>
                  <a:cxn ang="0">
                    <a:pos x="66" y="44"/>
                  </a:cxn>
                  <a:cxn ang="0">
                    <a:pos x="29" y="41"/>
                  </a:cxn>
                  <a:cxn ang="0">
                    <a:pos x="17" y="27"/>
                  </a:cxn>
                  <a:cxn ang="0">
                    <a:pos x="21" y="0"/>
                  </a:cxn>
                  <a:cxn ang="0">
                    <a:pos x="1" y="24"/>
                  </a:cxn>
                  <a:cxn ang="0">
                    <a:pos x="0" y="40"/>
                  </a:cxn>
                  <a:cxn ang="0">
                    <a:pos x="21" y="52"/>
                  </a:cxn>
                  <a:cxn ang="0">
                    <a:pos x="66" y="57"/>
                  </a:cxn>
                  <a:cxn ang="0">
                    <a:pos x="140" y="60"/>
                  </a:cxn>
                  <a:cxn ang="0">
                    <a:pos x="220" y="70"/>
                  </a:cxn>
                  <a:cxn ang="0">
                    <a:pos x="283" y="80"/>
                  </a:cxn>
                  <a:cxn ang="0">
                    <a:pos x="356" y="90"/>
                  </a:cxn>
                  <a:cxn ang="0">
                    <a:pos x="417" y="100"/>
                  </a:cxn>
                  <a:cxn ang="0">
                    <a:pos x="461" y="109"/>
                  </a:cxn>
                  <a:cxn ang="0">
                    <a:pos x="498" y="128"/>
                  </a:cxn>
                  <a:cxn ang="0">
                    <a:pos x="525" y="140"/>
                  </a:cxn>
                  <a:cxn ang="0">
                    <a:pos x="541" y="164"/>
                  </a:cxn>
                  <a:cxn ang="0">
                    <a:pos x="558" y="183"/>
                  </a:cxn>
                </a:cxnLst>
                <a:rect l="0" t="0" r="r" b="b"/>
                <a:pathLst>
                  <a:path w="559" h="184">
                    <a:moveTo>
                      <a:pt x="558" y="183"/>
                    </a:moveTo>
                    <a:lnTo>
                      <a:pt x="550" y="153"/>
                    </a:lnTo>
                    <a:lnTo>
                      <a:pt x="539" y="133"/>
                    </a:lnTo>
                    <a:lnTo>
                      <a:pt x="505" y="111"/>
                    </a:lnTo>
                    <a:lnTo>
                      <a:pt x="447" y="88"/>
                    </a:lnTo>
                    <a:lnTo>
                      <a:pt x="404" y="81"/>
                    </a:lnTo>
                    <a:lnTo>
                      <a:pt x="367" y="74"/>
                    </a:lnTo>
                    <a:lnTo>
                      <a:pt x="310" y="69"/>
                    </a:lnTo>
                    <a:lnTo>
                      <a:pt x="265" y="60"/>
                    </a:lnTo>
                    <a:lnTo>
                      <a:pt x="224" y="54"/>
                    </a:lnTo>
                    <a:lnTo>
                      <a:pt x="182" y="49"/>
                    </a:lnTo>
                    <a:lnTo>
                      <a:pt x="134" y="43"/>
                    </a:lnTo>
                    <a:lnTo>
                      <a:pt x="64" y="42"/>
                    </a:lnTo>
                    <a:lnTo>
                      <a:pt x="66" y="44"/>
                    </a:lnTo>
                    <a:lnTo>
                      <a:pt x="29" y="41"/>
                    </a:lnTo>
                    <a:lnTo>
                      <a:pt x="17" y="27"/>
                    </a:lnTo>
                    <a:lnTo>
                      <a:pt x="21" y="0"/>
                    </a:lnTo>
                    <a:lnTo>
                      <a:pt x="1" y="24"/>
                    </a:lnTo>
                    <a:lnTo>
                      <a:pt x="0" y="40"/>
                    </a:lnTo>
                    <a:lnTo>
                      <a:pt x="21" y="52"/>
                    </a:lnTo>
                    <a:lnTo>
                      <a:pt x="66" y="57"/>
                    </a:lnTo>
                    <a:lnTo>
                      <a:pt x="140" y="60"/>
                    </a:lnTo>
                    <a:lnTo>
                      <a:pt x="220" y="70"/>
                    </a:lnTo>
                    <a:lnTo>
                      <a:pt x="283" y="80"/>
                    </a:lnTo>
                    <a:lnTo>
                      <a:pt x="356" y="90"/>
                    </a:lnTo>
                    <a:lnTo>
                      <a:pt x="417" y="100"/>
                    </a:lnTo>
                    <a:lnTo>
                      <a:pt x="461" y="109"/>
                    </a:lnTo>
                    <a:lnTo>
                      <a:pt x="498" y="128"/>
                    </a:lnTo>
                    <a:lnTo>
                      <a:pt x="525" y="140"/>
                    </a:lnTo>
                    <a:lnTo>
                      <a:pt x="541" y="164"/>
                    </a:lnTo>
                    <a:lnTo>
                      <a:pt x="558" y="183"/>
                    </a:lnTo>
                  </a:path>
                </a:pathLst>
              </a:custGeom>
              <a:solidFill>
                <a:srgbClr val="FFFFFF"/>
              </a:solidFill>
              <a:ln w="9525">
                <a:noFill/>
                <a:round/>
                <a:headEnd type="none" w="sm" len="sm"/>
                <a:tailEnd type="none" w="sm" len="sm"/>
              </a:ln>
              <a:effectLst/>
            </p:spPr>
            <p:txBody>
              <a:bodyPr/>
              <a:lstStyle/>
              <a:p>
                <a:endParaRPr lang="en-US"/>
              </a:p>
            </p:txBody>
          </p:sp>
        </p:grpSp>
      </p:grpSp>
      <p:sp>
        <p:nvSpPr>
          <p:cNvPr id="2070" name="Rectangle 22"/>
          <p:cNvSpPr>
            <a:spLocks noGrp="1" noChangeArrowheads="1"/>
          </p:cNvSpPr>
          <p:nvPr>
            <p:ph type="title"/>
          </p:nvPr>
        </p:nvSpPr>
        <p:spPr bwMode="auto">
          <a:xfrm>
            <a:off x="473075" y="1216025"/>
            <a:ext cx="80772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ro-RO" smtClean="0"/>
              <a:t>Clic pentru editare stil titlu</a:t>
            </a:r>
          </a:p>
        </p:txBody>
      </p:sp>
      <p:sp>
        <p:nvSpPr>
          <p:cNvPr id="2071" name="Rectangle 23"/>
          <p:cNvSpPr>
            <a:spLocks noGrp="1" noChangeArrowheads="1"/>
          </p:cNvSpPr>
          <p:nvPr>
            <p:ph type="body" idx="1"/>
          </p:nvPr>
        </p:nvSpPr>
        <p:spPr bwMode="auto">
          <a:xfrm>
            <a:off x="495300" y="2441575"/>
            <a:ext cx="8064500" cy="35020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p>
        </p:txBody>
      </p:sp>
      <p:sp>
        <p:nvSpPr>
          <p:cNvPr id="2072" name="Rectangle 24"/>
          <p:cNvSpPr>
            <a:spLocks noGrp="1" noChangeArrowheads="1"/>
          </p:cNvSpPr>
          <p:nvPr>
            <p:ph type="dt" sz="half" idx="2"/>
          </p:nvPr>
        </p:nvSpPr>
        <p:spPr bwMode="auto">
          <a:xfrm>
            <a:off x="508000" y="6067425"/>
            <a:ext cx="2387600" cy="4984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vl1pPr>
          </a:lstStyle>
          <a:p>
            <a:fld id="{96F019E5-BA33-4A48-A873-C65D83CAE7F3}" type="datetimeFigureOut">
              <a:rPr lang="ro-RO" smtClean="0"/>
              <a:pPr/>
              <a:t>17.08.2016</a:t>
            </a:fld>
            <a:endParaRPr lang="ro-RO"/>
          </a:p>
        </p:txBody>
      </p:sp>
      <p:sp>
        <p:nvSpPr>
          <p:cNvPr id="2073" name="Rectangle 25"/>
          <p:cNvSpPr>
            <a:spLocks noGrp="1" noChangeArrowheads="1"/>
          </p:cNvSpPr>
          <p:nvPr>
            <p:ph type="ftr" sz="quarter" idx="3"/>
          </p:nvPr>
        </p:nvSpPr>
        <p:spPr bwMode="auto">
          <a:xfrm>
            <a:off x="3048000" y="6067425"/>
            <a:ext cx="3225800" cy="4984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endParaRPr lang="ro-RO"/>
          </a:p>
        </p:txBody>
      </p:sp>
      <p:sp>
        <p:nvSpPr>
          <p:cNvPr id="2074" name="Rectangle 26"/>
          <p:cNvSpPr>
            <a:spLocks noGrp="1" noChangeArrowheads="1"/>
          </p:cNvSpPr>
          <p:nvPr>
            <p:ph type="sldNum" sz="quarter" idx="4"/>
          </p:nvPr>
        </p:nvSpPr>
        <p:spPr bwMode="auto">
          <a:xfrm>
            <a:off x="6413500" y="6067425"/>
            <a:ext cx="2133600" cy="5111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B4D29E3A-C35A-4097-89F5-DD1A19DC6250}" type="slidenum">
              <a:rPr lang="ro-RO" smtClean="0"/>
              <a:pPr/>
              <a:t>‹#›</a:t>
            </a:fld>
            <a:endParaRPr lang="ro-RO"/>
          </a:p>
        </p:txBody>
      </p:sp>
      <p:sp>
        <p:nvSpPr>
          <p:cNvPr id="2075" name="Freeform 27"/>
          <p:cNvSpPr>
            <a:spLocks/>
          </p:cNvSpPr>
          <p:nvPr/>
        </p:nvSpPr>
        <p:spPr bwMode="auto">
          <a:xfrm>
            <a:off x="3654425" y="2257425"/>
            <a:ext cx="2047875" cy="90488"/>
          </a:xfrm>
          <a:custGeom>
            <a:avLst/>
            <a:gdLst/>
            <a:ahLst/>
            <a:cxnLst>
              <a:cxn ang="0">
                <a:pos x="10" y="0"/>
              </a:cxn>
              <a:cxn ang="0">
                <a:pos x="0" y="19"/>
              </a:cxn>
              <a:cxn ang="0">
                <a:pos x="2" y="40"/>
              </a:cxn>
              <a:cxn ang="0">
                <a:pos x="28" y="50"/>
              </a:cxn>
              <a:cxn ang="0">
                <a:pos x="148" y="53"/>
              </a:cxn>
              <a:cxn ang="0">
                <a:pos x="297" y="53"/>
              </a:cxn>
              <a:cxn ang="0">
                <a:pos x="468" y="53"/>
              </a:cxn>
              <a:cxn ang="0">
                <a:pos x="667" y="53"/>
              </a:cxn>
              <a:cxn ang="0">
                <a:pos x="830" y="53"/>
              </a:cxn>
              <a:cxn ang="0">
                <a:pos x="993" y="55"/>
              </a:cxn>
              <a:cxn ang="0">
                <a:pos x="1139" y="53"/>
              </a:cxn>
              <a:cxn ang="0">
                <a:pos x="1226" y="56"/>
              </a:cxn>
              <a:cxn ang="0">
                <a:pos x="1279" y="47"/>
              </a:cxn>
              <a:cxn ang="0">
                <a:pos x="1289" y="25"/>
              </a:cxn>
              <a:cxn ang="0">
                <a:pos x="1275" y="14"/>
              </a:cxn>
              <a:cxn ang="0">
                <a:pos x="1274" y="27"/>
              </a:cxn>
              <a:cxn ang="0">
                <a:pos x="1261" y="35"/>
              </a:cxn>
              <a:cxn ang="0">
                <a:pos x="1236" y="38"/>
              </a:cxn>
              <a:cxn ang="0">
                <a:pos x="1196" y="40"/>
              </a:cxn>
              <a:cxn ang="0">
                <a:pos x="1121" y="40"/>
              </a:cxn>
              <a:cxn ang="0">
                <a:pos x="973" y="40"/>
              </a:cxn>
              <a:cxn ang="0">
                <a:pos x="844" y="40"/>
              </a:cxn>
              <a:cxn ang="0">
                <a:pos x="712" y="38"/>
              </a:cxn>
              <a:cxn ang="0">
                <a:pos x="584" y="40"/>
              </a:cxn>
              <a:cxn ang="0">
                <a:pos x="432" y="42"/>
              </a:cxn>
              <a:cxn ang="0">
                <a:pos x="315" y="43"/>
              </a:cxn>
              <a:cxn ang="0">
                <a:pos x="226" y="40"/>
              </a:cxn>
              <a:cxn ang="0">
                <a:pos x="141" y="42"/>
              </a:cxn>
              <a:cxn ang="0">
                <a:pos x="78" y="40"/>
              </a:cxn>
              <a:cxn ang="0">
                <a:pos x="41" y="40"/>
              </a:cxn>
              <a:cxn ang="0">
                <a:pos x="20" y="35"/>
              </a:cxn>
              <a:cxn ang="0">
                <a:pos x="14" y="22"/>
              </a:cxn>
              <a:cxn ang="0">
                <a:pos x="10" y="4"/>
              </a:cxn>
              <a:cxn ang="0">
                <a:pos x="5" y="5"/>
              </a:cxn>
              <a:cxn ang="0">
                <a:pos x="7" y="6"/>
              </a:cxn>
              <a:cxn ang="0">
                <a:pos x="10" y="0"/>
              </a:cxn>
              <a:cxn ang="0">
                <a:pos x="10" y="4"/>
              </a:cxn>
              <a:cxn ang="0">
                <a:pos x="9" y="6"/>
              </a:cxn>
              <a:cxn ang="0">
                <a:pos x="10" y="0"/>
              </a:cxn>
              <a:cxn ang="0">
                <a:pos x="10" y="4"/>
              </a:cxn>
              <a:cxn ang="0">
                <a:pos x="9" y="7"/>
              </a:cxn>
            </a:cxnLst>
            <a:rect l="0" t="0" r="r" b="b"/>
            <a:pathLst>
              <a:path w="1290" h="57">
                <a:moveTo>
                  <a:pt x="10" y="0"/>
                </a:moveTo>
                <a:lnTo>
                  <a:pt x="0" y="19"/>
                </a:lnTo>
                <a:lnTo>
                  <a:pt x="2" y="40"/>
                </a:lnTo>
                <a:lnTo>
                  <a:pt x="28" y="50"/>
                </a:lnTo>
                <a:lnTo>
                  <a:pt x="148" y="53"/>
                </a:lnTo>
                <a:lnTo>
                  <a:pt x="297" y="53"/>
                </a:lnTo>
                <a:lnTo>
                  <a:pt x="468" y="53"/>
                </a:lnTo>
                <a:lnTo>
                  <a:pt x="667" y="53"/>
                </a:lnTo>
                <a:lnTo>
                  <a:pt x="830" y="53"/>
                </a:lnTo>
                <a:lnTo>
                  <a:pt x="993" y="55"/>
                </a:lnTo>
                <a:lnTo>
                  <a:pt x="1139" y="53"/>
                </a:lnTo>
                <a:lnTo>
                  <a:pt x="1226" y="56"/>
                </a:lnTo>
                <a:lnTo>
                  <a:pt x="1279" y="47"/>
                </a:lnTo>
                <a:lnTo>
                  <a:pt x="1289" y="25"/>
                </a:lnTo>
                <a:lnTo>
                  <a:pt x="1275" y="14"/>
                </a:lnTo>
                <a:lnTo>
                  <a:pt x="1274" y="27"/>
                </a:lnTo>
                <a:lnTo>
                  <a:pt x="1261" y="35"/>
                </a:lnTo>
                <a:lnTo>
                  <a:pt x="1236" y="38"/>
                </a:lnTo>
                <a:lnTo>
                  <a:pt x="1196" y="40"/>
                </a:lnTo>
                <a:lnTo>
                  <a:pt x="1121" y="40"/>
                </a:lnTo>
                <a:lnTo>
                  <a:pt x="973" y="40"/>
                </a:lnTo>
                <a:lnTo>
                  <a:pt x="844" y="40"/>
                </a:lnTo>
                <a:lnTo>
                  <a:pt x="712" y="38"/>
                </a:lnTo>
                <a:lnTo>
                  <a:pt x="584" y="40"/>
                </a:lnTo>
                <a:lnTo>
                  <a:pt x="432" y="42"/>
                </a:lnTo>
                <a:lnTo>
                  <a:pt x="315" y="43"/>
                </a:lnTo>
                <a:lnTo>
                  <a:pt x="226" y="40"/>
                </a:lnTo>
                <a:lnTo>
                  <a:pt x="141" y="42"/>
                </a:lnTo>
                <a:lnTo>
                  <a:pt x="78" y="40"/>
                </a:lnTo>
                <a:lnTo>
                  <a:pt x="41" y="40"/>
                </a:lnTo>
                <a:lnTo>
                  <a:pt x="20" y="35"/>
                </a:lnTo>
                <a:lnTo>
                  <a:pt x="14" y="22"/>
                </a:lnTo>
                <a:lnTo>
                  <a:pt x="10" y="4"/>
                </a:lnTo>
                <a:lnTo>
                  <a:pt x="5" y="5"/>
                </a:lnTo>
                <a:lnTo>
                  <a:pt x="7" y="6"/>
                </a:lnTo>
                <a:lnTo>
                  <a:pt x="10" y="0"/>
                </a:lnTo>
                <a:lnTo>
                  <a:pt x="10" y="4"/>
                </a:lnTo>
                <a:lnTo>
                  <a:pt x="9" y="6"/>
                </a:lnTo>
                <a:lnTo>
                  <a:pt x="10" y="0"/>
                </a:lnTo>
                <a:lnTo>
                  <a:pt x="10" y="4"/>
                </a:lnTo>
                <a:lnTo>
                  <a:pt x="9" y="7"/>
                </a:lnTo>
              </a:path>
            </a:pathLst>
          </a:custGeom>
          <a:solidFill>
            <a:srgbClr val="FFFF99"/>
          </a:solidFill>
          <a:ln w="9525">
            <a:noFill/>
            <a:round/>
            <a:headEnd type="none" w="sm" len="sm"/>
            <a:tailEnd type="none" w="sm" len="sm"/>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070"/>
                                        </p:tgtEl>
                                        <p:attrNameLst>
                                          <p:attrName>style.visibility</p:attrName>
                                        </p:attrNameLst>
                                      </p:cBhvr>
                                      <p:to>
                                        <p:strVal val="visible"/>
                                      </p:to>
                                    </p:set>
                                    <p:anim calcmode="lin" valueType="num">
                                      <p:cBhvr>
                                        <p:cTn id="7" dur="1000" fill="hold"/>
                                        <p:tgtEl>
                                          <p:spTgt spid="2070"/>
                                        </p:tgtEl>
                                        <p:attrNameLst>
                                          <p:attrName>ppt_w</p:attrName>
                                        </p:attrNameLst>
                                      </p:cBhvr>
                                      <p:tavLst>
                                        <p:tav tm="0">
                                          <p:val>
                                            <p:strVal val="#ppt_w+.3"/>
                                          </p:val>
                                        </p:tav>
                                        <p:tav tm="100000">
                                          <p:val>
                                            <p:strVal val="#ppt_w"/>
                                          </p:val>
                                        </p:tav>
                                      </p:tavLst>
                                    </p:anim>
                                    <p:anim calcmode="lin" valueType="num">
                                      <p:cBhvr>
                                        <p:cTn id="8" dur="1000" fill="hold"/>
                                        <p:tgtEl>
                                          <p:spTgt spid="2070"/>
                                        </p:tgtEl>
                                        <p:attrNameLst>
                                          <p:attrName>ppt_h</p:attrName>
                                        </p:attrNameLst>
                                      </p:cBhvr>
                                      <p:tavLst>
                                        <p:tav tm="0">
                                          <p:val>
                                            <p:strVal val="#ppt_h"/>
                                          </p:val>
                                        </p:tav>
                                        <p:tav tm="100000">
                                          <p:val>
                                            <p:strVal val="#ppt_h"/>
                                          </p:val>
                                        </p:tav>
                                      </p:tavLst>
                                    </p:anim>
                                    <p:animEffect transition="in" filter="fade">
                                      <p:cBhvr>
                                        <p:cTn id="9" dur="1000"/>
                                        <p:tgtEl>
                                          <p:spTgt spid="2070"/>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2071">
                                            <p:txEl>
                                              <p:pRg st="0" end="0"/>
                                            </p:txEl>
                                          </p:spTgt>
                                        </p:tgtEl>
                                        <p:attrNameLst>
                                          <p:attrName>style.visibility</p:attrName>
                                        </p:attrNameLst>
                                      </p:cBhvr>
                                      <p:to>
                                        <p:strVal val="visible"/>
                                      </p:to>
                                    </p:set>
                                    <p:anim calcmode="lin" valueType="num">
                                      <p:cBhvr>
                                        <p:cTn id="14" dur="1000" fill="hold"/>
                                        <p:tgtEl>
                                          <p:spTgt spid="207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207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2071">
                                            <p:txEl>
                                              <p:pRg st="0" end="0"/>
                                            </p:txEl>
                                          </p:spTgt>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2071">
                                            <p:txEl>
                                              <p:pRg st="1" end="1"/>
                                            </p:txEl>
                                          </p:spTgt>
                                        </p:tgtEl>
                                        <p:attrNameLst>
                                          <p:attrName>style.visibility</p:attrName>
                                        </p:attrNameLst>
                                      </p:cBhvr>
                                      <p:to>
                                        <p:strVal val="visible"/>
                                      </p:to>
                                    </p:set>
                                    <p:anim calcmode="lin" valueType="num">
                                      <p:cBhvr>
                                        <p:cTn id="19" dur="1000" fill="hold"/>
                                        <p:tgtEl>
                                          <p:spTgt spid="2071">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2071">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2071">
                                            <p:txEl>
                                              <p:pRg st="1" end="1"/>
                                            </p:txEl>
                                          </p:spTgt>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2071">
                                            <p:txEl>
                                              <p:pRg st="2" end="2"/>
                                            </p:txEl>
                                          </p:spTgt>
                                        </p:tgtEl>
                                        <p:attrNameLst>
                                          <p:attrName>style.visibility</p:attrName>
                                        </p:attrNameLst>
                                      </p:cBhvr>
                                      <p:to>
                                        <p:strVal val="visible"/>
                                      </p:to>
                                    </p:set>
                                    <p:anim calcmode="lin" valueType="num">
                                      <p:cBhvr>
                                        <p:cTn id="24" dur="1000" fill="hold"/>
                                        <p:tgtEl>
                                          <p:spTgt spid="2071">
                                            <p:txEl>
                                              <p:pRg st="2" end="2"/>
                                            </p:txEl>
                                          </p:spTgt>
                                        </p:tgtEl>
                                        <p:attrNameLst>
                                          <p:attrName>ppt_w</p:attrName>
                                        </p:attrNameLst>
                                      </p:cBhvr>
                                      <p:tavLst>
                                        <p:tav tm="0">
                                          <p:val>
                                            <p:strVal val="#ppt_w+.3"/>
                                          </p:val>
                                        </p:tav>
                                        <p:tav tm="100000">
                                          <p:val>
                                            <p:strVal val="#ppt_w"/>
                                          </p:val>
                                        </p:tav>
                                      </p:tavLst>
                                    </p:anim>
                                    <p:anim calcmode="lin" valueType="num">
                                      <p:cBhvr>
                                        <p:cTn id="25" dur="1000" fill="hold"/>
                                        <p:tgtEl>
                                          <p:spTgt spid="2071">
                                            <p:txEl>
                                              <p:pRg st="2" end="2"/>
                                            </p:txEl>
                                          </p:spTgt>
                                        </p:tgtEl>
                                        <p:attrNameLst>
                                          <p:attrName>ppt_h</p:attrName>
                                        </p:attrNameLst>
                                      </p:cBhvr>
                                      <p:tavLst>
                                        <p:tav tm="0">
                                          <p:val>
                                            <p:strVal val="#ppt_h"/>
                                          </p:val>
                                        </p:tav>
                                        <p:tav tm="100000">
                                          <p:val>
                                            <p:strVal val="#ppt_h"/>
                                          </p:val>
                                        </p:tav>
                                      </p:tavLst>
                                    </p:anim>
                                    <p:animEffect transition="in" filter="fade">
                                      <p:cBhvr>
                                        <p:cTn id="26" dur="1000"/>
                                        <p:tgtEl>
                                          <p:spTgt spid="2071">
                                            <p:txEl>
                                              <p:pRg st="2" end="2"/>
                                            </p:txEl>
                                          </p:spTgt>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2071">
                                            <p:txEl>
                                              <p:pRg st="3" end="3"/>
                                            </p:txEl>
                                          </p:spTgt>
                                        </p:tgtEl>
                                        <p:attrNameLst>
                                          <p:attrName>style.visibility</p:attrName>
                                        </p:attrNameLst>
                                      </p:cBhvr>
                                      <p:to>
                                        <p:strVal val="visible"/>
                                      </p:to>
                                    </p:set>
                                    <p:anim calcmode="lin" valueType="num">
                                      <p:cBhvr>
                                        <p:cTn id="29" dur="1000" fill="hold"/>
                                        <p:tgtEl>
                                          <p:spTgt spid="2071">
                                            <p:txEl>
                                              <p:pRg st="3" end="3"/>
                                            </p:txEl>
                                          </p:spTgt>
                                        </p:tgtEl>
                                        <p:attrNameLst>
                                          <p:attrName>ppt_w</p:attrName>
                                        </p:attrNameLst>
                                      </p:cBhvr>
                                      <p:tavLst>
                                        <p:tav tm="0">
                                          <p:val>
                                            <p:strVal val="#ppt_w+.3"/>
                                          </p:val>
                                        </p:tav>
                                        <p:tav tm="100000">
                                          <p:val>
                                            <p:strVal val="#ppt_w"/>
                                          </p:val>
                                        </p:tav>
                                      </p:tavLst>
                                    </p:anim>
                                    <p:anim calcmode="lin" valueType="num">
                                      <p:cBhvr>
                                        <p:cTn id="30" dur="1000" fill="hold"/>
                                        <p:tgtEl>
                                          <p:spTgt spid="2071">
                                            <p:txEl>
                                              <p:pRg st="3" end="3"/>
                                            </p:txEl>
                                          </p:spTgt>
                                        </p:tgtEl>
                                        <p:attrNameLst>
                                          <p:attrName>ppt_h</p:attrName>
                                        </p:attrNameLst>
                                      </p:cBhvr>
                                      <p:tavLst>
                                        <p:tav tm="0">
                                          <p:val>
                                            <p:strVal val="#ppt_h"/>
                                          </p:val>
                                        </p:tav>
                                        <p:tav tm="100000">
                                          <p:val>
                                            <p:strVal val="#ppt_h"/>
                                          </p:val>
                                        </p:tav>
                                      </p:tavLst>
                                    </p:anim>
                                    <p:animEffect transition="in" filter="fade">
                                      <p:cBhvr>
                                        <p:cTn id="31" dur="1000"/>
                                        <p:tgtEl>
                                          <p:spTgt spid="2071">
                                            <p:txEl>
                                              <p:pRg st="3" end="3"/>
                                            </p:txEl>
                                          </p:spTgt>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2071">
                                            <p:txEl>
                                              <p:pRg st="4" end="4"/>
                                            </p:txEl>
                                          </p:spTgt>
                                        </p:tgtEl>
                                        <p:attrNameLst>
                                          <p:attrName>style.visibility</p:attrName>
                                        </p:attrNameLst>
                                      </p:cBhvr>
                                      <p:to>
                                        <p:strVal val="visible"/>
                                      </p:to>
                                    </p:set>
                                    <p:anim calcmode="lin" valueType="num">
                                      <p:cBhvr>
                                        <p:cTn id="34" dur="1000" fill="hold"/>
                                        <p:tgtEl>
                                          <p:spTgt spid="2071">
                                            <p:txEl>
                                              <p:pRg st="4" end="4"/>
                                            </p:txEl>
                                          </p:spTgt>
                                        </p:tgtEl>
                                        <p:attrNameLst>
                                          <p:attrName>ppt_w</p:attrName>
                                        </p:attrNameLst>
                                      </p:cBhvr>
                                      <p:tavLst>
                                        <p:tav tm="0">
                                          <p:val>
                                            <p:strVal val="#ppt_w+.3"/>
                                          </p:val>
                                        </p:tav>
                                        <p:tav tm="100000">
                                          <p:val>
                                            <p:strVal val="#ppt_w"/>
                                          </p:val>
                                        </p:tav>
                                      </p:tavLst>
                                    </p:anim>
                                    <p:anim calcmode="lin" valueType="num">
                                      <p:cBhvr>
                                        <p:cTn id="35" dur="1000" fill="hold"/>
                                        <p:tgtEl>
                                          <p:spTgt spid="2071">
                                            <p:txEl>
                                              <p:pRg st="4" end="4"/>
                                            </p:txEl>
                                          </p:spTgt>
                                        </p:tgtEl>
                                        <p:attrNameLst>
                                          <p:attrName>ppt_h</p:attrName>
                                        </p:attrNameLst>
                                      </p:cBhvr>
                                      <p:tavLst>
                                        <p:tav tm="0">
                                          <p:val>
                                            <p:strVal val="#ppt_h"/>
                                          </p:val>
                                        </p:tav>
                                        <p:tav tm="100000">
                                          <p:val>
                                            <p:strVal val="#ppt_h"/>
                                          </p:val>
                                        </p:tav>
                                      </p:tavLst>
                                    </p:anim>
                                    <p:animEffect transition="in" filter="fade">
                                      <p:cBhvr>
                                        <p:cTn id="36" dur="1000"/>
                                        <p:tgtEl>
                                          <p:spTgt spid="20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0" grpId="0"/>
      <p:bldP spid="2071" grpId="0" build="p"/>
    </p:bld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Times New Roman" pitchFamily="18" charset="0"/>
        </a:defRPr>
      </a:lvl2pPr>
      <a:lvl3pPr algn="ctr" rtl="0" eaLnBrk="1" fontAlgn="base" hangingPunct="1">
        <a:spcBef>
          <a:spcPct val="0"/>
        </a:spcBef>
        <a:spcAft>
          <a:spcPct val="0"/>
        </a:spcAft>
        <a:defRPr kumimoji="1" sz="4400">
          <a:solidFill>
            <a:schemeClr val="tx2"/>
          </a:solidFill>
          <a:latin typeface="Times New Roman" pitchFamily="18" charset="0"/>
        </a:defRPr>
      </a:lvl3pPr>
      <a:lvl4pPr algn="ctr" rtl="0" eaLnBrk="1" fontAlgn="base" hangingPunct="1">
        <a:spcBef>
          <a:spcPct val="0"/>
        </a:spcBef>
        <a:spcAft>
          <a:spcPct val="0"/>
        </a:spcAft>
        <a:defRPr kumimoji="1" sz="4400">
          <a:solidFill>
            <a:schemeClr val="tx2"/>
          </a:solidFill>
          <a:latin typeface="Times New Roman" pitchFamily="18" charset="0"/>
        </a:defRPr>
      </a:lvl4pPr>
      <a:lvl5pPr algn="ctr" rtl="0" eaLnBrk="1" fontAlgn="base" hangingPunct="1">
        <a:spcBef>
          <a:spcPct val="0"/>
        </a:spcBef>
        <a:spcAft>
          <a:spcPct val="0"/>
        </a:spcAft>
        <a:defRPr kumimoji="1" sz="44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defRPr>
      </a:lvl2pPr>
      <a:lvl3pPr marL="1143000" indent="-228600" algn="l" rtl="0" eaLnBrk="1" fontAlgn="base" hangingPunct="1">
        <a:spcBef>
          <a:spcPct val="20000"/>
        </a:spcBef>
        <a:spcAft>
          <a:spcPct val="0"/>
        </a:spcAft>
        <a:buChar char="•"/>
        <a:defRPr kumimoji="1" sz="2400">
          <a:solidFill>
            <a:schemeClr val="tx1"/>
          </a:solidFill>
          <a:latin typeface="+mn-lt"/>
        </a:defRPr>
      </a:lvl3pPr>
      <a:lvl4pPr marL="1600200" indent="-228600" algn="l" rtl="0" eaLnBrk="1" fontAlgn="base" hangingPunct="1">
        <a:spcBef>
          <a:spcPct val="20000"/>
        </a:spcBef>
        <a:spcAft>
          <a:spcPct val="0"/>
        </a:spcAft>
        <a:buChar char="•"/>
        <a:defRPr kumimoji="1" sz="2000">
          <a:solidFill>
            <a:schemeClr val="tx1"/>
          </a:solidFill>
          <a:latin typeface="+mn-lt"/>
        </a:defRPr>
      </a:lvl4pPr>
      <a:lvl5pPr marL="2057400" indent="-228600" algn="l" rtl="0" eaLnBrk="1" fontAlgn="base" hangingPunct="1">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a:xfrm>
            <a:off x="685800" y="1071546"/>
            <a:ext cx="4529142" cy="3286148"/>
          </a:xfrm>
        </p:spPr>
        <p:txBody>
          <a:bodyPr/>
          <a:lstStyle/>
          <a:p>
            <a:r>
              <a:rPr lang="ro-RO" sz="3600" b="1" dirty="0" smtClean="0">
                <a:solidFill>
                  <a:srgbClr val="663300"/>
                </a:solidFill>
                <a:latin typeface="Times New Roman" pitchFamily="18" charset="0"/>
                <a:cs typeface="Times New Roman" pitchFamily="18" charset="0"/>
              </a:rPr>
              <a:t/>
            </a:r>
            <a:br>
              <a:rPr lang="ro-RO" sz="3600" b="1" dirty="0" smtClean="0">
                <a:solidFill>
                  <a:srgbClr val="663300"/>
                </a:solidFill>
                <a:latin typeface="Times New Roman" pitchFamily="18" charset="0"/>
                <a:cs typeface="Times New Roman" pitchFamily="18" charset="0"/>
              </a:rPr>
            </a:br>
            <a:r>
              <a:rPr lang="en-US" sz="3600" b="1" dirty="0" smtClean="0">
                <a:solidFill>
                  <a:srgbClr val="663300"/>
                </a:solidFill>
                <a:latin typeface="Times New Roman" pitchFamily="18" charset="0"/>
                <a:cs typeface="Times New Roman" pitchFamily="18" charset="0"/>
              </a:rPr>
              <a:t>Dezvoltarea </a:t>
            </a:r>
            <a:r>
              <a:rPr lang="ro-RO" sz="3600" b="1" dirty="0" smtClean="0">
                <a:solidFill>
                  <a:srgbClr val="663300"/>
                </a:solidFill>
                <a:latin typeface="Times New Roman" pitchFamily="18" charset="0"/>
                <a:cs typeface="Times New Roman" pitchFamily="18" charset="0"/>
              </a:rPr>
              <a:t/>
            </a:r>
            <a:br>
              <a:rPr lang="ro-RO" sz="3600" b="1" dirty="0" smtClean="0">
                <a:solidFill>
                  <a:srgbClr val="663300"/>
                </a:solidFill>
                <a:latin typeface="Times New Roman" pitchFamily="18" charset="0"/>
                <a:cs typeface="Times New Roman" pitchFamily="18" charset="0"/>
              </a:rPr>
            </a:br>
            <a:r>
              <a:rPr lang="en-US" sz="3600" b="1" dirty="0" smtClean="0">
                <a:solidFill>
                  <a:srgbClr val="663300"/>
                </a:solidFill>
                <a:latin typeface="Times New Roman" pitchFamily="18" charset="0"/>
                <a:cs typeface="Times New Roman" pitchFamily="18" charset="0"/>
              </a:rPr>
              <a:t>re</a:t>
            </a:r>
            <a:r>
              <a:rPr lang="ro-RO" sz="3600" b="1" dirty="0" smtClean="0">
                <a:solidFill>
                  <a:srgbClr val="663300"/>
                </a:solidFill>
                <a:latin typeface="Times New Roman" pitchFamily="18" charset="0"/>
                <a:cs typeface="Times New Roman" pitchFamily="18" charset="0"/>
              </a:rPr>
              <a:t>ț</a:t>
            </a:r>
            <a:r>
              <a:rPr lang="en-US" sz="3600" b="1" dirty="0" smtClean="0">
                <a:solidFill>
                  <a:srgbClr val="663300"/>
                </a:solidFill>
                <a:latin typeface="Times New Roman" pitchFamily="18" charset="0"/>
                <a:cs typeface="Times New Roman" pitchFamily="18" charset="0"/>
              </a:rPr>
              <a:t>elei </a:t>
            </a:r>
            <a:r>
              <a:rPr lang="ro-RO" sz="3600" b="1" dirty="0" smtClean="0">
                <a:solidFill>
                  <a:srgbClr val="663300"/>
                </a:solidFill>
                <a:latin typeface="Times New Roman" pitchFamily="18" charset="0"/>
                <a:cs typeface="Times New Roman" pitchFamily="18" charset="0"/>
              </a:rPr>
              <a:t>instituțiilor </a:t>
            </a:r>
            <a:br>
              <a:rPr lang="ro-RO" sz="3600" b="1" dirty="0" smtClean="0">
                <a:solidFill>
                  <a:srgbClr val="663300"/>
                </a:solidFill>
                <a:latin typeface="Times New Roman" pitchFamily="18" charset="0"/>
                <a:cs typeface="Times New Roman" pitchFamily="18" charset="0"/>
              </a:rPr>
            </a:br>
            <a:r>
              <a:rPr lang="ro-RO" sz="3600" b="1" dirty="0" smtClean="0">
                <a:solidFill>
                  <a:srgbClr val="663300"/>
                </a:solidFill>
                <a:latin typeface="Times New Roman" pitchFamily="18" charset="0"/>
                <a:cs typeface="Times New Roman" pitchFamily="18" charset="0"/>
              </a:rPr>
              <a:t>de </a:t>
            </a:r>
            <a:r>
              <a:rPr lang="ro-RO" sz="3600" b="1" dirty="0" err="1" smtClean="0">
                <a:solidFill>
                  <a:srgbClr val="663300"/>
                </a:solidFill>
                <a:latin typeface="Times New Roman" pitchFamily="18" charset="0"/>
                <a:cs typeface="Times New Roman" pitchFamily="18" charset="0"/>
              </a:rPr>
              <a:t>învățămînt</a:t>
            </a:r>
            <a:r>
              <a:rPr lang="ro-RO" sz="3600" b="1" dirty="0" smtClean="0">
                <a:solidFill>
                  <a:srgbClr val="663300"/>
                </a:solidFill>
                <a:latin typeface="Times New Roman" pitchFamily="18" charset="0"/>
                <a:cs typeface="Times New Roman" pitchFamily="18" charset="0"/>
              </a:rPr>
              <a:t> primar și secundar general </a:t>
            </a:r>
            <a:br>
              <a:rPr lang="ro-RO" sz="3600" b="1" dirty="0" smtClean="0">
                <a:solidFill>
                  <a:srgbClr val="663300"/>
                </a:solidFill>
                <a:latin typeface="Times New Roman" pitchFamily="18" charset="0"/>
                <a:cs typeface="Times New Roman" pitchFamily="18" charset="0"/>
              </a:rPr>
            </a:br>
            <a:r>
              <a:rPr lang="ro-RO" sz="3600" b="1" dirty="0" smtClean="0">
                <a:solidFill>
                  <a:srgbClr val="663300"/>
                </a:solidFill>
                <a:latin typeface="Times New Roman" pitchFamily="18" charset="0"/>
                <a:cs typeface="Times New Roman" pitchFamily="18" charset="0"/>
              </a:rPr>
              <a:t> din perspectiva asigurării educației de calitate.</a:t>
            </a:r>
            <a:endParaRPr lang="ru-RU" sz="3600" dirty="0">
              <a:solidFill>
                <a:srgbClr val="663300"/>
              </a:solidFill>
            </a:endParaRPr>
          </a:p>
        </p:txBody>
      </p:sp>
      <p:sp>
        <p:nvSpPr>
          <p:cNvPr id="3" name="Подзаголовок 2"/>
          <p:cNvSpPr>
            <a:spLocks noGrp="1"/>
          </p:cNvSpPr>
          <p:nvPr>
            <p:ph type="subTitle" sz="quarter" idx="1"/>
          </p:nvPr>
        </p:nvSpPr>
        <p:spPr>
          <a:xfrm>
            <a:off x="2357422" y="4714884"/>
            <a:ext cx="6400800" cy="923916"/>
          </a:xfrm>
        </p:spPr>
        <p:txBody>
          <a:bodyPr/>
          <a:lstStyle/>
          <a:p>
            <a:pPr lvl="0" algn="r">
              <a:spcBef>
                <a:spcPts val="0"/>
              </a:spcBef>
              <a:defRPr/>
            </a:pPr>
            <a:r>
              <a:rPr lang="ro-RO" sz="2400" b="1" i="1" dirty="0" smtClean="0">
                <a:solidFill>
                  <a:srgbClr val="663300"/>
                </a:solidFill>
                <a:latin typeface="Times New Roman" pitchFamily="18" charset="0"/>
                <a:cs typeface="Times New Roman" pitchFamily="18" charset="0"/>
              </a:rPr>
              <a:t>Ședință cu șefii OLSDI, </a:t>
            </a:r>
          </a:p>
          <a:p>
            <a:pPr lvl="0" algn="r">
              <a:spcBef>
                <a:spcPts val="0"/>
              </a:spcBef>
              <a:defRPr/>
            </a:pPr>
            <a:endParaRPr lang="ro-RO" sz="2400" b="1" i="1" dirty="0" smtClean="0">
              <a:solidFill>
                <a:srgbClr val="663300"/>
              </a:solidFill>
              <a:latin typeface="Times New Roman" pitchFamily="18" charset="0"/>
              <a:cs typeface="Times New Roman" pitchFamily="18" charset="0"/>
            </a:endParaRPr>
          </a:p>
          <a:p>
            <a:pPr lvl="0" algn="r">
              <a:spcBef>
                <a:spcPts val="0"/>
              </a:spcBef>
              <a:defRPr/>
            </a:pPr>
            <a:r>
              <a:rPr lang="ro-RO" sz="2400" b="1" i="1" dirty="0" smtClean="0">
                <a:solidFill>
                  <a:srgbClr val="663300"/>
                </a:solidFill>
                <a:latin typeface="Times New Roman" pitchFamily="18" charset="0"/>
                <a:cs typeface="Times New Roman" pitchFamily="18" charset="0"/>
              </a:rPr>
              <a:t>Chișinău, </a:t>
            </a:r>
            <a:r>
              <a:rPr lang="ro-RO" sz="2400" b="1" i="1" dirty="0" smtClean="0">
                <a:solidFill>
                  <a:srgbClr val="663300"/>
                </a:solidFill>
                <a:latin typeface="Times New Roman" pitchFamily="18" charset="0"/>
                <a:cs typeface="Times New Roman" pitchFamily="18" charset="0"/>
              </a:rPr>
              <a:t>1</a:t>
            </a:r>
            <a:r>
              <a:rPr lang="en-US" sz="2400" b="1" i="1" dirty="0" smtClean="0">
                <a:solidFill>
                  <a:srgbClr val="663300"/>
                </a:solidFill>
                <a:latin typeface="Times New Roman" pitchFamily="18" charset="0"/>
                <a:cs typeface="Times New Roman" pitchFamily="18" charset="0"/>
              </a:rPr>
              <a:t>7</a:t>
            </a:r>
            <a:r>
              <a:rPr lang="ro-RO" sz="2400" b="1" i="1" dirty="0" smtClean="0">
                <a:solidFill>
                  <a:srgbClr val="663300"/>
                </a:solidFill>
                <a:latin typeface="Times New Roman" pitchFamily="18" charset="0"/>
                <a:cs typeface="Times New Roman" pitchFamily="18" charset="0"/>
              </a:rPr>
              <a:t> </a:t>
            </a:r>
            <a:r>
              <a:rPr lang="ro-RO" sz="2400" b="1" i="1" dirty="0" smtClean="0">
                <a:solidFill>
                  <a:srgbClr val="663300"/>
                </a:solidFill>
                <a:latin typeface="Times New Roman" pitchFamily="18" charset="0"/>
                <a:cs typeface="Times New Roman" pitchFamily="18" charset="0"/>
              </a:rPr>
              <a:t>august 2016</a:t>
            </a:r>
            <a:endParaRPr lang="ru-RU" sz="2400" i="1" dirty="0" smtClean="0">
              <a:solidFill>
                <a:srgbClr val="663300"/>
              </a:solidFill>
              <a:latin typeface="Times New Roman" pitchFamily="18" charset="0"/>
              <a:cs typeface="Times New Roman" pitchFamily="18" charset="0"/>
            </a:endParaRPr>
          </a:p>
          <a:p>
            <a:pPr algn="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5643570" y="1071546"/>
            <a:ext cx="3062285" cy="2618723"/>
          </a:xfrm>
          <a:prstGeom prst="rect">
            <a:avLst/>
          </a:prstGeom>
          <a:noFill/>
          <a:ln w="9525">
            <a:noFill/>
            <a:miter lim="800000"/>
            <a:headEnd/>
            <a:tailEnd/>
          </a:ln>
          <a:effectLst/>
        </p:spPr>
      </p:pic>
    </p:spTree>
  </p:cSld>
  <p:clrMapOvr>
    <a:masterClrMapping/>
  </p:clrMapOvr>
  <p:transition>
    <p:split orient="ver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sz="3200" dirty="0" smtClean="0">
                <a:solidFill>
                  <a:srgbClr val="663300"/>
                </a:solidFill>
                <a:latin typeface="Times New Roman" pitchFamily="18" charset="0"/>
                <a:cs typeface="Times New Roman" pitchFamily="18" charset="0"/>
              </a:rPr>
              <a:t>Modificări operate în </a:t>
            </a:r>
            <a:r>
              <a:rPr lang="ro-RO" sz="3200" b="1" i="1" dirty="0" smtClean="0">
                <a:solidFill>
                  <a:srgbClr val="663300"/>
                </a:solidFill>
                <a:latin typeface="Times New Roman" pitchFamily="18" charset="0"/>
                <a:cs typeface="Times New Roman" pitchFamily="18" charset="0"/>
              </a:rPr>
              <a:t>Metodologia de înscriere a copiilor în clasa I , </a:t>
            </a:r>
            <a:r>
              <a:rPr lang="ro-RO" sz="3200" dirty="0" smtClean="0">
                <a:solidFill>
                  <a:srgbClr val="663300"/>
                </a:solidFill>
                <a:latin typeface="Times New Roman" pitchFamily="18" charset="0"/>
                <a:cs typeface="Times New Roman" pitchFamily="18" charset="0"/>
              </a:rPr>
              <a:t>anul de studii 2016-2017</a:t>
            </a:r>
            <a:endParaRPr lang="ru-RU" sz="3200" dirty="0"/>
          </a:p>
        </p:txBody>
      </p:sp>
      <p:sp>
        <p:nvSpPr>
          <p:cNvPr id="3" name="Содержимое 2"/>
          <p:cNvSpPr>
            <a:spLocks noGrp="1"/>
          </p:cNvSpPr>
          <p:nvPr>
            <p:ph idx="1"/>
          </p:nvPr>
        </p:nvSpPr>
        <p:spPr/>
        <p:txBody>
          <a:bodyPr/>
          <a:lstStyle/>
          <a:p>
            <a:pPr>
              <a:lnSpc>
                <a:spcPct val="115000"/>
              </a:lnSpc>
              <a:spcAft>
                <a:spcPts val="0"/>
              </a:spcAft>
              <a:buNone/>
              <a:tabLst>
                <a:tab pos="90170" algn="l"/>
              </a:tabLst>
            </a:pPr>
            <a:endParaRPr lang="ro-RO" sz="2400" b="1" i="1" dirty="0" smtClean="0">
              <a:solidFill>
                <a:prstClr val="black"/>
              </a:solidFill>
              <a:ea typeface="PMingLiU"/>
              <a:cs typeface="Times New Roman"/>
            </a:endParaRPr>
          </a:p>
          <a:p>
            <a:pPr>
              <a:lnSpc>
                <a:spcPct val="115000"/>
              </a:lnSpc>
              <a:spcAft>
                <a:spcPts val="0"/>
              </a:spcAft>
              <a:buNone/>
              <a:tabLst>
                <a:tab pos="90170" algn="l"/>
              </a:tabLst>
            </a:pPr>
            <a:r>
              <a:rPr lang="ro-RO" sz="2400" b="1" i="1" dirty="0" smtClean="0">
                <a:solidFill>
                  <a:srgbClr val="663300"/>
                </a:solidFill>
                <a:ea typeface="PMingLiU"/>
                <a:cs typeface="Times New Roman"/>
              </a:rPr>
              <a:t>ORARUL ÎNSCRIERII COPIILOR ÎN CLASA I </a:t>
            </a:r>
            <a:r>
              <a:rPr lang="ru-RU" sz="2400" dirty="0" smtClean="0">
                <a:solidFill>
                  <a:srgbClr val="663300"/>
                </a:solidFill>
                <a:ea typeface="MS Mincho"/>
                <a:cs typeface="Times New Roman"/>
              </a:rPr>
              <a:t/>
            </a:r>
            <a:br>
              <a:rPr lang="ru-RU" sz="2400" dirty="0" smtClean="0">
                <a:solidFill>
                  <a:srgbClr val="663300"/>
                </a:solidFill>
                <a:ea typeface="MS Mincho"/>
                <a:cs typeface="Times New Roman"/>
              </a:rPr>
            </a:br>
            <a:r>
              <a:rPr lang="ro-RO" sz="2400" b="1" i="1" dirty="0" smtClean="0">
                <a:solidFill>
                  <a:srgbClr val="663300"/>
                </a:solidFill>
                <a:ea typeface="PMingLiU"/>
                <a:cs typeface="Times New Roman"/>
              </a:rPr>
              <a:t>anul de </a:t>
            </a:r>
            <a:r>
              <a:rPr lang="ro-RO" sz="2400" b="1" i="1" dirty="0" err="1" smtClean="0">
                <a:solidFill>
                  <a:srgbClr val="663300"/>
                </a:solidFill>
                <a:ea typeface="PMingLiU"/>
                <a:cs typeface="Times New Roman"/>
              </a:rPr>
              <a:t>învățămînt</a:t>
            </a:r>
            <a:r>
              <a:rPr lang="ro-RO" sz="2400" b="1" i="1" dirty="0" smtClean="0">
                <a:solidFill>
                  <a:srgbClr val="663300"/>
                </a:solidFill>
                <a:ea typeface="PMingLiU"/>
                <a:cs typeface="Times New Roman"/>
              </a:rPr>
              <a:t> 2016-2017</a:t>
            </a:r>
            <a:r>
              <a:rPr lang="ru-RU" sz="2400" dirty="0" smtClean="0">
                <a:solidFill>
                  <a:srgbClr val="663300"/>
                </a:solidFill>
                <a:ea typeface="MS Mincho"/>
                <a:cs typeface="Times New Roman"/>
              </a:rPr>
              <a:t/>
            </a:r>
            <a:br>
              <a:rPr lang="ru-RU" sz="2400" dirty="0" smtClean="0">
                <a:solidFill>
                  <a:srgbClr val="663300"/>
                </a:solidFill>
                <a:ea typeface="MS Mincho"/>
                <a:cs typeface="Times New Roman"/>
              </a:rPr>
            </a:br>
            <a:endParaRPr lang="ro-RO" sz="2400" dirty="0" smtClean="0">
              <a:solidFill>
                <a:srgbClr val="663300"/>
              </a:solidFill>
              <a:ea typeface="MS Mincho"/>
              <a:cs typeface="Times New Roman"/>
            </a:endParaRPr>
          </a:p>
          <a:p>
            <a:pPr>
              <a:lnSpc>
                <a:spcPct val="115000"/>
              </a:lnSpc>
              <a:spcAft>
                <a:spcPts val="0"/>
              </a:spcAft>
              <a:tabLst>
                <a:tab pos="90170" algn="l"/>
              </a:tabLst>
            </a:pPr>
            <a:r>
              <a:rPr lang="ro-RO" sz="2400" b="1" i="1" dirty="0" smtClean="0">
                <a:solidFill>
                  <a:srgbClr val="663300"/>
                </a:solidFill>
                <a:ea typeface="PMingLiU"/>
                <a:cs typeface="Times New Roman"/>
              </a:rPr>
              <a:t>Prima etapă de înscriere în clasa I </a:t>
            </a:r>
            <a:endParaRPr lang="ru-RU" sz="2400" dirty="0" smtClean="0">
              <a:solidFill>
                <a:srgbClr val="663300"/>
              </a:solidFill>
              <a:ea typeface="MS Mincho"/>
              <a:cs typeface="Times New Roman"/>
            </a:endParaRPr>
          </a:p>
          <a:p>
            <a:r>
              <a:rPr lang="ro-RO" sz="2400" dirty="0" smtClean="0">
                <a:solidFill>
                  <a:srgbClr val="663300"/>
                </a:solidFill>
              </a:rPr>
              <a:t>1 aprilie – 24 iunie</a:t>
            </a:r>
          </a:p>
          <a:p>
            <a:pPr>
              <a:lnSpc>
                <a:spcPct val="115000"/>
              </a:lnSpc>
              <a:spcAft>
                <a:spcPts val="0"/>
              </a:spcAft>
              <a:tabLst>
                <a:tab pos="90170" algn="l"/>
              </a:tabLst>
            </a:pPr>
            <a:r>
              <a:rPr lang="ro-RO" sz="2400" b="1" i="1" dirty="0" smtClean="0">
                <a:solidFill>
                  <a:srgbClr val="663300"/>
                </a:solidFill>
                <a:ea typeface="PMingLiU"/>
                <a:cs typeface="Times New Roman"/>
              </a:rPr>
              <a:t>A doua etapă de înscriere în clasa I </a:t>
            </a:r>
            <a:endParaRPr lang="ru-RU" sz="2400" dirty="0" smtClean="0">
              <a:solidFill>
                <a:srgbClr val="663300"/>
              </a:solidFill>
              <a:ea typeface="MS Mincho"/>
              <a:cs typeface="Times New Roman"/>
            </a:endParaRPr>
          </a:p>
          <a:p>
            <a:r>
              <a:rPr lang="ro-RO" sz="2400" dirty="0" smtClean="0">
                <a:solidFill>
                  <a:srgbClr val="663300"/>
                </a:solidFill>
              </a:rPr>
              <a:t>25 iunie – 25 august</a:t>
            </a:r>
            <a:endParaRPr lang="ru-RU" sz="2400" dirty="0" smtClean="0">
              <a:solidFill>
                <a:srgbClr val="663300"/>
              </a:solidFill>
            </a:endParaRPr>
          </a:p>
          <a:p>
            <a:endParaRPr lang="ru-RU" dirty="0"/>
          </a:p>
        </p:txBody>
      </p:sp>
    </p:spTree>
  </p:cSld>
  <p:clrMapOvr>
    <a:masterClrMapping/>
  </p:clrMapOvr>
  <p:transition>
    <p:split orient="ver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o-RO" sz="2400" dirty="0" smtClean="0">
                <a:solidFill>
                  <a:srgbClr val="663300"/>
                </a:solidFill>
                <a:latin typeface="Times New Roman" pitchFamily="18" charset="0"/>
                <a:cs typeface="Times New Roman" pitchFamily="18" charset="0"/>
              </a:rPr>
              <a:t>Modificări operate în </a:t>
            </a:r>
            <a:r>
              <a:rPr lang="ro-RO" sz="2400" b="1" i="1" dirty="0" smtClean="0">
                <a:solidFill>
                  <a:srgbClr val="663300"/>
                </a:solidFill>
                <a:latin typeface="Times New Roman" pitchFamily="18" charset="0"/>
                <a:ea typeface="+mn-ea"/>
                <a:cs typeface="Times New Roman" pitchFamily="18" charset="0"/>
              </a:rPr>
              <a:t>Metodologia </a:t>
            </a:r>
            <a:r>
              <a:rPr lang="ro-RO" sz="2400" b="1" i="1" dirty="0">
                <a:solidFill>
                  <a:srgbClr val="663300"/>
                </a:solidFill>
                <a:latin typeface="Times New Roman" pitchFamily="18" charset="0"/>
                <a:ea typeface="+mn-ea"/>
                <a:cs typeface="Times New Roman" pitchFamily="18" charset="0"/>
              </a:rPr>
              <a:t>de înscriere a copiilor în clasa I </a:t>
            </a:r>
            <a:r>
              <a:rPr lang="ro-RO" sz="2400" b="1" i="1" dirty="0" smtClean="0">
                <a:solidFill>
                  <a:srgbClr val="663300"/>
                </a:solidFill>
                <a:latin typeface="Times New Roman" pitchFamily="18" charset="0"/>
                <a:ea typeface="+mn-ea"/>
                <a:cs typeface="Times New Roman" pitchFamily="18" charset="0"/>
              </a:rPr>
              <a:t>, </a:t>
            </a:r>
            <a:r>
              <a:rPr lang="ro-RO" sz="2400" dirty="0" smtClean="0">
                <a:solidFill>
                  <a:srgbClr val="663300"/>
                </a:solidFill>
                <a:latin typeface="Times New Roman" pitchFamily="18" charset="0"/>
                <a:ea typeface="+mn-ea"/>
                <a:cs typeface="Times New Roman" pitchFamily="18" charset="0"/>
              </a:rPr>
              <a:t>anul de studii 2016-2017</a:t>
            </a:r>
            <a:endParaRPr lang="ru-RU" sz="2400" dirty="0">
              <a:solidFill>
                <a:srgbClr val="663300"/>
              </a:solidFill>
              <a:latin typeface="Times New Roman" pitchFamily="18" charset="0"/>
              <a:cs typeface="Times New Roman" pitchFamily="18" charset="0"/>
            </a:endParaRPr>
          </a:p>
        </p:txBody>
      </p:sp>
      <p:sp>
        <p:nvSpPr>
          <p:cNvPr id="3" name="Content Placeholder 2"/>
          <p:cNvSpPr>
            <a:spLocks noGrp="1"/>
          </p:cNvSpPr>
          <p:nvPr>
            <p:ph idx="1"/>
          </p:nvPr>
        </p:nvSpPr>
        <p:spPr>
          <a:xfrm>
            <a:off x="495300" y="2441575"/>
            <a:ext cx="8291542" cy="3502025"/>
          </a:xfrm>
        </p:spPr>
        <p:txBody>
          <a:bodyPr>
            <a:normAutofit fontScale="92500"/>
          </a:bodyPr>
          <a:lstStyle/>
          <a:p>
            <a:pPr marL="171450" lvl="0" indent="-171450">
              <a:lnSpc>
                <a:spcPct val="115000"/>
              </a:lnSpc>
              <a:spcBef>
                <a:spcPts val="0"/>
              </a:spcBef>
              <a:buNone/>
              <a:defRPr/>
            </a:pPr>
            <a:r>
              <a:rPr lang="ro-MD" sz="2400" b="1" dirty="0" smtClean="0">
                <a:solidFill>
                  <a:srgbClr val="663300"/>
                </a:solidFill>
                <a:latin typeface="Times New Roman" panose="02020603050405020304" pitchFamily="18" charset="0"/>
                <a:cs typeface="Times New Roman" panose="02020603050405020304" pitchFamily="18" charset="0"/>
              </a:rPr>
              <a:t>La înscriere a fost introdus :</a:t>
            </a:r>
          </a:p>
          <a:p>
            <a:pPr marL="171450" lvl="0" indent="-171450">
              <a:lnSpc>
                <a:spcPct val="115000"/>
              </a:lnSpc>
              <a:spcBef>
                <a:spcPts val="0"/>
              </a:spcBef>
              <a:buNone/>
              <a:defRPr/>
            </a:pPr>
            <a:r>
              <a:rPr lang="ro-MD" sz="2400" dirty="0">
                <a:solidFill>
                  <a:srgbClr val="663300"/>
                </a:solidFill>
                <a:ea typeface="PMingLiU"/>
                <a:cs typeface="Times New Roman"/>
              </a:rPr>
              <a:t> </a:t>
            </a:r>
            <a:r>
              <a:rPr lang="ro-MD" sz="2400" dirty="0" smtClean="0">
                <a:solidFill>
                  <a:srgbClr val="663300"/>
                </a:solidFill>
                <a:latin typeface="Times New Roman" panose="02020603050405020304" pitchFamily="18" charset="0"/>
                <a:cs typeface="Times New Roman" panose="02020603050405020304" pitchFamily="18" charset="0"/>
              </a:rPr>
              <a:t> - </a:t>
            </a:r>
            <a:r>
              <a:rPr lang="ro-MD" sz="2400" b="1" dirty="0" smtClean="0">
                <a:solidFill>
                  <a:srgbClr val="663300"/>
                </a:solidFill>
                <a:latin typeface="Times New Roman" panose="02020603050405020304" pitchFamily="18" charset="0"/>
                <a:cs typeface="Times New Roman" panose="02020603050405020304" pitchFamily="18" charset="0"/>
              </a:rPr>
              <a:t>Raportul despre dezvoltarea </a:t>
            </a:r>
            <a:r>
              <a:rPr lang="ro-MD" sz="2400" dirty="0" smtClean="0">
                <a:solidFill>
                  <a:srgbClr val="663300"/>
                </a:solidFill>
                <a:latin typeface="Times New Roman" panose="02020603050405020304" pitchFamily="18" charset="0"/>
                <a:cs typeface="Times New Roman" panose="02020603050405020304" pitchFamily="18" charset="0"/>
              </a:rPr>
              <a:t>fizică, </a:t>
            </a:r>
            <a:r>
              <a:rPr lang="ro-MD" sz="2400" dirty="0" err="1" smtClean="0">
                <a:solidFill>
                  <a:srgbClr val="663300"/>
                </a:solidFill>
                <a:latin typeface="Times New Roman" panose="02020603050405020304" pitchFamily="18" charset="0"/>
                <a:cs typeface="Times New Roman" panose="02020603050405020304" pitchFamily="18" charset="0"/>
              </a:rPr>
              <a:t>socio</a:t>
            </a:r>
            <a:r>
              <a:rPr lang="ro-MD" sz="2400" dirty="0" smtClean="0">
                <a:solidFill>
                  <a:srgbClr val="663300"/>
                </a:solidFill>
                <a:latin typeface="Times New Roman" panose="02020603050405020304" pitchFamily="18" charset="0"/>
                <a:cs typeface="Times New Roman" panose="02020603050405020304" pitchFamily="18" charset="0"/>
              </a:rPr>
              <a:t> emoțională, cognitivă, a limbajului și comunicării </a:t>
            </a:r>
            <a:r>
              <a:rPr lang="ro-MD" sz="2400" dirty="0">
                <a:solidFill>
                  <a:srgbClr val="663300"/>
                </a:solidFill>
                <a:latin typeface="Times New Roman" panose="02020603050405020304" pitchFamily="18" charset="0"/>
                <a:cs typeface="Times New Roman" panose="02020603050405020304" pitchFamily="18" charset="0"/>
              </a:rPr>
              <a:t>precum și a dezvoltării capacităților și </a:t>
            </a:r>
            <a:r>
              <a:rPr lang="ro-MD" sz="2400" dirty="0" smtClean="0">
                <a:solidFill>
                  <a:srgbClr val="663300"/>
                </a:solidFill>
                <a:latin typeface="Times New Roman" panose="02020603050405020304" pitchFamily="18" charset="0"/>
                <a:cs typeface="Times New Roman" panose="02020603050405020304" pitchFamily="18" charset="0"/>
              </a:rPr>
              <a:t>atitudinilor </a:t>
            </a:r>
            <a:r>
              <a:rPr lang="ro-MD" sz="2400" dirty="0">
                <a:solidFill>
                  <a:srgbClr val="663300"/>
                </a:solidFill>
                <a:latin typeface="Times New Roman" panose="02020603050405020304" pitchFamily="18" charset="0"/>
                <a:cs typeface="Times New Roman" panose="02020603050405020304" pitchFamily="18" charset="0"/>
              </a:rPr>
              <a:t>de învățare la finele grupei pregătitoare (</a:t>
            </a:r>
            <a:r>
              <a:rPr lang="ro-MD" sz="2400" b="1" dirty="0">
                <a:solidFill>
                  <a:srgbClr val="663300"/>
                </a:solidFill>
                <a:latin typeface="Times New Roman" panose="02020603050405020304" pitchFamily="18" charset="0"/>
                <a:cs typeface="Times New Roman" panose="02020603050405020304" pitchFamily="18" charset="0"/>
              </a:rPr>
              <a:t>pentru copiii care au frecventat grupa pregătitoare</a:t>
            </a:r>
            <a:r>
              <a:rPr lang="ro-MD" sz="2400" b="1" dirty="0" smtClean="0">
                <a:solidFill>
                  <a:srgbClr val="663300"/>
                </a:solidFill>
                <a:latin typeface="Times New Roman" panose="02020603050405020304" pitchFamily="18" charset="0"/>
                <a:cs typeface="Times New Roman" panose="02020603050405020304" pitchFamily="18" charset="0"/>
              </a:rPr>
              <a:t>);</a:t>
            </a:r>
          </a:p>
          <a:p>
            <a:pPr marL="171450" lvl="0" indent="-171450">
              <a:lnSpc>
                <a:spcPct val="115000"/>
              </a:lnSpc>
              <a:spcBef>
                <a:spcPts val="0"/>
              </a:spcBef>
              <a:buNone/>
              <a:defRPr/>
            </a:pPr>
            <a:r>
              <a:rPr lang="ro-MD" sz="2000" b="1" dirty="0" smtClean="0">
                <a:solidFill>
                  <a:srgbClr val="663300"/>
                </a:solidFill>
                <a:latin typeface="Times New Roman" panose="02020603050405020304" pitchFamily="18" charset="0"/>
                <a:ea typeface="Calibri"/>
                <a:cs typeface="Times New Roman" panose="02020603050405020304" pitchFamily="18" charset="0"/>
              </a:rPr>
              <a:t>- </a:t>
            </a:r>
            <a:r>
              <a:rPr lang="ro-MD" sz="2400" dirty="0" smtClean="0">
                <a:solidFill>
                  <a:prstClr val="black"/>
                </a:solidFill>
                <a:ea typeface="Calibri"/>
                <a:cs typeface="Times New Roman"/>
              </a:rPr>
              <a:t>organizează procesul de </a:t>
            </a:r>
            <a:r>
              <a:rPr lang="ro-MD" sz="2400" dirty="0" smtClean="0">
                <a:solidFill>
                  <a:srgbClr val="663300"/>
                </a:solidFill>
                <a:ea typeface="Calibri"/>
                <a:cs typeface="Times New Roman"/>
              </a:rPr>
              <a:t>evaluare a maturității școlare </a:t>
            </a:r>
            <a:r>
              <a:rPr lang="ro-MD" sz="2400" dirty="0" smtClean="0">
                <a:solidFill>
                  <a:prstClr val="black"/>
                </a:solidFill>
                <a:ea typeface="Calibri"/>
                <a:cs typeface="Times New Roman"/>
              </a:rPr>
              <a:t>și psihosomatice a copiilor care nu a împlinit </a:t>
            </a:r>
            <a:r>
              <a:rPr lang="ro-MD" sz="2400" dirty="0" err="1" smtClean="0">
                <a:solidFill>
                  <a:prstClr val="black"/>
                </a:solidFill>
                <a:ea typeface="Calibri"/>
                <a:cs typeface="Times New Roman"/>
              </a:rPr>
              <a:t>vîrsta</a:t>
            </a:r>
            <a:r>
              <a:rPr lang="ro-MD" sz="2400" dirty="0" smtClean="0">
                <a:solidFill>
                  <a:prstClr val="black"/>
                </a:solidFill>
                <a:ea typeface="Calibri"/>
                <a:cs typeface="Times New Roman"/>
              </a:rPr>
              <a:t> de 7 ani </a:t>
            </a:r>
            <a:r>
              <a:rPr lang="ro-MD" sz="2400" dirty="0" err="1" smtClean="0">
                <a:solidFill>
                  <a:prstClr val="black"/>
                </a:solidFill>
                <a:ea typeface="Calibri"/>
                <a:cs typeface="Times New Roman"/>
              </a:rPr>
              <a:t>pînă</a:t>
            </a:r>
            <a:r>
              <a:rPr lang="ro-MD" sz="2400" dirty="0" smtClean="0">
                <a:solidFill>
                  <a:prstClr val="black"/>
                </a:solidFill>
                <a:ea typeface="Calibri"/>
                <a:cs typeface="Times New Roman"/>
              </a:rPr>
              <a:t> la începutul anului școlar, </a:t>
            </a:r>
            <a:r>
              <a:rPr lang="ro-MD" sz="2400" b="1" u="sng" dirty="0" smtClean="0">
                <a:solidFill>
                  <a:srgbClr val="663300"/>
                </a:solidFill>
                <a:ea typeface="Calibri"/>
                <a:cs typeface="Times New Roman"/>
              </a:rPr>
              <a:t>nu au frecventat grupa pregătitoare.</a:t>
            </a:r>
            <a:endParaRPr lang="ro-MD" sz="2400" dirty="0" smtClean="0">
              <a:solidFill>
                <a:srgbClr val="663300"/>
              </a:solidFill>
              <a:latin typeface="Times New Roman" panose="02020603050405020304" pitchFamily="18" charset="0"/>
              <a:cs typeface="Times New Roman" panose="02020603050405020304" pitchFamily="18" charset="0"/>
            </a:endParaRPr>
          </a:p>
          <a:p>
            <a:pPr marL="171450" lvl="0" indent="-171450" algn="ctr">
              <a:lnSpc>
                <a:spcPct val="115000"/>
              </a:lnSpc>
              <a:spcBef>
                <a:spcPts val="0"/>
              </a:spcBef>
              <a:buNone/>
            </a:pPr>
            <a:endParaRPr lang="ro-MD" sz="2400" dirty="0">
              <a:solidFill>
                <a:srgbClr val="FF0000"/>
              </a:solidFill>
              <a:latin typeface="Times New Roman" panose="02020603050405020304" pitchFamily="18" charset="0"/>
              <a:cs typeface="Times New Roman" panose="02020603050405020304" pitchFamily="18" charset="0"/>
            </a:endParaRPr>
          </a:p>
          <a:p>
            <a:pPr marL="0" lvl="0" indent="0">
              <a:lnSpc>
                <a:spcPct val="115000"/>
              </a:lnSpc>
              <a:spcBef>
                <a:spcPts val="0"/>
              </a:spcBef>
              <a:buNone/>
            </a:pPr>
            <a:endParaRPr lang="ru-RU" sz="2400" dirty="0">
              <a:solidFill>
                <a:prstClr val="black"/>
              </a:solidFill>
              <a:ea typeface="PMingLiU"/>
              <a:cs typeface="Times New Roman"/>
            </a:endParaRPr>
          </a:p>
          <a:p>
            <a:endParaRPr lang="ru-RU" sz="2400" dirty="0"/>
          </a:p>
        </p:txBody>
      </p:sp>
    </p:spTree>
    <p:extLst>
      <p:ext uri="{BB962C8B-B14F-4D97-AF65-F5344CB8AC3E}">
        <p14:creationId xmlns:p14="http://schemas.microsoft.com/office/powerpoint/2010/main" val="1271009322"/>
      </p:ext>
    </p:extLst>
  </p:cSld>
  <p:clrMapOvr>
    <a:masterClrMapping/>
  </p:clrMapOvr>
  <p:transition>
    <p:split orient="ver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000108"/>
            <a:ext cx="8077200" cy="784215"/>
          </a:xfrm>
        </p:spPr>
        <p:txBody>
          <a:bodyPr/>
          <a:lstStyle/>
          <a:p>
            <a:r>
              <a:rPr lang="ro-RO" sz="2400" dirty="0" smtClean="0">
                <a:solidFill>
                  <a:srgbClr val="663300"/>
                </a:solidFill>
                <a:latin typeface="Times New Roman" pitchFamily="18" charset="0"/>
                <a:cs typeface="Times New Roman" pitchFamily="18" charset="0"/>
              </a:rPr>
              <a:t>Modificări operate în </a:t>
            </a:r>
            <a:r>
              <a:rPr lang="ro-RO" sz="2400" b="1" i="1" dirty="0" smtClean="0">
                <a:solidFill>
                  <a:srgbClr val="663300"/>
                </a:solidFill>
                <a:latin typeface="Times New Roman" pitchFamily="18" charset="0"/>
                <a:cs typeface="Times New Roman" pitchFamily="18" charset="0"/>
              </a:rPr>
              <a:t>Metodologia de înscriere a copiilor în clasa I , </a:t>
            </a:r>
            <a:r>
              <a:rPr lang="ro-RO" sz="2400" dirty="0" smtClean="0">
                <a:solidFill>
                  <a:srgbClr val="663300"/>
                </a:solidFill>
                <a:latin typeface="Times New Roman" pitchFamily="18" charset="0"/>
                <a:cs typeface="Times New Roman" pitchFamily="18" charset="0"/>
              </a:rPr>
              <a:t>anul de studii 2016-2017</a:t>
            </a:r>
            <a:endParaRPr lang="ru-RU" sz="2400" dirty="0"/>
          </a:p>
        </p:txBody>
      </p:sp>
      <p:sp>
        <p:nvSpPr>
          <p:cNvPr id="3" name="Содержимое 2"/>
          <p:cNvSpPr>
            <a:spLocks noGrp="1"/>
          </p:cNvSpPr>
          <p:nvPr>
            <p:ph idx="1"/>
          </p:nvPr>
        </p:nvSpPr>
        <p:spPr>
          <a:xfrm>
            <a:off x="495300" y="1857365"/>
            <a:ext cx="8064500" cy="4086236"/>
          </a:xfrm>
        </p:spPr>
        <p:txBody>
          <a:bodyPr/>
          <a:lstStyle/>
          <a:p>
            <a:pPr lvl="0" algn="just">
              <a:spcBef>
                <a:spcPts val="0"/>
              </a:spcBef>
              <a:buFont typeface="+mj-lt"/>
              <a:buAutoNum type="arabicPeriod"/>
              <a:tabLst>
                <a:tab pos="342900" algn="l"/>
              </a:tabLst>
            </a:pPr>
            <a:r>
              <a:rPr lang="ro-MD" sz="2000" dirty="0" smtClean="0">
                <a:solidFill>
                  <a:srgbClr val="663300"/>
                </a:solidFill>
                <a:latin typeface="Times New Roman" panose="02020603050405020304" pitchFamily="18" charset="0"/>
                <a:ea typeface="Calibri"/>
                <a:cs typeface="Times New Roman" panose="02020603050405020304" pitchFamily="18" charset="0"/>
              </a:rPr>
              <a:t>Au fost completate responsabilitățile și competențele:</a:t>
            </a:r>
          </a:p>
          <a:p>
            <a:pPr marL="0" lvl="0" indent="0" algn="just">
              <a:spcBef>
                <a:spcPts val="0"/>
              </a:spcBef>
              <a:buNone/>
              <a:tabLst>
                <a:tab pos="342900" algn="l"/>
              </a:tabLst>
            </a:pPr>
            <a:r>
              <a:rPr lang="ro-MD" sz="2000" i="1" dirty="0" smtClean="0">
                <a:solidFill>
                  <a:srgbClr val="663300"/>
                </a:solidFill>
                <a:ea typeface="Calibri"/>
                <a:cs typeface="Times New Roman"/>
              </a:rPr>
              <a:t>Comisia raională/municipală de școlarizare</a:t>
            </a:r>
            <a:r>
              <a:rPr lang="ro-MD" sz="2000" dirty="0" smtClean="0">
                <a:solidFill>
                  <a:srgbClr val="663300"/>
                </a:solidFill>
                <a:ea typeface="Calibri"/>
                <a:cs typeface="Times New Roman"/>
              </a:rPr>
              <a:t> are următoarele competențe și responsabilități:</a:t>
            </a:r>
          </a:p>
          <a:p>
            <a:pPr marL="0" lvl="0" indent="0" algn="just">
              <a:spcBef>
                <a:spcPts val="0"/>
              </a:spcBef>
              <a:buNone/>
              <a:tabLst>
                <a:tab pos="342900" algn="l"/>
              </a:tabLst>
            </a:pPr>
            <a:r>
              <a:rPr lang="ro-MD" sz="2000" b="1" dirty="0" smtClean="0">
                <a:solidFill>
                  <a:srgbClr val="663300"/>
                </a:solidFill>
                <a:ea typeface="Calibri"/>
                <a:cs typeface="Times New Roman"/>
              </a:rPr>
              <a:t>- identifică copiii cu cerințe educaționale speciale în colaborare cu Serviciul de asistență </a:t>
            </a:r>
            <a:r>
              <a:rPr lang="ro-MD" sz="2000" b="1" dirty="0" err="1" smtClean="0">
                <a:solidFill>
                  <a:srgbClr val="663300"/>
                </a:solidFill>
                <a:ea typeface="Calibri"/>
                <a:cs typeface="Times New Roman"/>
              </a:rPr>
              <a:t>psihopedagogică</a:t>
            </a:r>
            <a:r>
              <a:rPr lang="ro-MD" sz="2000" b="1" dirty="0" smtClean="0">
                <a:solidFill>
                  <a:srgbClr val="663300"/>
                </a:solidFill>
                <a:ea typeface="Calibri"/>
                <a:cs typeface="Times New Roman"/>
              </a:rPr>
              <a:t>, întreprinde măsurile </a:t>
            </a:r>
            <a:r>
              <a:rPr lang="ro-MD" sz="2000" dirty="0" smtClean="0">
                <a:solidFill>
                  <a:srgbClr val="663300"/>
                </a:solidFill>
                <a:ea typeface="Calibri"/>
                <a:cs typeface="Times New Roman"/>
              </a:rPr>
              <a:t>necesare pentru asigurarea accesului copiilor cu dezabilități locomotorii, asigurarea condițiilor de învățare pentru copii cu deficiențe senzoriale, asigurarea condițiilor de învățare pentru copiii cu dezabilități severe multiple, asociate și asigurarea condițiilor optime pentru alte categorii de copii care au cerințe educaționale speciale;</a:t>
            </a:r>
            <a:endParaRPr lang="ru-RU" sz="2000" dirty="0" smtClean="0">
              <a:solidFill>
                <a:srgbClr val="663300"/>
              </a:solidFill>
              <a:ea typeface="PMingLiU"/>
              <a:cs typeface="Times New Roman"/>
            </a:endParaRPr>
          </a:p>
          <a:p>
            <a:pPr marL="0" lvl="0" indent="0" algn="just">
              <a:spcBef>
                <a:spcPts val="0"/>
              </a:spcBef>
              <a:buNone/>
              <a:tabLst>
                <a:tab pos="514350" algn="l"/>
              </a:tabLst>
            </a:pPr>
            <a:r>
              <a:rPr lang="ro-MD" sz="2000" dirty="0" smtClean="0">
                <a:solidFill>
                  <a:srgbClr val="663300"/>
                </a:solidFill>
                <a:ea typeface="Calibri"/>
              </a:rPr>
              <a:t>- consiliază, în caz de necesitatea,</a:t>
            </a:r>
            <a:r>
              <a:rPr lang="ro-MD" sz="2000" dirty="0" smtClean="0">
                <a:solidFill>
                  <a:srgbClr val="FF0000"/>
                </a:solidFill>
                <a:ea typeface="Calibri"/>
              </a:rPr>
              <a:t> </a:t>
            </a:r>
            <a:r>
              <a:rPr lang="ro-MD" sz="2000" b="1" dirty="0" smtClean="0">
                <a:solidFill>
                  <a:srgbClr val="663300"/>
                </a:solidFill>
                <a:ea typeface="Calibri"/>
              </a:rPr>
              <a:t>părinții copiilor cu deficiențe senzoriale în luarea deciziei asupra instituției în care va fi înscris copilul în clasa I;</a:t>
            </a:r>
            <a:endParaRPr lang="ru-RU" sz="2000" b="1" dirty="0" smtClean="0">
              <a:solidFill>
                <a:srgbClr val="663300"/>
              </a:solidFill>
              <a:latin typeface="Candara"/>
            </a:endParaRPr>
          </a:p>
          <a:p>
            <a:endParaRPr lang="ru-RU" dirty="0"/>
          </a:p>
        </p:txBody>
      </p:sp>
    </p:spTree>
  </p:cSld>
  <p:clrMapOvr>
    <a:masterClrMapping/>
  </p:clrMapOvr>
  <p:transition>
    <p:split orient="ver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Заголовок 1"/>
          <p:cNvSpPr>
            <a:spLocks noGrp="1"/>
          </p:cNvSpPr>
          <p:nvPr>
            <p:ph type="ctrTitle" sz="quarter"/>
          </p:nvPr>
        </p:nvSpPr>
        <p:spPr>
          <a:xfrm>
            <a:off x="428596" y="1000108"/>
            <a:ext cx="8572560" cy="642942"/>
          </a:xfrm>
        </p:spPr>
        <p:txBody>
          <a:bodyPr/>
          <a:lstStyle/>
          <a:p>
            <a:r>
              <a:rPr lang="ro-RO" sz="3600" dirty="0" smtClean="0">
                <a:solidFill>
                  <a:schemeClr val="bg1"/>
                </a:solidFill>
              </a:rPr>
              <a:t>Admiterea în clasa a V-a. </a:t>
            </a:r>
            <a:endParaRPr lang="ru-RU" sz="3600" dirty="0">
              <a:solidFill>
                <a:schemeClr val="bg1"/>
              </a:solidFill>
            </a:endParaRPr>
          </a:p>
        </p:txBody>
      </p:sp>
      <p:sp>
        <p:nvSpPr>
          <p:cNvPr id="3" name="Подзаголовок 2"/>
          <p:cNvSpPr>
            <a:spLocks noGrp="1"/>
          </p:cNvSpPr>
          <p:nvPr>
            <p:ph type="subTitle" sz="quarter" idx="1"/>
          </p:nvPr>
        </p:nvSpPr>
        <p:spPr>
          <a:xfrm>
            <a:off x="714348" y="1928802"/>
            <a:ext cx="8215370" cy="4071966"/>
          </a:xfrm>
        </p:spPr>
        <p:txBody>
          <a:bodyPr/>
          <a:lstStyle/>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r"/>
            <a:r>
              <a:rPr lang="ro-RO" sz="1800" b="1" i="1" dirty="0" smtClean="0">
                <a:solidFill>
                  <a:srgbClr val="663300"/>
                </a:solidFill>
              </a:rPr>
              <a:t>Regulamentul – tip de organizare şi funcţionare a instituţiilor de </a:t>
            </a:r>
            <a:r>
              <a:rPr lang="ro-RO" sz="1800" b="1" i="1" dirty="0" err="1" smtClean="0">
                <a:solidFill>
                  <a:srgbClr val="663300"/>
                </a:solidFill>
              </a:rPr>
              <a:t>învăţămînt</a:t>
            </a:r>
            <a:r>
              <a:rPr lang="ro-RO" sz="1800" b="1" i="1" dirty="0" smtClean="0">
                <a:solidFill>
                  <a:srgbClr val="663300"/>
                </a:solidFill>
              </a:rPr>
              <a:t> primar și secundar, ciclul I şi I </a:t>
            </a:r>
            <a:r>
              <a:rPr lang="ro-RO" sz="1800" b="1" dirty="0" smtClean="0">
                <a:solidFill>
                  <a:srgbClr val="663300"/>
                </a:solidFill>
              </a:rPr>
              <a:t> </a:t>
            </a:r>
            <a:endParaRPr lang="ru-RU" sz="1800" b="1" dirty="0" smtClean="0">
              <a:solidFill>
                <a:srgbClr val="663300"/>
              </a:solidFill>
            </a:endParaRPr>
          </a:p>
          <a:p>
            <a:pPr algn="l"/>
            <a:endParaRPr lang="ro-RO" sz="2800" dirty="0" smtClean="0"/>
          </a:p>
          <a:p>
            <a:pPr marL="514350" indent="-514350" algn="l"/>
            <a:endParaRPr lang="en-US" sz="2800" dirty="0" smtClean="0"/>
          </a:p>
        </p:txBody>
      </p:sp>
      <p:sp>
        <p:nvSpPr>
          <p:cNvPr id="4" name="Прямоугольник 3"/>
          <p:cNvSpPr/>
          <p:nvPr/>
        </p:nvSpPr>
        <p:spPr>
          <a:xfrm>
            <a:off x="571472" y="1714488"/>
            <a:ext cx="8143932" cy="4401205"/>
          </a:xfrm>
          <a:prstGeom prst="rect">
            <a:avLst/>
          </a:prstGeom>
        </p:spPr>
        <p:txBody>
          <a:bodyPr wrap="square">
            <a:spAutoFit/>
          </a:bodyPr>
          <a:lstStyle/>
          <a:p>
            <a:pPr lvl="0"/>
            <a:r>
              <a:rPr lang="ro-MD" sz="2000" b="1" dirty="0" smtClean="0"/>
              <a:t>Pct.28. </a:t>
            </a:r>
            <a:r>
              <a:rPr lang="ro-MD" sz="2000" dirty="0" smtClean="0"/>
              <a:t>Înscrierea în clasa a V-a se face în mod obligatoriu, fără probe de concurs, respectiv, pentru toți copiii și elevii din districtul școlar corespunzător.</a:t>
            </a:r>
            <a:endParaRPr lang="ru-RU" sz="2000" dirty="0" smtClean="0"/>
          </a:p>
          <a:p>
            <a:pPr lvl="0"/>
            <a:r>
              <a:rPr lang="ro-MD" sz="2000" b="1" dirty="0" smtClean="0"/>
              <a:t>Pct. 29. </a:t>
            </a:r>
            <a:r>
              <a:rPr lang="ro-MD" sz="2000" dirty="0" smtClean="0"/>
              <a:t>Se admite înscrierea în clasa V-a a în baza unor testări, aprobate de OLSDI în următoarele situaţii:</a:t>
            </a:r>
            <a:endParaRPr lang="ru-RU" sz="2000" dirty="0" smtClean="0"/>
          </a:p>
          <a:p>
            <a:pPr lvl="0"/>
            <a:r>
              <a:rPr lang="ro-MD" sz="2000" dirty="0" smtClean="0"/>
              <a:t>- </a:t>
            </a:r>
            <a:r>
              <a:rPr lang="ro-MD" sz="2000" u="sng" dirty="0" smtClean="0"/>
              <a:t>pentru formarea claselor cu profil de arte și sport</a:t>
            </a:r>
            <a:r>
              <a:rPr lang="ro-MD" sz="2000" dirty="0" smtClean="0"/>
              <a:t>, în baza unor probe de aptitudini specifice profilului;</a:t>
            </a:r>
            <a:endParaRPr lang="ru-RU" sz="2000" dirty="0" smtClean="0"/>
          </a:p>
          <a:p>
            <a:pPr lvl="0"/>
            <a:r>
              <a:rPr lang="ro-MD" sz="2000" dirty="0" smtClean="0"/>
              <a:t>- </a:t>
            </a:r>
            <a:r>
              <a:rPr lang="ro-MD" sz="2000" u="sng" dirty="0" smtClean="0"/>
              <a:t>pentru formarea claselor bilingve </a:t>
            </a:r>
            <a:r>
              <a:rPr lang="ro-MD" sz="2000" dirty="0" smtClean="0"/>
              <a:t>(engleze, francofone şi germane (Das Deutsche </a:t>
            </a:r>
            <a:r>
              <a:rPr lang="ro-MD" sz="2000" dirty="0" err="1" smtClean="0"/>
              <a:t>Sprachdiplom</a:t>
            </a:r>
            <a:r>
              <a:rPr lang="ro-MD" sz="2000" dirty="0" smtClean="0"/>
              <a:t> </a:t>
            </a:r>
            <a:r>
              <a:rPr lang="ro-MD" sz="2000" dirty="0" err="1" smtClean="0"/>
              <a:t>der</a:t>
            </a:r>
            <a:r>
              <a:rPr lang="ro-MD" sz="2000" dirty="0" smtClean="0"/>
              <a:t> </a:t>
            </a:r>
            <a:r>
              <a:rPr lang="ro-MD" sz="2000" dirty="0" err="1" smtClean="0"/>
              <a:t>Kultusministerkonferenz</a:t>
            </a:r>
            <a:r>
              <a:rPr lang="ro-MD" sz="2000" dirty="0" smtClean="0"/>
              <a:t>, DSD) în baza unor probe de aptitudini specifice pentru limbile străine, stabilite de specialiștii Organelor locale de specialitate în domeniul </a:t>
            </a:r>
            <a:r>
              <a:rPr lang="ro-MD" sz="2000" dirty="0" err="1" smtClean="0"/>
              <a:t>învățămîntului</a:t>
            </a:r>
            <a:r>
              <a:rPr lang="ro-MD" sz="2000" dirty="0" smtClean="0"/>
              <a:t>;</a:t>
            </a:r>
            <a:endParaRPr lang="ru-RU" sz="2000" dirty="0" smtClean="0"/>
          </a:p>
          <a:p>
            <a:pPr lvl="0"/>
            <a:r>
              <a:rPr lang="ro-MD" sz="2000" dirty="0" smtClean="0"/>
              <a:t>- pentru instituţiile de </a:t>
            </a:r>
            <a:r>
              <a:rPr lang="ro-MD" sz="2000" dirty="0" err="1" smtClean="0"/>
              <a:t>învăţămînt</a:t>
            </a:r>
            <a:r>
              <a:rPr lang="ro-MD" sz="2000" dirty="0" smtClean="0"/>
              <a:t>, </a:t>
            </a:r>
            <a:r>
              <a:rPr lang="ro-MD" sz="2000" u="sng" dirty="0" smtClean="0"/>
              <a:t>care au în structura lor clase gimnaziale</a:t>
            </a:r>
            <a:r>
              <a:rPr lang="ro-MD" sz="2000" dirty="0" smtClean="0"/>
              <a:t>, dar nu şi clase primare, iar numărul candidaţilor care solicită înscrierea în clasa a V-a depăşeşte numărul de locuri disponibile.</a:t>
            </a:r>
            <a:endParaRPr lang="ru-RU" sz="2000" dirty="0" smtClean="0"/>
          </a:p>
        </p:txBody>
      </p:sp>
    </p:spTree>
  </p:cSld>
  <p:clrMapOvr>
    <a:masterClrMapping/>
  </p:clrMapOvr>
  <p:transition>
    <p:split orient="ver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Заголовок 1"/>
          <p:cNvSpPr>
            <a:spLocks noGrp="1"/>
          </p:cNvSpPr>
          <p:nvPr>
            <p:ph type="ctrTitle" sz="quarter"/>
          </p:nvPr>
        </p:nvSpPr>
        <p:spPr>
          <a:xfrm>
            <a:off x="785786" y="1000108"/>
            <a:ext cx="7772400" cy="571504"/>
          </a:xfrm>
        </p:spPr>
        <p:txBody>
          <a:bodyPr/>
          <a:lstStyle/>
          <a:p>
            <a:r>
              <a:rPr lang="ro-RO" dirty="0" smtClean="0">
                <a:solidFill>
                  <a:schemeClr val="bg1"/>
                </a:solidFill>
              </a:rPr>
              <a:t>Cadrul normativ reglator </a:t>
            </a:r>
            <a:endParaRPr lang="ru-RU" dirty="0">
              <a:solidFill>
                <a:schemeClr val="bg1"/>
              </a:solidFill>
            </a:endParaRPr>
          </a:p>
        </p:txBody>
      </p:sp>
      <p:sp>
        <p:nvSpPr>
          <p:cNvPr id="3" name="Подзаголовок 2"/>
          <p:cNvSpPr>
            <a:spLocks noGrp="1"/>
          </p:cNvSpPr>
          <p:nvPr>
            <p:ph type="subTitle" sz="quarter" idx="1"/>
          </p:nvPr>
        </p:nvSpPr>
        <p:spPr>
          <a:xfrm>
            <a:off x="714348" y="1571612"/>
            <a:ext cx="8215370" cy="5000660"/>
          </a:xfrm>
        </p:spPr>
        <p:txBody>
          <a:bodyPr/>
          <a:lstStyle/>
          <a:p>
            <a:pPr marL="514350" indent="-514350" algn="l"/>
            <a:r>
              <a:rPr lang="en-US" i="1" dirty="0" smtClean="0">
                <a:solidFill>
                  <a:srgbClr val="663300"/>
                </a:solidFill>
              </a:rPr>
              <a:t>1. </a:t>
            </a:r>
            <a:r>
              <a:rPr lang="ro-RO" sz="2600" i="1" dirty="0" smtClean="0">
                <a:solidFill>
                  <a:srgbClr val="663300"/>
                </a:solidFill>
              </a:rPr>
              <a:t>Codul Educaţiei</a:t>
            </a:r>
            <a:r>
              <a:rPr lang="ro-RO" sz="2600" dirty="0" smtClean="0">
                <a:solidFill>
                  <a:srgbClr val="663300"/>
                </a:solidFill>
              </a:rPr>
              <a:t> nr.152 din 21 iulie 2014,  art.31, pct.(5);</a:t>
            </a:r>
            <a:endParaRPr lang="en-US" sz="2600" dirty="0" smtClean="0">
              <a:solidFill>
                <a:srgbClr val="663300"/>
              </a:solidFill>
            </a:endParaRPr>
          </a:p>
          <a:p>
            <a:pPr marL="514350" indent="-514350" algn="l">
              <a:buAutoNum type="arabicPeriod" startAt="2"/>
            </a:pPr>
            <a:r>
              <a:rPr lang="ro-RO" sz="2600" i="1" dirty="0" smtClean="0">
                <a:solidFill>
                  <a:srgbClr val="663300"/>
                </a:solidFill>
              </a:rPr>
              <a:t>Regulamentul – tip de organizare şi funcţionare a instituţiilor de </a:t>
            </a:r>
            <a:r>
              <a:rPr lang="ro-RO" sz="2600" i="1" dirty="0" err="1" smtClean="0">
                <a:solidFill>
                  <a:srgbClr val="663300"/>
                </a:solidFill>
              </a:rPr>
              <a:t>învăţămînt</a:t>
            </a:r>
            <a:r>
              <a:rPr lang="ro-RO" sz="2600" i="1" dirty="0" smtClean="0">
                <a:solidFill>
                  <a:srgbClr val="663300"/>
                </a:solidFill>
              </a:rPr>
              <a:t> primar și secundar, ciclul I şi II,</a:t>
            </a:r>
            <a:r>
              <a:rPr lang="ro-RO" sz="2600" dirty="0" smtClean="0">
                <a:solidFill>
                  <a:srgbClr val="663300"/>
                </a:solidFill>
              </a:rPr>
              <a:t> aprobat prin ordinul ME nr. 235 din 25 martie 2016;</a:t>
            </a:r>
          </a:p>
          <a:p>
            <a:pPr marL="514350" indent="-514350" algn="l">
              <a:buAutoNum type="arabicPeriod" startAt="2"/>
            </a:pPr>
            <a:r>
              <a:rPr lang="ro-RO" sz="2600" i="1" dirty="0" smtClean="0">
                <a:solidFill>
                  <a:srgbClr val="663300"/>
                </a:solidFill>
              </a:rPr>
              <a:t>Metodologia de admitere a elevilor în </a:t>
            </a:r>
            <a:r>
              <a:rPr lang="ro-RO" sz="2600" i="1" dirty="0" err="1" smtClean="0">
                <a:solidFill>
                  <a:srgbClr val="663300"/>
                </a:solidFill>
              </a:rPr>
              <a:t>învăţămîntul</a:t>
            </a:r>
            <a:r>
              <a:rPr lang="ro-RO" sz="2600" i="1" dirty="0" smtClean="0">
                <a:solidFill>
                  <a:srgbClr val="663300"/>
                </a:solidFill>
              </a:rPr>
              <a:t> liceal,</a:t>
            </a:r>
            <a:r>
              <a:rPr lang="ro-RO" sz="2600" dirty="0" smtClean="0">
                <a:solidFill>
                  <a:srgbClr val="663300"/>
                </a:solidFill>
              </a:rPr>
              <a:t> aprobată prin ordinul ME nr. 633 din 30  iunie 2016;</a:t>
            </a:r>
          </a:p>
          <a:p>
            <a:pPr marL="514350" indent="-514350" algn="l">
              <a:buAutoNum type="arabicPeriod" startAt="2"/>
            </a:pPr>
            <a:r>
              <a:rPr lang="ro-RO" sz="2600" dirty="0" smtClean="0">
                <a:solidFill>
                  <a:srgbClr val="663300"/>
                </a:solidFill>
              </a:rPr>
              <a:t>Ordinului ME nr. 634 din 30 iunie 2016 </a:t>
            </a:r>
            <a:r>
              <a:rPr lang="ro-RO" sz="2600" i="1" dirty="0" smtClean="0">
                <a:solidFill>
                  <a:srgbClr val="663300"/>
                </a:solidFill>
              </a:rPr>
              <a:t>Cu privire la admiterea în </a:t>
            </a:r>
            <a:r>
              <a:rPr lang="ro-RO" sz="2600" i="1" dirty="0" err="1" smtClean="0">
                <a:solidFill>
                  <a:srgbClr val="663300"/>
                </a:solidFill>
              </a:rPr>
              <a:t>învăţămîntul</a:t>
            </a:r>
            <a:r>
              <a:rPr lang="ro-RO" sz="2600" i="1" dirty="0" smtClean="0">
                <a:solidFill>
                  <a:srgbClr val="663300"/>
                </a:solidFill>
              </a:rPr>
              <a:t> liceal în anul de studii 2015-2016.</a:t>
            </a:r>
            <a:endParaRPr lang="ru-RU" sz="2600" dirty="0">
              <a:solidFill>
                <a:srgbClr val="663300"/>
              </a:solidFill>
            </a:endParaRPr>
          </a:p>
        </p:txBody>
      </p:sp>
    </p:spTree>
  </p:cSld>
  <p:clrMapOvr>
    <a:masterClrMapping/>
  </p:clrMapOvr>
  <p:transition>
    <p:split orient="ver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071546"/>
            <a:ext cx="8077200" cy="1143000"/>
          </a:xfrm>
        </p:spPr>
        <p:txBody>
          <a:bodyPr/>
          <a:lstStyle/>
          <a:p>
            <a:r>
              <a:rPr lang="ro-RO" sz="2800" b="1" dirty="0" smtClean="0"/>
              <a:t>Admitere în </a:t>
            </a:r>
            <a:r>
              <a:rPr lang="ro-RO" sz="2800" b="1" dirty="0" err="1" smtClean="0"/>
              <a:t>învățămîntul</a:t>
            </a:r>
            <a:r>
              <a:rPr lang="ro-RO" sz="2800" b="1" dirty="0" smtClean="0"/>
              <a:t> liceal în bază de examen. </a:t>
            </a:r>
            <a:endParaRPr lang="ru-RU" sz="2800" b="1" dirty="0"/>
          </a:p>
        </p:txBody>
      </p:sp>
      <p:sp>
        <p:nvSpPr>
          <p:cNvPr id="3" name="Содержимое 2"/>
          <p:cNvSpPr>
            <a:spLocks noGrp="1"/>
          </p:cNvSpPr>
          <p:nvPr>
            <p:ph idx="1"/>
          </p:nvPr>
        </p:nvSpPr>
        <p:spPr>
          <a:xfrm>
            <a:off x="495300" y="2143115"/>
            <a:ext cx="8220104" cy="4143405"/>
          </a:xfrm>
        </p:spPr>
        <p:txBody>
          <a:bodyPr/>
          <a:lstStyle/>
          <a:p>
            <a:pPr marL="514350" indent="-514350">
              <a:buNone/>
            </a:pPr>
            <a:r>
              <a:rPr lang="ro-RO" dirty="0" smtClean="0"/>
              <a:t>1. Instituția Publică Liceul Teoretic </a:t>
            </a:r>
            <a:r>
              <a:rPr lang="en-US" dirty="0" smtClean="0"/>
              <a:t>“</a:t>
            </a:r>
            <a:r>
              <a:rPr lang="ro-RO" dirty="0" smtClean="0"/>
              <a:t>Sp. Haret</a:t>
            </a:r>
            <a:r>
              <a:rPr lang="en-US" dirty="0" smtClean="0"/>
              <a:t>”, </a:t>
            </a:r>
            <a:r>
              <a:rPr lang="ro-RO" dirty="0" smtClean="0"/>
              <a:t>mun. Chișinău;</a:t>
            </a:r>
          </a:p>
          <a:p>
            <a:pPr marL="514350" indent="-514350">
              <a:buNone/>
            </a:pPr>
            <a:r>
              <a:rPr lang="ro-RO" dirty="0" smtClean="0"/>
              <a:t>2</a:t>
            </a:r>
            <a:r>
              <a:rPr lang="ro-RO" smtClean="0"/>
              <a:t>. </a:t>
            </a:r>
            <a:r>
              <a:rPr lang="ro-RO" dirty="0" smtClean="0"/>
              <a:t>Instituția Publică Liceul Teoretic </a:t>
            </a:r>
            <a:r>
              <a:rPr lang="en-US" dirty="0" smtClean="0"/>
              <a:t>“</a:t>
            </a:r>
            <a:r>
              <a:rPr lang="ro-RO" dirty="0" smtClean="0"/>
              <a:t>M. Eliade</a:t>
            </a:r>
            <a:r>
              <a:rPr lang="en-US" dirty="0" smtClean="0"/>
              <a:t>”,</a:t>
            </a:r>
            <a:r>
              <a:rPr lang="ro-RO" dirty="0" smtClean="0"/>
              <a:t> mun. Chișinău;.</a:t>
            </a:r>
          </a:p>
          <a:p>
            <a:pPr marL="514350" indent="-514350">
              <a:buNone/>
            </a:pPr>
            <a:endParaRPr lang="ro-RO" i="1" dirty="0" smtClean="0"/>
          </a:p>
          <a:p>
            <a:pPr marL="514350" indent="-514350">
              <a:buNone/>
            </a:pPr>
            <a:endParaRPr lang="ro-RO" dirty="0" smtClean="0"/>
          </a:p>
          <a:p>
            <a:pPr marL="514350" indent="-514350">
              <a:buNone/>
            </a:pPr>
            <a:endParaRPr lang="ro-RO" dirty="0" smtClean="0"/>
          </a:p>
          <a:p>
            <a:pPr marL="514350" indent="-514350">
              <a:buNone/>
            </a:pPr>
            <a:endParaRPr lang="ro-RO" dirty="0" smtClean="0"/>
          </a:p>
          <a:p>
            <a:pPr marL="514350" indent="-514350">
              <a:buAutoNum type="arabicPeriod"/>
            </a:pPr>
            <a:endParaRPr lang="ru-RU" dirty="0"/>
          </a:p>
        </p:txBody>
      </p:sp>
    </p:spTree>
  </p:cSld>
  <p:clrMapOvr>
    <a:masterClrMapping/>
  </p:clrMapOvr>
  <p:transition>
    <p:split orient="ver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Заголовок 1"/>
          <p:cNvSpPr>
            <a:spLocks noGrp="1"/>
          </p:cNvSpPr>
          <p:nvPr>
            <p:ph type="ctrTitle" sz="quarter"/>
          </p:nvPr>
        </p:nvSpPr>
        <p:spPr>
          <a:xfrm>
            <a:off x="428596" y="1000108"/>
            <a:ext cx="8572560" cy="642942"/>
          </a:xfrm>
        </p:spPr>
        <p:txBody>
          <a:bodyPr/>
          <a:lstStyle/>
          <a:p>
            <a:r>
              <a:rPr lang="ro-RO" sz="3600" dirty="0" smtClean="0">
                <a:solidFill>
                  <a:schemeClr val="bg1"/>
                </a:solidFill>
              </a:rPr>
              <a:t>Calendarul admiterii în clasa a X-a. </a:t>
            </a:r>
            <a:endParaRPr lang="ru-RU" sz="3600" dirty="0">
              <a:solidFill>
                <a:schemeClr val="bg1"/>
              </a:solidFill>
            </a:endParaRPr>
          </a:p>
        </p:txBody>
      </p:sp>
      <p:sp>
        <p:nvSpPr>
          <p:cNvPr id="3" name="Подзаголовок 2"/>
          <p:cNvSpPr>
            <a:spLocks noGrp="1"/>
          </p:cNvSpPr>
          <p:nvPr>
            <p:ph type="subTitle" sz="quarter" idx="1"/>
          </p:nvPr>
        </p:nvSpPr>
        <p:spPr>
          <a:xfrm>
            <a:off x="714348" y="1928802"/>
            <a:ext cx="8215370" cy="4071966"/>
          </a:xfrm>
        </p:spPr>
        <p:txBody>
          <a:bodyPr/>
          <a:lstStyle/>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algn="l"/>
            <a:endParaRPr lang="ro-RO" sz="2800" dirty="0" smtClean="0"/>
          </a:p>
          <a:p>
            <a:pPr marL="514350" indent="-514350" algn="l"/>
            <a:endParaRPr lang="en-US" sz="2800" dirty="0" smtClean="0"/>
          </a:p>
        </p:txBody>
      </p:sp>
      <p:sp>
        <p:nvSpPr>
          <p:cNvPr id="5" name="Прямоугольник 4"/>
          <p:cNvSpPr/>
          <p:nvPr/>
        </p:nvSpPr>
        <p:spPr>
          <a:xfrm>
            <a:off x="571472" y="1857364"/>
            <a:ext cx="7929618" cy="3785652"/>
          </a:xfrm>
          <a:prstGeom prst="rect">
            <a:avLst/>
          </a:prstGeom>
        </p:spPr>
        <p:txBody>
          <a:bodyPr wrap="square">
            <a:spAutoFit/>
          </a:bodyPr>
          <a:lstStyle/>
          <a:p>
            <a:pPr lvl="0"/>
            <a:r>
              <a:rPr lang="ro-RO" sz="2400" dirty="0" smtClean="0">
                <a:solidFill>
                  <a:srgbClr val="663300"/>
                </a:solidFill>
                <a:latin typeface="Times New Roman" pitchFamily="18" charset="0"/>
                <a:cs typeface="Times New Roman" pitchFamily="18" charset="0"/>
              </a:rPr>
              <a:t>I etapă </a:t>
            </a:r>
            <a:r>
              <a:rPr lang="ro-RO" sz="2400" i="1" dirty="0" smtClean="0">
                <a:solidFill>
                  <a:srgbClr val="663300"/>
                </a:solidFill>
                <a:latin typeface="Times New Roman" pitchFamily="18" charset="0"/>
                <a:cs typeface="Times New Roman" pitchFamily="18" charset="0"/>
              </a:rPr>
              <a:t>(demarează după 3 zile calendaristice de la finalizarea sesiunii suplimentare a examenelor naționale de absolvire a gimnaziului) </a:t>
            </a:r>
            <a:r>
              <a:rPr lang="ro-RO" sz="2400" dirty="0" smtClean="0">
                <a:solidFill>
                  <a:srgbClr val="663300"/>
                </a:solidFill>
                <a:latin typeface="Times New Roman" pitchFamily="18" charset="0"/>
                <a:cs typeface="Times New Roman" pitchFamily="18" charset="0"/>
              </a:rPr>
              <a:t>cu o durată de 15 zile calendaristice. -</a:t>
            </a:r>
            <a:r>
              <a:rPr lang="ro-RO" sz="2400" b="1" dirty="0" smtClean="0">
                <a:solidFill>
                  <a:srgbClr val="663300"/>
                </a:solidFill>
                <a:latin typeface="Times New Roman" pitchFamily="18" charset="0"/>
                <a:cs typeface="Times New Roman" pitchFamily="18" charset="0"/>
              </a:rPr>
              <a:t>11 – 25 iulie 2016</a:t>
            </a:r>
          </a:p>
          <a:p>
            <a:pPr lvl="0"/>
            <a:endParaRPr lang="ro-RO" sz="2400" b="1" dirty="0" smtClean="0">
              <a:solidFill>
                <a:srgbClr val="663300"/>
              </a:solidFill>
              <a:latin typeface="Times New Roman" pitchFamily="18" charset="0"/>
              <a:cs typeface="Times New Roman" pitchFamily="18" charset="0"/>
            </a:endParaRPr>
          </a:p>
          <a:p>
            <a:pPr lvl="0"/>
            <a:r>
              <a:rPr lang="ro-RO" sz="2400" dirty="0" smtClean="0">
                <a:solidFill>
                  <a:srgbClr val="663300"/>
                </a:solidFill>
                <a:latin typeface="Times New Roman" pitchFamily="18" charset="0"/>
                <a:cs typeface="Times New Roman" pitchFamily="18" charset="0"/>
              </a:rPr>
              <a:t>II etapă </a:t>
            </a:r>
            <a:r>
              <a:rPr lang="ro-RO" sz="2400" i="1" dirty="0" smtClean="0">
                <a:solidFill>
                  <a:srgbClr val="663300"/>
                </a:solidFill>
                <a:latin typeface="Times New Roman" pitchFamily="18" charset="0"/>
                <a:cs typeface="Times New Roman" pitchFamily="18" charset="0"/>
              </a:rPr>
              <a:t>(demarează în a doua săptămână a lunii august) </a:t>
            </a:r>
            <a:r>
              <a:rPr lang="ro-RO" sz="2400" dirty="0" smtClean="0">
                <a:solidFill>
                  <a:srgbClr val="663300"/>
                </a:solidFill>
                <a:latin typeface="Times New Roman" pitchFamily="18" charset="0"/>
                <a:cs typeface="Times New Roman" pitchFamily="18" charset="0"/>
              </a:rPr>
              <a:t> cu o durată de 7 zile calendaristice.  </a:t>
            </a:r>
            <a:r>
              <a:rPr lang="ro-RO" sz="2400" b="1" dirty="0" smtClean="0">
                <a:solidFill>
                  <a:srgbClr val="663300"/>
                </a:solidFill>
                <a:latin typeface="Times New Roman" pitchFamily="18" charset="0"/>
                <a:cs typeface="Times New Roman" pitchFamily="18" charset="0"/>
              </a:rPr>
              <a:t>8-16 august 2016.</a:t>
            </a:r>
          </a:p>
          <a:p>
            <a:pPr lvl="0"/>
            <a:endParaRPr lang="ro-RO" sz="2400" b="1" dirty="0" smtClean="0">
              <a:solidFill>
                <a:srgbClr val="663300"/>
              </a:solidFill>
              <a:latin typeface="Times New Roman" pitchFamily="18" charset="0"/>
              <a:cs typeface="Times New Roman" pitchFamily="18" charset="0"/>
            </a:endParaRPr>
          </a:p>
          <a:p>
            <a:pPr lvl="0"/>
            <a:r>
              <a:rPr lang="ro-RO" sz="2400" dirty="0" smtClean="0">
                <a:solidFill>
                  <a:srgbClr val="663300"/>
                </a:solidFill>
                <a:latin typeface="Times New Roman" pitchFamily="18" charset="0"/>
                <a:cs typeface="Times New Roman" pitchFamily="18" charset="0"/>
              </a:rPr>
              <a:t>Etapa II se organizează doar în instituțiile de </a:t>
            </a:r>
            <a:r>
              <a:rPr lang="ro-RO" sz="2400" dirty="0" err="1" smtClean="0">
                <a:solidFill>
                  <a:srgbClr val="663300"/>
                </a:solidFill>
                <a:latin typeface="Times New Roman" pitchFamily="18" charset="0"/>
                <a:cs typeface="Times New Roman" pitchFamily="18" charset="0"/>
              </a:rPr>
              <a:t>învățămînt</a:t>
            </a:r>
            <a:r>
              <a:rPr lang="ro-RO" sz="2400" dirty="0" smtClean="0">
                <a:solidFill>
                  <a:srgbClr val="663300"/>
                </a:solidFill>
                <a:latin typeface="Times New Roman" pitchFamily="18" charset="0"/>
                <a:cs typeface="Times New Roman" pitchFamily="18" charset="0"/>
              </a:rPr>
              <a:t> care au locuri vacante, conform planului de admitere</a:t>
            </a:r>
            <a:r>
              <a:rPr lang="ro-RO" sz="2400" dirty="0" smtClean="0"/>
              <a:t>. </a:t>
            </a:r>
            <a:endParaRPr lang="en-US" sz="2400" dirty="0"/>
          </a:p>
        </p:txBody>
      </p:sp>
    </p:spTree>
  </p:cSld>
  <p:clrMapOvr>
    <a:masterClrMapping/>
  </p:clrMapOvr>
  <p:transition>
    <p:split orient="ver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071546"/>
            <a:ext cx="8362952" cy="1143000"/>
          </a:xfrm>
        </p:spPr>
        <p:txBody>
          <a:bodyPr/>
          <a:lstStyle/>
          <a:p>
            <a:r>
              <a:rPr lang="ro-RO" sz="3200" b="1" dirty="0" smtClean="0"/>
              <a:t>Date preventive privind admiterea în </a:t>
            </a:r>
            <a:r>
              <a:rPr lang="ro-RO" sz="3200" b="1" dirty="0" err="1" smtClean="0"/>
              <a:t>învățămîntul</a:t>
            </a:r>
            <a:r>
              <a:rPr lang="ro-RO" sz="3200" b="1" dirty="0" smtClean="0"/>
              <a:t> liceal</a:t>
            </a:r>
            <a:endParaRPr lang="ru-RU" sz="3200" b="1" dirty="0"/>
          </a:p>
        </p:txBody>
      </p:sp>
      <p:sp>
        <p:nvSpPr>
          <p:cNvPr id="3" name="Содержимое 2"/>
          <p:cNvSpPr>
            <a:spLocks noGrp="1"/>
          </p:cNvSpPr>
          <p:nvPr>
            <p:ph idx="1"/>
          </p:nvPr>
        </p:nvSpPr>
        <p:spPr>
          <a:xfrm>
            <a:off x="357158" y="2285993"/>
            <a:ext cx="8429684" cy="3657608"/>
          </a:xfrm>
        </p:spPr>
        <p:txBody>
          <a:bodyPr/>
          <a:lstStyle/>
          <a:p>
            <a:pPr>
              <a:buNone/>
            </a:pPr>
            <a:r>
              <a:rPr lang="ro-RO" sz="2600" dirty="0" smtClean="0"/>
              <a:t> În sesiune de examene de absolvire a gimnaziului au fost admiși </a:t>
            </a:r>
            <a:r>
              <a:rPr lang="ro-RO" sz="2600" b="1" dirty="0" smtClean="0"/>
              <a:t>28 189 elevi</a:t>
            </a:r>
            <a:r>
              <a:rPr lang="ro-RO" sz="2600" dirty="0" smtClean="0"/>
              <a:t>, au promovat examenul </a:t>
            </a:r>
            <a:r>
              <a:rPr lang="ro-RO" sz="2600" b="1" dirty="0" smtClean="0"/>
              <a:t>27 692 elevi.</a:t>
            </a:r>
          </a:p>
          <a:p>
            <a:pPr>
              <a:buNone/>
            </a:pPr>
            <a:endParaRPr lang="ro-RO" sz="800" b="1" dirty="0" smtClean="0"/>
          </a:p>
          <a:p>
            <a:pPr>
              <a:buNone/>
            </a:pPr>
            <a:r>
              <a:rPr lang="ro-RO" sz="2600" dirty="0" smtClean="0"/>
              <a:t>În concursul de admitere în </a:t>
            </a:r>
            <a:r>
              <a:rPr lang="ro-RO" sz="2600" dirty="0" err="1" smtClean="0"/>
              <a:t>învățămîntul</a:t>
            </a:r>
            <a:r>
              <a:rPr lang="ro-RO" sz="2600" dirty="0" smtClean="0"/>
              <a:t> liceal au participat </a:t>
            </a:r>
            <a:r>
              <a:rPr lang="ro-RO" sz="2600" b="1" dirty="0" smtClean="0"/>
              <a:t>7378 elevi , </a:t>
            </a:r>
            <a:r>
              <a:rPr lang="ro-RO" sz="2600" dirty="0" smtClean="0"/>
              <a:t>ceea ce constituie </a:t>
            </a:r>
            <a:r>
              <a:rPr lang="ro-RO" sz="2600" b="1" dirty="0" smtClean="0"/>
              <a:t>26,64%.</a:t>
            </a:r>
          </a:p>
          <a:p>
            <a:pPr>
              <a:buNone/>
            </a:pPr>
            <a:r>
              <a:rPr lang="ro-RO" sz="2600" dirty="0" smtClean="0"/>
              <a:t>Anul de studii 2016-2016: din numărul total de absolvenţi ai gimnaziului </a:t>
            </a:r>
            <a:r>
              <a:rPr lang="ro-RO" sz="2600" b="1" dirty="0" smtClean="0"/>
              <a:t>31421</a:t>
            </a:r>
            <a:r>
              <a:rPr lang="ro-RO" sz="2600" dirty="0" smtClean="0"/>
              <a:t> au fost înmatriculaţi în </a:t>
            </a:r>
            <a:r>
              <a:rPr lang="ro-RO" sz="2600" dirty="0" err="1" smtClean="0"/>
              <a:t>învăţămîntul</a:t>
            </a:r>
            <a:r>
              <a:rPr lang="ro-RO" sz="2600" dirty="0" smtClean="0"/>
              <a:t> liceal</a:t>
            </a:r>
            <a:r>
              <a:rPr lang="ro-RO" sz="2600" b="1" dirty="0" smtClean="0"/>
              <a:t> 12421</a:t>
            </a:r>
            <a:r>
              <a:rPr lang="ro-RO" sz="2600" dirty="0" smtClean="0"/>
              <a:t> elevi, ceea ce constituie 39,8%.</a:t>
            </a:r>
            <a:endParaRPr lang="ro-RO" sz="2600" b="1" dirty="0" smtClean="0"/>
          </a:p>
          <a:p>
            <a:pPr>
              <a:buNone/>
            </a:pPr>
            <a:endParaRPr lang="ru-RU" sz="2000" dirty="0"/>
          </a:p>
        </p:txBody>
      </p:sp>
    </p:spTree>
  </p:cSld>
  <p:clrMapOvr>
    <a:masterClrMapping/>
  </p:clrMapOvr>
  <p:transition>
    <p:split orient="ver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1"/>
          </p:nvPr>
        </p:nvGraphicFramePr>
        <p:xfrm>
          <a:off x="495300" y="2441575"/>
          <a:ext cx="8064500" cy="3502025"/>
        </p:xfrm>
        <a:graphic>
          <a:graphicData uri="http://schemas.openxmlformats.org/drawingml/2006/chart">
            <c:chart xmlns:c="http://schemas.openxmlformats.org/drawingml/2006/chart" xmlns:r="http://schemas.openxmlformats.org/officeDocument/2006/relationships" r:id="rId3"/>
          </a:graphicData>
        </a:graphic>
      </p:graphicFrame>
      <p:sp>
        <p:nvSpPr>
          <p:cNvPr id="8" name="Прямоугольник 7"/>
          <p:cNvSpPr/>
          <p:nvPr/>
        </p:nvSpPr>
        <p:spPr>
          <a:xfrm>
            <a:off x="857224" y="1214422"/>
            <a:ext cx="7786742" cy="954107"/>
          </a:xfrm>
          <a:prstGeom prst="rect">
            <a:avLst/>
          </a:prstGeom>
        </p:spPr>
        <p:txBody>
          <a:bodyPr wrap="square">
            <a:spAutoFit/>
          </a:bodyPr>
          <a:lstStyle/>
          <a:p>
            <a:pPr algn="ctr"/>
            <a:r>
              <a:rPr lang="ro-RO" sz="2800" b="1" dirty="0" smtClean="0"/>
              <a:t>Analiza comparativă a rezultatelor admiterii în </a:t>
            </a:r>
            <a:r>
              <a:rPr lang="ro-RO" sz="2800" b="1" dirty="0" err="1" smtClean="0"/>
              <a:t>învățămîntul</a:t>
            </a:r>
            <a:r>
              <a:rPr lang="ro-RO" sz="2800" b="1" dirty="0" smtClean="0"/>
              <a:t> liceal (3 ani)</a:t>
            </a:r>
            <a:endParaRPr lang="ru-RU" sz="2800" b="1" dirty="0"/>
          </a:p>
        </p:txBody>
      </p:sp>
    </p:spTree>
    <p:extLst>
      <p:ext uri="{BB962C8B-B14F-4D97-AF65-F5344CB8AC3E}">
        <p14:creationId xmlns:p14="http://schemas.microsoft.com/office/powerpoint/2010/main" val="2449298409"/>
      </p:ext>
    </p:extLst>
  </p:cSld>
  <p:clrMapOvr>
    <a:masterClrMapping/>
  </p:clrMapOvr>
  <p:transition>
    <p:split orient="ver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Заголовок 1"/>
          <p:cNvSpPr>
            <a:spLocks noGrp="1"/>
          </p:cNvSpPr>
          <p:nvPr>
            <p:ph type="ctrTitle" sz="quarter"/>
          </p:nvPr>
        </p:nvSpPr>
        <p:spPr>
          <a:xfrm>
            <a:off x="428596" y="1000108"/>
            <a:ext cx="8572560" cy="988732"/>
          </a:xfrm>
        </p:spPr>
        <p:txBody>
          <a:bodyPr/>
          <a:lstStyle/>
          <a:p>
            <a:r>
              <a:rPr lang="ro-RO" sz="3600" dirty="0" smtClean="0">
                <a:solidFill>
                  <a:schemeClr val="bg1"/>
                </a:solidFill>
              </a:rPr>
              <a:t>Analiza rezultatelor preventive ale admiterii conform profilurilor de liceu . </a:t>
            </a:r>
            <a:endParaRPr lang="ru-RU" sz="3600" dirty="0">
              <a:solidFill>
                <a:schemeClr val="bg1"/>
              </a:solidFill>
            </a:endParaRPr>
          </a:p>
        </p:txBody>
      </p:sp>
      <p:sp>
        <p:nvSpPr>
          <p:cNvPr id="3" name="Подзаголовок 2"/>
          <p:cNvSpPr>
            <a:spLocks noGrp="1"/>
          </p:cNvSpPr>
          <p:nvPr>
            <p:ph type="subTitle" sz="quarter" idx="1"/>
          </p:nvPr>
        </p:nvSpPr>
        <p:spPr>
          <a:xfrm>
            <a:off x="714348" y="1928802"/>
            <a:ext cx="8215370" cy="4071966"/>
          </a:xfrm>
        </p:spPr>
        <p:txBody>
          <a:bodyPr/>
          <a:lstStyle/>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algn="l"/>
            <a:endParaRPr lang="ro-RO" sz="2800" dirty="0" smtClean="0"/>
          </a:p>
          <a:p>
            <a:pPr marL="514350" indent="-514350" algn="l"/>
            <a:endParaRPr lang="en-US" sz="2800" dirty="0" smtClean="0"/>
          </a:p>
        </p:txBody>
      </p:sp>
      <p:sp>
        <p:nvSpPr>
          <p:cNvPr id="5" name="Прямоугольник 4"/>
          <p:cNvSpPr/>
          <p:nvPr/>
        </p:nvSpPr>
        <p:spPr>
          <a:xfrm>
            <a:off x="467544" y="2564904"/>
            <a:ext cx="8280920" cy="3416320"/>
          </a:xfrm>
          <a:prstGeom prst="rect">
            <a:avLst/>
          </a:prstGeom>
        </p:spPr>
        <p:txBody>
          <a:bodyPr wrap="square">
            <a:spAutoFit/>
          </a:bodyPr>
          <a:lstStyle/>
          <a:p>
            <a:pPr lvl="0"/>
            <a:r>
              <a:rPr lang="vi-VN" sz="2400" dirty="0" smtClean="0"/>
              <a:t>Din numărul total de elevi inmatriculați </a:t>
            </a:r>
            <a:r>
              <a:rPr lang="ro-RO" sz="2400" dirty="0" smtClean="0"/>
              <a:t>(7378):</a:t>
            </a:r>
          </a:p>
          <a:p>
            <a:pPr lvl="0"/>
            <a:endParaRPr lang="ro-RO" sz="2400" dirty="0" smtClean="0"/>
          </a:p>
          <a:p>
            <a:pPr lvl="0"/>
            <a:r>
              <a:rPr lang="ro-RO" sz="2400" dirty="0" smtClean="0"/>
              <a:t>- </a:t>
            </a:r>
            <a:r>
              <a:rPr lang="vi-VN" sz="2400" b="1" dirty="0" smtClean="0"/>
              <a:t>5222 candidați </a:t>
            </a:r>
            <a:r>
              <a:rPr lang="vi-VN" sz="2400" dirty="0" smtClean="0"/>
              <a:t>au optat pentru profilul umanist, cee ace constituie 70,77%                                                                                    </a:t>
            </a:r>
            <a:r>
              <a:rPr lang="ro-RO" sz="2400" dirty="0" smtClean="0"/>
              <a:t>- </a:t>
            </a:r>
            <a:r>
              <a:rPr lang="vi-VN" sz="2400" b="1" dirty="0" smtClean="0"/>
              <a:t>2007 candidați </a:t>
            </a:r>
            <a:r>
              <a:rPr lang="vi-VN" sz="2400" dirty="0" smtClean="0"/>
              <a:t>au optat pentru profilul real, ceea ce constituie 27,2%                                                                                        </a:t>
            </a:r>
            <a:endParaRPr lang="ro-RO" sz="2400" dirty="0" smtClean="0"/>
          </a:p>
          <a:p>
            <a:pPr lvl="0"/>
            <a:r>
              <a:rPr lang="ro-RO" sz="2400" dirty="0" smtClean="0"/>
              <a:t>- </a:t>
            </a:r>
            <a:r>
              <a:rPr lang="vi-VN" sz="2400" b="1" dirty="0" smtClean="0"/>
              <a:t>69 candidați </a:t>
            </a:r>
            <a:r>
              <a:rPr lang="vi-VN" sz="2400" dirty="0" smtClean="0"/>
              <a:t>au solicitat profilul sport, ceea ce constituie 0,94%                                                                                         </a:t>
            </a:r>
            <a:r>
              <a:rPr lang="ro-RO" sz="2400" dirty="0" smtClean="0"/>
              <a:t>-</a:t>
            </a:r>
            <a:r>
              <a:rPr lang="vi-VN" sz="2400" b="1" dirty="0" smtClean="0"/>
              <a:t>80 candidați </a:t>
            </a:r>
            <a:r>
              <a:rPr lang="vi-VN" sz="2400" dirty="0" smtClean="0"/>
              <a:t>au optat pentru profilul arte, ceea ce constituie 1,09%</a:t>
            </a:r>
            <a:r>
              <a:rPr lang="ro-RO" sz="2400" dirty="0" smtClean="0"/>
              <a:t>. </a:t>
            </a:r>
            <a:endParaRPr lang="en-US" sz="2400" dirty="0"/>
          </a:p>
        </p:txBody>
      </p:sp>
    </p:spTree>
  </p:cSld>
  <p:clrMapOvr>
    <a:masterClrMapping/>
  </p:clrMapOvr>
  <p:transition>
    <p:split orient="ver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071547"/>
            <a:ext cx="8077200" cy="714380"/>
          </a:xfrm>
        </p:spPr>
        <p:txBody>
          <a:bodyPr/>
          <a:lstStyle/>
          <a:p>
            <a:r>
              <a:rPr lang="ro-RO" sz="3200" b="1" dirty="0" smtClean="0">
                <a:solidFill>
                  <a:srgbClr val="663300"/>
                </a:solidFill>
              </a:rPr>
              <a:t>Abordări generale:</a:t>
            </a:r>
            <a:endParaRPr lang="ru-RU" sz="3200" b="1" dirty="0">
              <a:solidFill>
                <a:srgbClr val="663300"/>
              </a:solidFill>
            </a:endParaRPr>
          </a:p>
        </p:txBody>
      </p:sp>
      <p:sp>
        <p:nvSpPr>
          <p:cNvPr id="3" name="Содержимое 2"/>
          <p:cNvSpPr>
            <a:spLocks noGrp="1"/>
          </p:cNvSpPr>
          <p:nvPr>
            <p:ph idx="1"/>
          </p:nvPr>
        </p:nvSpPr>
        <p:spPr>
          <a:xfrm>
            <a:off x="428596" y="2714620"/>
            <a:ext cx="8064500" cy="2786082"/>
          </a:xfrm>
        </p:spPr>
        <p:txBody>
          <a:bodyPr/>
          <a:lstStyle/>
          <a:p>
            <a:pPr algn="just">
              <a:buNone/>
            </a:pPr>
            <a:r>
              <a:rPr lang="ro-RO" sz="2000" b="1" dirty="0" smtClean="0">
                <a:solidFill>
                  <a:srgbClr val="663300"/>
                </a:solidFill>
              </a:rPr>
              <a:t>Rețeaua instituții de </a:t>
            </a:r>
            <a:r>
              <a:rPr lang="ro-RO" sz="2000" b="1" dirty="0" err="1" smtClean="0">
                <a:solidFill>
                  <a:srgbClr val="663300"/>
                </a:solidFill>
              </a:rPr>
              <a:t>învțămînt</a:t>
            </a:r>
            <a:r>
              <a:rPr lang="ro-RO" sz="2000" b="1" dirty="0" smtClean="0">
                <a:solidFill>
                  <a:srgbClr val="663300"/>
                </a:solidFill>
              </a:rPr>
              <a:t> </a:t>
            </a:r>
            <a:r>
              <a:rPr lang="ro-RO" sz="2000" dirty="0" smtClean="0">
                <a:solidFill>
                  <a:srgbClr val="663300"/>
                </a:solidFill>
              </a:rPr>
              <a:t>r</a:t>
            </a:r>
            <a:r>
              <a:rPr lang="en-US" sz="2000" dirty="0" smtClean="0">
                <a:solidFill>
                  <a:srgbClr val="663300"/>
                </a:solidFill>
              </a:rPr>
              <a:t>eprezintă principalul factor ce </a:t>
            </a:r>
            <a:r>
              <a:rPr lang="en-US" sz="2000" b="1" dirty="0" smtClean="0">
                <a:solidFill>
                  <a:srgbClr val="663300"/>
                </a:solidFill>
              </a:rPr>
              <a:t>ține de organizarea sistemului de învățământ </a:t>
            </a:r>
            <a:r>
              <a:rPr lang="en-US" sz="2000" dirty="0" smtClean="0">
                <a:solidFill>
                  <a:srgbClr val="663300"/>
                </a:solidFill>
              </a:rPr>
              <a:t>care are o </a:t>
            </a:r>
            <a:r>
              <a:rPr lang="en-US" sz="2000" b="1" dirty="0" smtClean="0">
                <a:solidFill>
                  <a:srgbClr val="663300"/>
                </a:solidFill>
              </a:rPr>
              <a:t>influenta </a:t>
            </a:r>
            <a:r>
              <a:rPr lang="en-US" sz="2000" dirty="0" smtClean="0">
                <a:solidFill>
                  <a:srgbClr val="663300"/>
                </a:solidFill>
              </a:rPr>
              <a:t>hot</a:t>
            </a:r>
            <a:r>
              <a:rPr lang="ro-RO" sz="2000" dirty="0" smtClean="0">
                <a:solidFill>
                  <a:srgbClr val="663300"/>
                </a:solidFill>
              </a:rPr>
              <a:t>ă</a:t>
            </a:r>
            <a:r>
              <a:rPr lang="en-US" sz="2000" dirty="0" smtClean="0">
                <a:solidFill>
                  <a:srgbClr val="663300"/>
                </a:solidFill>
              </a:rPr>
              <a:t>r</a:t>
            </a:r>
            <a:r>
              <a:rPr lang="ro-RO" sz="2000" dirty="0" smtClean="0">
                <a:solidFill>
                  <a:srgbClr val="663300"/>
                </a:solidFill>
              </a:rPr>
              <a:t>î</a:t>
            </a:r>
            <a:r>
              <a:rPr lang="en-US" sz="2000" dirty="0" smtClean="0">
                <a:solidFill>
                  <a:srgbClr val="663300"/>
                </a:solidFill>
              </a:rPr>
              <a:t>toare </a:t>
            </a:r>
            <a:r>
              <a:rPr lang="en-US" sz="2000" b="1" dirty="0" smtClean="0">
                <a:solidFill>
                  <a:srgbClr val="663300"/>
                </a:solidFill>
              </a:rPr>
              <a:t>asupra form</a:t>
            </a:r>
            <a:r>
              <a:rPr lang="ro-RO" sz="2000" b="1" dirty="0" smtClean="0">
                <a:solidFill>
                  <a:srgbClr val="663300"/>
                </a:solidFill>
              </a:rPr>
              <a:t>ă</a:t>
            </a:r>
            <a:r>
              <a:rPr lang="en-US" sz="2000" b="1" dirty="0" smtClean="0">
                <a:solidFill>
                  <a:srgbClr val="663300"/>
                </a:solidFill>
              </a:rPr>
              <a:t>rii </a:t>
            </a:r>
            <a:r>
              <a:rPr lang="ro-RO" sz="2000" b="1" dirty="0" smtClean="0">
                <a:solidFill>
                  <a:srgbClr val="663300"/>
                </a:solidFill>
              </a:rPr>
              <a:t>ș</a:t>
            </a:r>
            <a:r>
              <a:rPr lang="en-US" sz="2000" b="1" dirty="0" smtClean="0">
                <a:solidFill>
                  <a:srgbClr val="663300"/>
                </a:solidFill>
              </a:rPr>
              <a:t>i</a:t>
            </a:r>
            <a:r>
              <a:rPr lang="en-US" sz="2000" dirty="0" smtClean="0">
                <a:solidFill>
                  <a:srgbClr val="663300"/>
                </a:solidFill>
              </a:rPr>
              <a:t> </a:t>
            </a:r>
            <a:r>
              <a:rPr lang="en-US" sz="2000" b="1" dirty="0" smtClean="0">
                <a:solidFill>
                  <a:srgbClr val="663300"/>
                </a:solidFill>
              </a:rPr>
              <a:t>distribuirii cererii de studii pe institu</a:t>
            </a:r>
            <a:r>
              <a:rPr lang="ro-RO" sz="2000" b="1" dirty="0" smtClean="0">
                <a:solidFill>
                  <a:srgbClr val="663300"/>
                </a:solidFill>
              </a:rPr>
              <a:t>ț</a:t>
            </a:r>
            <a:r>
              <a:rPr lang="en-US" sz="2000" b="1" dirty="0" smtClean="0">
                <a:solidFill>
                  <a:srgbClr val="663300"/>
                </a:solidFill>
              </a:rPr>
              <a:t>ii de </a:t>
            </a:r>
            <a:r>
              <a:rPr lang="ro-RO" sz="2000" b="1" dirty="0" smtClean="0">
                <a:solidFill>
                  <a:srgbClr val="663300"/>
                </a:solidFill>
              </a:rPr>
              <a:t>î</a:t>
            </a:r>
            <a:r>
              <a:rPr lang="en-US" sz="2000" b="1" dirty="0" smtClean="0">
                <a:solidFill>
                  <a:srgbClr val="663300"/>
                </a:solidFill>
              </a:rPr>
              <a:t>nv</a:t>
            </a:r>
            <a:r>
              <a:rPr lang="ro-RO" sz="2000" b="1" dirty="0" err="1" smtClean="0">
                <a:solidFill>
                  <a:srgbClr val="663300"/>
                </a:solidFill>
              </a:rPr>
              <a:t>ăță</a:t>
            </a:r>
            <a:r>
              <a:rPr lang="en-US" sz="2000" b="1" dirty="0" smtClean="0">
                <a:solidFill>
                  <a:srgbClr val="663300"/>
                </a:solidFill>
              </a:rPr>
              <a:t>m</a:t>
            </a:r>
            <a:r>
              <a:rPr lang="ro-RO" sz="2000" b="1" dirty="0" smtClean="0">
                <a:solidFill>
                  <a:srgbClr val="663300"/>
                </a:solidFill>
              </a:rPr>
              <a:t>î</a:t>
            </a:r>
            <a:r>
              <a:rPr lang="en-US" sz="2000" b="1" dirty="0" smtClean="0">
                <a:solidFill>
                  <a:srgbClr val="663300"/>
                </a:solidFill>
              </a:rPr>
              <a:t>nt.</a:t>
            </a:r>
            <a:endParaRPr lang="ru-RU" sz="2000" dirty="0" smtClean="0">
              <a:solidFill>
                <a:srgbClr val="663300"/>
              </a:solidFill>
            </a:endParaRPr>
          </a:p>
          <a:p>
            <a:endParaRPr lang="ru-RU" dirty="0"/>
          </a:p>
        </p:txBody>
      </p:sp>
    </p:spTree>
  </p:cSld>
  <p:clrMapOvr>
    <a:masterClrMapping/>
  </p:clrMapOvr>
  <p:transition>
    <p:split orient="ver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Заголовок 1"/>
          <p:cNvSpPr>
            <a:spLocks noGrp="1"/>
          </p:cNvSpPr>
          <p:nvPr>
            <p:ph type="ctrTitle" sz="quarter"/>
          </p:nvPr>
        </p:nvSpPr>
        <p:spPr>
          <a:xfrm>
            <a:off x="428596" y="1000108"/>
            <a:ext cx="8572560" cy="988732"/>
          </a:xfrm>
        </p:spPr>
        <p:txBody>
          <a:bodyPr/>
          <a:lstStyle/>
          <a:p>
            <a:r>
              <a:rPr lang="ro-RO" sz="3600" dirty="0" smtClean="0">
                <a:solidFill>
                  <a:schemeClr val="bg1"/>
                </a:solidFill>
              </a:rPr>
              <a:t>Analiza rezultatelor preventive ale admiterii conform instituțiilor . </a:t>
            </a:r>
            <a:endParaRPr lang="ru-RU" sz="3600" dirty="0">
              <a:solidFill>
                <a:schemeClr val="bg1"/>
              </a:solidFill>
            </a:endParaRPr>
          </a:p>
        </p:txBody>
      </p:sp>
      <p:sp>
        <p:nvSpPr>
          <p:cNvPr id="3" name="Подзаголовок 2"/>
          <p:cNvSpPr>
            <a:spLocks noGrp="1"/>
          </p:cNvSpPr>
          <p:nvPr>
            <p:ph type="subTitle" sz="quarter" idx="1"/>
          </p:nvPr>
        </p:nvSpPr>
        <p:spPr>
          <a:xfrm>
            <a:off x="714348" y="1928802"/>
            <a:ext cx="8215370" cy="4071966"/>
          </a:xfrm>
        </p:spPr>
        <p:txBody>
          <a:bodyPr/>
          <a:lstStyle/>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algn="l"/>
            <a:endParaRPr lang="ro-RO" sz="2800" dirty="0" smtClean="0"/>
          </a:p>
          <a:p>
            <a:pPr marL="514350" indent="-514350" algn="l"/>
            <a:endParaRPr lang="en-US" sz="2800" dirty="0" smtClean="0"/>
          </a:p>
        </p:txBody>
      </p:sp>
      <p:sp>
        <p:nvSpPr>
          <p:cNvPr id="5" name="Прямоугольник 4"/>
          <p:cNvSpPr/>
          <p:nvPr/>
        </p:nvSpPr>
        <p:spPr>
          <a:xfrm>
            <a:off x="467544" y="2564904"/>
            <a:ext cx="8280920" cy="3785652"/>
          </a:xfrm>
          <a:prstGeom prst="rect">
            <a:avLst/>
          </a:prstGeom>
        </p:spPr>
        <p:txBody>
          <a:bodyPr wrap="square">
            <a:spAutoFit/>
          </a:bodyPr>
          <a:lstStyle/>
          <a:p>
            <a:pPr lvl="0"/>
            <a:r>
              <a:rPr lang="vi-VN" sz="2400" dirty="0" smtClean="0"/>
              <a:t>Din numărul total de </a:t>
            </a:r>
            <a:r>
              <a:rPr lang="ro-RO" sz="2400" dirty="0" smtClean="0"/>
              <a:t>instituții liceale planificate pentru </a:t>
            </a:r>
            <a:r>
              <a:rPr lang="vi-VN" sz="2400" dirty="0" smtClean="0"/>
              <a:t>inmatricula</a:t>
            </a:r>
            <a:r>
              <a:rPr lang="ro-RO" sz="2400" dirty="0" smtClean="0"/>
              <a:t>re </a:t>
            </a:r>
            <a:r>
              <a:rPr lang="ro-RO" sz="2400" b="1" dirty="0" smtClean="0"/>
              <a:t>355 </a:t>
            </a:r>
            <a:r>
              <a:rPr lang="ro-RO" sz="2400" dirty="0" smtClean="0"/>
              <a:t>cu un efectiv de </a:t>
            </a:r>
            <a:r>
              <a:rPr lang="ro-RO" sz="2400" b="1" dirty="0" smtClean="0"/>
              <a:t>642</a:t>
            </a:r>
            <a:r>
              <a:rPr lang="ro-RO" sz="2400" dirty="0" smtClean="0"/>
              <a:t> clase  au desfășurat admitere regulamentară (în baza a două clase a X-a) :</a:t>
            </a:r>
          </a:p>
          <a:p>
            <a:pPr lvl="0"/>
            <a:endParaRPr lang="ro-RO" sz="2400" dirty="0" smtClean="0"/>
          </a:p>
          <a:p>
            <a:pPr lvl="0">
              <a:buFontTx/>
              <a:buChar char="-"/>
            </a:pPr>
            <a:r>
              <a:rPr lang="ro-RO" sz="2400" b="1" dirty="0" smtClean="0"/>
              <a:t>175 instituții </a:t>
            </a:r>
            <a:r>
              <a:rPr lang="ro-RO" sz="2400" dirty="0" smtClean="0"/>
              <a:t>cu 389 clase cu un număr total de 5157 elevi dintre care :</a:t>
            </a:r>
          </a:p>
          <a:p>
            <a:pPr lvl="0">
              <a:buFontTx/>
              <a:buChar char="-"/>
            </a:pPr>
            <a:r>
              <a:rPr lang="ro-RO" sz="2400" dirty="0" smtClean="0"/>
              <a:t> </a:t>
            </a:r>
            <a:r>
              <a:rPr lang="ro-RO" sz="2400" b="1" dirty="0" smtClean="0"/>
              <a:t>3482 elevi </a:t>
            </a:r>
            <a:r>
              <a:rPr lang="ro-RO" sz="2400" dirty="0" smtClean="0"/>
              <a:t>în profilul umanist;</a:t>
            </a:r>
          </a:p>
          <a:p>
            <a:pPr lvl="0">
              <a:buFontTx/>
              <a:buChar char="-"/>
            </a:pPr>
            <a:r>
              <a:rPr lang="ro-RO" sz="2400" b="1" dirty="0" smtClean="0"/>
              <a:t>1578 elevi </a:t>
            </a:r>
            <a:r>
              <a:rPr lang="ro-RO" sz="2400" dirty="0" smtClean="0"/>
              <a:t>profil real;</a:t>
            </a:r>
          </a:p>
          <a:p>
            <a:pPr lvl="0">
              <a:buFontTx/>
              <a:buChar char="-"/>
            </a:pPr>
            <a:r>
              <a:rPr lang="ro-RO" sz="2400" b="1" dirty="0" smtClean="0"/>
              <a:t>40 elevi </a:t>
            </a:r>
            <a:r>
              <a:rPr lang="ro-RO" sz="2400" dirty="0" smtClean="0"/>
              <a:t>la profilul sport;</a:t>
            </a:r>
          </a:p>
          <a:p>
            <a:pPr lvl="0">
              <a:buFontTx/>
              <a:buChar char="-"/>
            </a:pPr>
            <a:r>
              <a:rPr lang="ro-RO" sz="2400" b="1" dirty="0" smtClean="0"/>
              <a:t>57 elevi </a:t>
            </a:r>
            <a:r>
              <a:rPr lang="ro-RO" sz="2400" dirty="0" smtClean="0"/>
              <a:t>la profilul arte. </a:t>
            </a:r>
            <a:endParaRPr lang="en-US" sz="2400" dirty="0"/>
          </a:p>
        </p:txBody>
      </p:sp>
    </p:spTree>
  </p:cSld>
  <p:clrMapOvr>
    <a:masterClrMapping/>
  </p:clrMapOvr>
  <p:transition>
    <p:split orient="ver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Заголовок 1"/>
          <p:cNvSpPr>
            <a:spLocks noGrp="1"/>
          </p:cNvSpPr>
          <p:nvPr>
            <p:ph type="ctrTitle" sz="quarter"/>
          </p:nvPr>
        </p:nvSpPr>
        <p:spPr>
          <a:xfrm>
            <a:off x="428596" y="1000108"/>
            <a:ext cx="8572560" cy="988732"/>
          </a:xfrm>
        </p:spPr>
        <p:txBody>
          <a:bodyPr/>
          <a:lstStyle/>
          <a:p>
            <a:r>
              <a:rPr lang="ro-RO" sz="3600" dirty="0" smtClean="0">
                <a:solidFill>
                  <a:schemeClr val="bg1"/>
                </a:solidFill>
              </a:rPr>
              <a:t>Analiza rezultatelor preventive ale admiterii conform instituțiilor . </a:t>
            </a:r>
            <a:endParaRPr lang="ru-RU" sz="3600" dirty="0">
              <a:solidFill>
                <a:schemeClr val="bg1"/>
              </a:solidFill>
            </a:endParaRPr>
          </a:p>
        </p:txBody>
      </p:sp>
      <p:sp>
        <p:nvSpPr>
          <p:cNvPr id="3" name="Подзаголовок 2"/>
          <p:cNvSpPr>
            <a:spLocks noGrp="1"/>
          </p:cNvSpPr>
          <p:nvPr>
            <p:ph type="subTitle" sz="quarter" idx="1"/>
          </p:nvPr>
        </p:nvSpPr>
        <p:spPr>
          <a:xfrm>
            <a:off x="714348" y="1928802"/>
            <a:ext cx="8215370" cy="4071966"/>
          </a:xfrm>
        </p:spPr>
        <p:txBody>
          <a:bodyPr/>
          <a:lstStyle/>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lvl="0" algn="l"/>
            <a:endParaRPr lang="ro-RO" sz="2000" b="1" i="1" dirty="0" smtClean="0">
              <a:solidFill>
                <a:srgbClr val="663300"/>
              </a:solidFill>
            </a:endParaRPr>
          </a:p>
          <a:p>
            <a:pPr algn="l"/>
            <a:endParaRPr lang="ro-RO" sz="2800" dirty="0" smtClean="0"/>
          </a:p>
          <a:p>
            <a:pPr marL="514350" indent="-514350" algn="l"/>
            <a:endParaRPr lang="en-US" sz="2800" dirty="0" smtClean="0"/>
          </a:p>
        </p:txBody>
      </p:sp>
      <p:sp>
        <p:nvSpPr>
          <p:cNvPr id="5" name="Прямоугольник 4"/>
          <p:cNvSpPr/>
          <p:nvPr/>
        </p:nvSpPr>
        <p:spPr>
          <a:xfrm>
            <a:off x="467544" y="2564904"/>
            <a:ext cx="8280920" cy="3785652"/>
          </a:xfrm>
          <a:prstGeom prst="rect">
            <a:avLst/>
          </a:prstGeom>
        </p:spPr>
        <p:txBody>
          <a:bodyPr wrap="square">
            <a:spAutoFit/>
          </a:bodyPr>
          <a:lstStyle/>
          <a:p>
            <a:pPr lvl="0"/>
            <a:r>
              <a:rPr lang="vi-VN" sz="2400" dirty="0" smtClean="0"/>
              <a:t>Din numărul total de </a:t>
            </a:r>
            <a:r>
              <a:rPr lang="ro-RO" sz="2400" dirty="0" smtClean="0"/>
              <a:t>instituții liceale planificate pentru </a:t>
            </a:r>
            <a:r>
              <a:rPr lang="vi-VN" sz="2400" dirty="0" smtClean="0"/>
              <a:t>inmatricula</a:t>
            </a:r>
            <a:r>
              <a:rPr lang="ro-RO" sz="2400" dirty="0" smtClean="0"/>
              <a:t>re </a:t>
            </a:r>
            <a:r>
              <a:rPr lang="ro-RO" sz="2400" b="1" dirty="0" smtClean="0"/>
              <a:t>355 </a:t>
            </a:r>
            <a:r>
              <a:rPr lang="ro-RO" sz="2400" dirty="0" smtClean="0"/>
              <a:t>cu un efectiv de </a:t>
            </a:r>
            <a:r>
              <a:rPr lang="ro-RO" sz="2400" b="1" dirty="0" smtClean="0"/>
              <a:t>642</a:t>
            </a:r>
            <a:r>
              <a:rPr lang="ro-RO" sz="2400" dirty="0" smtClean="0"/>
              <a:t> clase  au desfășurat admitere neregulamentară (în baza unei singure clase a X-a) :</a:t>
            </a:r>
          </a:p>
          <a:p>
            <a:pPr lvl="0"/>
            <a:endParaRPr lang="ro-RO" sz="2400" dirty="0" smtClean="0"/>
          </a:p>
          <a:p>
            <a:pPr lvl="0">
              <a:buFontTx/>
              <a:buChar char="-"/>
            </a:pPr>
            <a:r>
              <a:rPr lang="ro-RO" sz="2400" b="1" dirty="0" smtClean="0"/>
              <a:t>126 instituții </a:t>
            </a:r>
            <a:r>
              <a:rPr lang="ro-RO" sz="2400" dirty="0" smtClean="0"/>
              <a:t>cu 161 clase cu un număr total de 2221 elevi dintre care :</a:t>
            </a:r>
          </a:p>
          <a:p>
            <a:pPr lvl="0">
              <a:buFontTx/>
              <a:buChar char="-"/>
            </a:pPr>
            <a:r>
              <a:rPr lang="ro-RO" sz="2400" dirty="0" smtClean="0"/>
              <a:t> </a:t>
            </a:r>
            <a:r>
              <a:rPr lang="ro-RO" sz="2400" b="1" dirty="0" smtClean="0"/>
              <a:t>1740 elevi </a:t>
            </a:r>
            <a:r>
              <a:rPr lang="ro-RO" sz="2400" dirty="0" smtClean="0"/>
              <a:t>în profilul umanist;</a:t>
            </a:r>
          </a:p>
          <a:p>
            <a:pPr lvl="0">
              <a:buFontTx/>
              <a:buChar char="-"/>
            </a:pPr>
            <a:r>
              <a:rPr lang="ro-RO" sz="2400" b="1" dirty="0" smtClean="0"/>
              <a:t>429 elevi </a:t>
            </a:r>
            <a:r>
              <a:rPr lang="ro-RO" sz="2400" dirty="0" smtClean="0"/>
              <a:t>profil real;</a:t>
            </a:r>
          </a:p>
          <a:p>
            <a:pPr lvl="0">
              <a:buFontTx/>
              <a:buChar char="-"/>
            </a:pPr>
            <a:r>
              <a:rPr lang="ro-RO" sz="2400" b="1" dirty="0" smtClean="0"/>
              <a:t>29 elevi </a:t>
            </a:r>
            <a:r>
              <a:rPr lang="ro-RO" sz="2400" dirty="0" smtClean="0"/>
              <a:t>la profilul sport;</a:t>
            </a:r>
          </a:p>
          <a:p>
            <a:pPr lvl="0">
              <a:buFontTx/>
              <a:buChar char="-"/>
            </a:pPr>
            <a:r>
              <a:rPr lang="ro-RO" sz="2400" b="1" dirty="0" smtClean="0"/>
              <a:t>23 elevi </a:t>
            </a:r>
            <a:r>
              <a:rPr lang="ro-RO" sz="2400" dirty="0" smtClean="0"/>
              <a:t>la profilul arte. </a:t>
            </a:r>
            <a:endParaRPr lang="en-US" sz="2400" dirty="0"/>
          </a:p>
        </p:txBody>
      </p:sp>
    </p:spTree>
  </p:cSld>
  <p:clrMapOvr>
    <a:masterClrMapping/>
  </p:clrMapOvr>
  <p:transition>
    <p:split orient="ver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sz="quarter"/>
          </p:nvPr>
        </p:nvSpPr>
        <p:spPr>
          <a:xfrm>
            <a:off x="571472" y="1071546"/>
            <a:ext cx="8215370" cy="1071570"/>
          </a:xfrm>
        </p:spPr>
        <p:txBody>
          <a:bodyPr/>
          <a:lstStyle/>
          <a:p>
            <a:r>
              <a:rPr lang="ro-RO" sz="3200" b="1" dirty="0" smtClean="0"/>
              <a:t>Respectarea prevederilor cadrului normativ de organizare a </a:t>
            </a:r>
            <a:r>
              <a:rPr lang="ro-RO" sz="3200" b="1" dirty="0" err="1" smtClean="0"/>
              <a:t>învățămîntului</a:t>
            </a:r>
            <a:r>
              <a:rPr lang="ro-RO" sz="3200" b="1" dirty="0" smtClean="0"/>
              <a:t> liceal:</a:t>
            </a:r>
            <a:endParaRPr lang="ro-RO" sz="3200" dirty="0"/>
          </a:p>
        </p:txBody>
      </p:sp>
      <p:sp>
        <p:nvSpPr>
          <p:cNvPr id="3" name="Subtitlu 2"/>
          <p:cNvSpPr>
            <a:spLocks noGrp="1"/>
          </p:cNvSpPr>
          <p:nvPr>
            <p:ph type="subTitle" sz="quarter" idx="1"/>
          </p:nvPr>
        </p:nvSpPr>
        <p:spPr>
          <a:xfrm>
            <a:off x="428596" y="1785926"/>
            <a:ext cx="8572560" cy="4357718"/>
          </a:xfrm>
        </p:spPr>
        <p:txBody>
          <a:bodyPr/>
          <a:lstStyle/>
          <a:p>
            <a:r>
              <a:rPr lang="ro-RO" dirty="0" smtClean="0"/>
              <a:t> </a:t>
            </a:r>
          </a:p>
          <a:p>
            <a:pPr lvl="0" algn="l">
              <a:buFontTx/>
              <a:buChar char="-"/>
            </a:pPr>
            <a:r>
              <a:rPr lang="ro-RO" sz="2800" dirty="0" smtClean="0"/>
              <a:t>în</a:t>
            </a:r>
            <a:r>
              <a:rPr lang="ro-RO" sz="2800" b="1" dirty="0" smtClean="0"/>
              <a:t> 6 raioane,</a:t>
            </a:r>
            <a:r>
              <a:rPr lang="ro-RO" sz="2800" dirty="0" smtClean="0"/>
              <a:t> toate instituţiile liceale cu admitere regulamentară</a:t>
            </a:r>
            <a:r>
              <a:rPr lang="ro-RO" sz="2800" b="1" dirty="0" smtClean="0"/>
              <a:t>,  </a:t>
            </a:r>
            <a:r>
              <a:rPr lang="ro-RO" sz="2800" dirty="0" smtClean="0"/>
              <a:t>dintre care: </a:t>
            </a:r>
            <a:r>
              <a:rPr lang="ro-RO" sz="2800" dirty="0" err="1" smtClean="0"/>
              <a:t>Hînceşti</a:t>
            </a:r>
            <a:r>
              <a:rPr lang="ro-RO" sz="2800" dirty="0" smtClean="0"/>
              <a:t>, Nisporeni, Criuleni, Cantemir, Glodeni, Făleşti, Bălți.</a:t>
            </a:r>
          </a:p>
          <a:p>
            <a:pPr lvl="0" algn="l">
              <a:buFontTx/>
              <a:buChar char="-"/>
            </a:pPr>
            <a:r>
              <a:rPr lang="ro-RO" sz="2800" b="1" dirty="0" smtClean="0"/>
              <a:t>în 3 raioane </a:t>
            </a:r>
            <a:r>
              <a:rPr lang="ro-RO" sz="2800" dirty="0" smtClean="0"/>
              <a:t>nici</a:t>
            </a:r>
            <a:r>
              <a:rPr lang="ro-RO" sz="2800" b="1" dirty="0" smtClean="0"/>
              <a:t> </a:t>
            </a:r>
            <a:r>
              <a:rPr lang="ro-RO" sz="2800" dirty="0" smtClean="0"/>
              <a:t>o instituţie cu admitere regulamentară – </a:t>
            </a:r>
            <a:r>
              <a:rPr lang="ro-RO" sz="2800" b="1" dirty="0" smtClean="0"/>
              <a:t>Basarabeasca,</a:t>
            </a:r>
            <a:r>
              <a:rPr lang="vi-VN" sz="2800" dirty="0" smtClean="0"/>
              <a:t> Dondușeni, Edineț, Soldănești, Călărași, Rezina, Sîngerei, Dubăsari</a:t>
            </a:r>
            <a:r>
              <a:rPr lang="ro-RO" sz="2800" dirty="0" smtClean="0"/>
              <a:t>.</a:t>
            </a:r>
          </a:p>
        </p:txBody>
      </p:sp>
    </p:spTree>
    <p:extLst>
      <p:ext uri="{BB962C8B-B14F-4D97-AF65-F5344CB8AC3E}">
        <p14:creationId xmlns:p14="http://schemas.microsoft.com/office/powerpoint/2010/main" val="2945356248"/>
      </p:ext>
    </p:extLst>
  </p:cSld>
  <p:clrMapOvr>
    <a:masterClrMapping/>
  </p:clrMapOvr>
  <p:transition>
    <p:split orient="ver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z="3200" b="1" dirty="0" smtClean="0">
                <a:solidFill>
                  <a:srgbClr val="663300"/>
                </a:solidFill>
              </a:rPr>
              <a:t>Analiza statistică a instituțiilor privind respectarea prevederilor regulamentare:</a:t>
            </a:r>
            <a:endParaRPr lang="en-US" sz="3200" b="1" dirty="0">
              <a:solidFill>
                <a:srgbClr val="663300"/>
              </a:solidFill>
            </a:endParaRPr>
          </a:p>
        </p:txBody>
      </p:sp>
      <p:sp>
        <p:nvSpPr>
          <p:cNvPr id="3" name="Content Placeholder 2"/>
          <p:cNvSpPr>
            <a:spLocks noGrp="1"/>
          </p:cNvSpPr>
          <p:nvPr>
            <p:ph idx="1"/>
          </p:nvPr>
        </p:nvSpPr>
        <p:spPr/>
        <p:txBody>
          <a:bodyPr/>
          <a:lstStyle/>
          <a:p>
            <a:pPr>
              <a:buNone/>
            </a:pPr>
            <a:r>
              <a:rPr lang="ro-RO" dirty="0" smtClean="0"/>
              <a:t> </a:t>
            </a:r>
            <a:r>
              <a:rPr lang="ro-RO" sz="2800" dirty="0" smtClean="0"/>
              <a:t>- </a:t>
            </a:r>
            <a:r>
              <a:rPr lang="vi-VN" sz="2800" dirty="0" smtClean="0">
                <a:solidFill>
                  <a:srgbClr val="663300"/>
                </a:solidFill>
              </a:rPr>
              <a:t>în 175 (49,3%)</a:t>
            </a:r>
            <a:r>
              <a:rPr lang="ro-RO" sz="2800" dirty="0" smtClean="0">
                <a:solidFill>
                  <a:srgbClr val="663300"/>
                </a:solidFill>
              </a:rPr>
              <a:t> </a:t>
            </a:r>
            <a:r>
              <a:rPr lang="vi-VN" sz="2800" dirty="0" smtClean="0">
                <a:solidFill>
                  <a:srgbClr val="663300"/>
                </a:solidFill>
              </a:rPr>
              <a:t>licee din țară (din cele 355planificate pentru deschiderea claselor a X-a in sesiunea 2016)                                                                                                                                                                                                                                       </a:t>
            </a:r>
            <a:r>
              <a:rPr lang="ro-RO" sz="2800" dirty="0" smtClean="0">
                <a:solidFill>
                  <a:srgbClr val="663300"/>
                </a:solidFill>
              </a:rPr>
              <a:t>- </a:t>
            </a:r>
            <a:r>
              <a:rPr lang="vi-VN" sz="2800" dirty="0" smtClean="0">
                <a:solidFill>
                  <a:srgbClr val="663300"/>
                </a:solidFill>
              </a:rPr>
              <a:t>126 (35,5%) licee din țară</a:t>
            </a:r>
            <a:r>
              <a:rPr lang="ro-RO" sz="2800" dirty="0" smtClean="0">
                <a:solidFill>
                  <a:srgbClr val="663300"/>
                </a:solidFill>
              </a:rPr>
              <a:t> </a:t>
            </a:r>
            <a:r>
              <a:rPr lang="vi-VN" sz="2800" dirty="0" smtClean="0">
                <a:solidFill>
                  <a:srgbClr val="663300"/>
                </a:solidFill>
              </a:rPr>
              <a:t>(din cele 355 plainificate) nu se încadrează în condițiile regulamentare(organizarea învățămîntului în baza a două clase a X-a).                                                                                                                                                                                                                                          </a:t>
            </a:r>
            <a:r>
              <a:rPr lang="ro-RO" sz="2800" dirty="0" smtClean="0">
                <a:solidFill>
                  <a:srgbClr val="663300"/>
                </a:solidFill>
              </a:rPr>
              <a:t>- </a:t>
            </a:r>
            <a:r>
              <a:rPr lang="vi-VN" sz="2800" dirty="0" smtClean="0">
                <a:solidFill>
                  <a:srgbClr val="663300"/>
                </a:solidFill>
              </a:rPr>
              <a:t>54 (15,21%) licee din țară (din cele 355planificate) nu au avut admitere. </a:t>
            </a:r>
            <a:endParaRPr lang="en-US" sz="2800" dirty="0">
              <a:solidFill>
                <a:srgbClr val="663300"/>
              </a:solidFill>
            </a:endParaRPr>
          </a:p>
        </p:txBody>
      </p:sp>
    </p:spTree>
  </p:cSld>
  <p:clrMapOvr>
    <a:masterClrMapping/>
  </p:clrMapOvr>
  <p:transition>
    <p:split orient="ver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solidFill>
                  <a:srgbClr val="663300"/>
                </a:solidFill>
              </a:rPr>
              <a:t>În atenția șefilor OLSDI</a:t>
            </a:r>
            <a:endParaRPr lang="en-US" dirty="0">
              <a:solidFill>
                <a:srgbClr val="663300"/>
              </a:solidFill>
            </a:endParaRPr>
          </a:p>
        </p:txBody>
      </p:sp>
      <p:sp>
        <p:nvSpPr>
          <p:cNvPr id="3" name="Content Placeholder 2"/>
          <p:cNvSpPr>
            <a:spLocks noGrp="1"/>
          </p:cNvSpPr>
          <p:nvPr>
            <p:ph idx="1"/>
          </p:nvPr>
        </p:nvSpPr>
        <p:spPr>
          <a:xfrm>
            <a:off x="495300" y="2441575"/>
            <a:ext cx="8325172" cy="3502025"/>
          </a:xfrm>
        </p:spPr>
        <p:txBody>
          <a:bodyPr/>
          <a:lstStyle/>
          <a:p>
            <a:r>
              <a:rPr lang="ro-RO" dirty="0" smtClean="0">
                <a:solidFill>
                  <a:srgbClr val="663300"/>
                </a:solidFill>
              </a:rPr>
              <a:t>Prezentarea în termen a datelor privind admiterea în liceu în etapa a II </a:t>
            </a:r>
            <a:r>
              <a:rPr lang="ro-RO" i="1" dirty="0" smtClean="0">
                <a:solidFill>
                  <a:srgbClr val="663300"/>
                </a:solidFill>
              </a:rPr>
              <a:t>(conform ordinului ME nr634 din 30.06.2016)</a:t>
            </a:r>
          </a:p>
          <a:p>
            <a:r>
              <a:rPr lang="ro-RO" dirty="0" smtClean="0">
                <a:solidFill>
                  <a:srgbClr val="663300"/>
                </a:solidFill>
              </a:rPr>
              <a:t>Asumarea deciziilor pentru instituțiile de </a:t>
            </a:r>
            <a:r>
              <a:rPr lang="ro-RO" dirty="0" err="1" smtClean="0">
                <a:solidFill>
                  <a:srgbClr val="663300"/>
                </a:solidFill>
              </a:rPr>
              <a:t>învățămînt</a:t>
            </a:r>
            <a:r>
              <a:rPr lang="ro-RO" dirty="0" smtClean="0">
                <a:solidFill>
                  <a:srgbClr val="663300"/>
                </a:solidFill>
              </a:rPr>
              <a:t> liceal, care nu încadrează în condițiile regulamentare.</a:t>
            </a:r>
          </a:p>
          <a:p>
            <a:pPr>
              <a:buNone/>
            </a:pPr>
            <a:endParaRPr lang="en-US" i="1" dirty="0"/>
          </a:p>
        </p:txBody>
      </p:sp>
    </p:spTree>
  </p:cSld>
  <p:clrMapOvr>
    <a:masterClrMapping/>
  </p:clrMapOvr>
  <p:transition>
    <p:split orient="ver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980728"/>
            <a:ext cx="6143668" cy="569901"/>
          </a:xfrm>
        </p:spPr>
        <p:txBody>
          <a:bodyPr/>
          <a:lstStyle/>
          <a:p>
            <a:r>
              <a:rPr lang="ro-RO" dirty="0" smtClean="0">
                <a:solidFill>
                  <a:srgbClr val="663300"/>
                </a:solidFill>
              </a:rPr>
              <a:t>Pentru meditaţie:</a:t>
            </a:r>
            <a:endParaRPr lang="en-US" dirty="0">
              <a:solidFill>
                <a:srgbClr val="663300"/>
              </a:solidFill>
            </a:endParaRPr>
          </a:p>
        </p:txBody>
      </p:sp>
      <p:sp>
        <p:nvSpPr>
          <p:cNvPr id="3" name="Content Placeholder 2"/>
          <p:cNvSpPr>
            <a:spLocks noGrp="1"/>
          </p:cNvSpPr>
          <p:nvPr>
            <p:ph idx="1"/>
          </p:nvPr>
        </p:nvSpPr>
        <p:spPr>
          <a:xfrm>
            <a:off x="323528" y="1700808"/>
            <a:ext cx="8424936" cy="4824536"/>
          </a:xfrm>
        </p:spPr>
        <p:txBody>
          <a:bodyPr/>
          <a:lstStyle/>
          <a:p>
            <a:r>
              <a:rPr lang="ro-RO" sz="2400" dirty="0" err="1" smtClean="0">
                <a:solidFill>
                  <a:srgbClr val="663300"/>
                </a:solidFill>
              </a:rPr>
              <a:t>Cît</a:t>
            </a:r>
            <a:r>
              <a:rPr lang="ro-RO" sz="2400" dirty="0" smtClean="0">
                <a:solidFill>
                  <a:srgbClr val="663300"/>
                </a:solidFill>
              </a:rPr>
              <a:t> de argumentată este redimensionarea reţelei instituţiilor de </a:t>
            </a:r>
            <a:r>
              <a:rPr lang="ro-RO" sz="2400" dirty="0" err="1" smtClean="0">
                <a:solidFill>
                  <a:srgbClr val="663300"/>
                </a:solidFill>
              </a:rPr>
              <a:t>învăţămînt</a:t>
            </a:r>
            <a:r>
              <a:rPr lang="ro-RO" sz="2400" dirty="0" smtClean="0">
                <a:solidFill>
                  <a:srgbClr val="663300"/>
                </a:solidFill>
              </a:rPr>
              <a:t> din subordine în raport cu necesitățile educaţionale ale raionului?</a:t>
            </a:r>
          </a:p>
          <a:p>
            <a:r>
              <a:rPr lang="ro-RO" sz="2400" dirty="0" smtClean="0">
                <a:solidFill>
                  <a:srgbClr val="663300"/>
                </a:solidFill>
              </a:rPr>
              <a:t>De ce ar fi nevoie pentru ca admiterea în </a:t>
            </a:r>
            <a:r>
              <a:rPr lang="ro-RO" sz="2400" dirty="0" err="1" smtClean="0">
                <a:solidFill>
                  <a:srgbClr val="663300"/>
                </a:solidFill>
              </a:rPr>
              <a:t>învăţămîntul</a:t>
            </a:r>
            <a:r>
              <a:rPr lang="ro-RO" sz="2400" dirty="0" smtClean="0">
                <a:solidFill>
                  <a:srgbClr val="663300"/>
                </a:solidFill>
              </a:rPr>
              <a:t> liceal să aibă loc în bază de CONCURS şi nu ÎNSCRIERE?</a:t>
            </a:r>
          </a:p>
          <a:p>
            <a:r>
              <a:rPr lang="ro-RO" sz="2400" dirty="0" smtClean="0">
                <a:solidFill>
                  <a:srgbClr val="663300"/>
                </a:solidFill>
              </a:rPr>
              <a:t>Sunt oare justificate cheltuielile pentru întreţinerea liceelor din subordine, în raport cu rezultatele evaluărilor externe?</a:t>
            </a:r>
          </a:p>
          <a:p>
            <a:r>
              <a:rPr lang="ro-RO" sz="2400" dirty="0" smtClean="0">
                <a:solidFill>
                  <a:srgbClr val="663300"/>
                </a:solidFill>
              </a:rPr>
              <a:t>Cine poartă responsabilitate pentru respectarea cadrului normativ în vigoare?...</a:t>
            </a:r>
          </a:p>
          <a:p>
            <a:r>
              <a:rPr lang="ro-RO" sz="2400" dirty="0" smtClean="0">
                <a:solidFill>
                  <a:srgbClr val="663300"/>
                </a:solidFill>
              </a:rPr>
              <a:t>Care ar fi aspectele ce urmează a fi revizuite pe această dimensiune în vederea asigurării misiunii </a:t>
            </a:r>
            <a:r>
              <a:rPr lang="ro-RO" sz="2400" dirty="0" err="1" smtClean="0">
                <a:solidFill>
                  <a:srgbClr val="663300"/>
                </a:solidFill>
              </a:rPr>
              <a:t>învăţămîntului</a:t>
            </a:r>
            <a:r>
              <a:rPr lang="ro-RO" sz="2400" dirty="0" smtClean="0">
                <a:solidFill>
                  <a:srgbClr val="663300"/>
                </a:solidFill>
              </a:rPr>
              <a:t> liceal conform Codului Educaţiei?...</a:t>
            </a:r>
            <a:endParaRPr lang="en-US" sz="2400" dirty="0" smtClean="0">
              <a:solidFill>
                <a:srgbClr val="663300"/>
              </a:solidFill>
            </a:endParaRPr>
          </a:p>
          <a:p>
            <a:pPr marL="0" indent="0">
              <a:buNone/>
            </a:pPr>
            <a:endParaRPr lang="en-US" sz="2000" dirty="0"/>
          </a:p>
        </p:txBody>
      </p:sp>
      <p:pic>
        <p:nvPicPr>
          <p:cNvPr id="9223" name="Picture 7" descr="C:\Users\Corina Lungu\Desktop\intrebari-la-angajare.jpg"/>
          <p:cNvPicPr>
            <a:picLocks noChangeAspect="1" noChangeArrowheads="1"/>
          </p:cNvPicPr>
          <p:nvPr/>
        </p:nvPicPr>
        <p:blipFill>
          <a:blip r:embed="rId2" cstate="print"/>
          <a:srcRect/>
          <a:stretch>
            <a:fillRect/>
          </a:stretch>
        </p:blipFill>
        <p:spPr bwMode="auto">
          <a:xfrm>
            <a:off x="6732240" y="620688"/>
            <a:ext cx="2165792" cy="1198172"/>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3075" y="1071546"/>
            <a:ext cx="8077200" cy="1287479"/>
          </a:xfrm>
        </p:spPr>
        <p:txBody>
          <a:bodyPr/>
          <a:lstStyle/>
          <a:p>
            <a:r>
              <a:rPr lang="ro-RO" dirty="0" smtClean="0"/>
              <a:t/>
            </a:r>
            <a:br>
              <a:rPr lang="ro-RO" dirty="0" smtClean="0"/>
            </a:br>
            <a:r>
              <a:rPr lang="ro-RO" dirty="0" smtClean="0">
                <a:solidFill>
                  <a:srgbClr val="663300"/>
                </a:solidFill>
              </a:rPr>
              <a:t>Rețeaua instituțiilor se c</a:t>
            </a:r>
            <a:r>
              <a:rPr lang="en-US" dirty="0" smtClean="0">
                <a:solidFill>
                  <a:srgbClr val="663300"/>
                </a:solidFill>
              </a:rPr>
              <a:t>onstituie </a:t>
            </a:r>
            <a:r>
              <a:rPr lang="en-US" b="1" dirty="0" smtClean="0">
                <a:solidFill>
                  <a:srgbClr val="663300"/>
                </a:solidFill>
              </a:rPr>
              <a:t>in 3 planuri:</a:t>
            </a:r>
            <a:r>
              <a:rPr lang="ru-RU" dirty="0" smtClean="0"/>
              <a:t/>
            </a:r>
            <a:br>
              <a:rPr lang="ru-RU" dirty="0" smtClean="0"/>
            </a:br>
            <a:endParaRPr lang="ru-RU" dirty="0"/>
          </a:p>
        </p:txBody>
      </p:sp>
      <p:graphicFrame>
        <p:nvGraphicFramePr>
          <p:cNvPr id="4" name="Содержимое 3"/>
          <p:cNvGraphicFramePr>
            <a:graphicFrameLocks noGrp="1"/>
          </p:cNvGraphicFramePr>
          <p:nvPr>
            <p:ph idx="1"/>
          </p:nvPr>
        </p:nvGraphicFramePr>
        <p:xfrm>
          <a:off x="495300" y="2441575"/>
          <a:ext cx="8064500" cy="3502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plit orient="ver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643050"/>
            <a:ext cx="8077200" cy="641339"/>
          </a:xfrm>
        </p:spPr>
        <p:txBody>
          <a:bodyPr/>
          <a:lstStyle/>
          <a:p>
            <a:pPr lvl="0" algn="l"/>
            <a:r>
              <a:rPr lang="ro-RO" sz="2600" b="1" dirty="0" smtClean="0">
                <a:solidFill>
                  <a:srgbClr val="663300"/>
                </a:solidFill>
              </a:rPr>
              <a:t>R</a:t>
            </a:r>
            <a:r>
              <a:rPr lang="en-US" sz="2600" b="1" dirty="0" smtClean="0">
                <a:solidFill>
                  <a:srgbClr val="663300"/>
                </a:solidFill>
              </a:rPr>
              <a:t>e</a:t>
            </a:r>
            <a:r>
              <a:rPr lang="ro-RO" sz="2600" b="1" dirty="0" smtClean="0">
                <a:solidFill>
                  <a:srgbClr val="663300"/>
                </a:solidFill>
              </a:rPr>
              <a:t>ț</a:t>
            </a:r>
            <a:r>
              <a:rPr lang="en-US" sz="2600" b="1" dirty="0" smtClean="0">
                <a:solidFill>
                  <a:srgbClr val="663300"/>
                </a:solidFill>
              </a:rPr>
              <a:t>eaua pe trepte (niveluri) de </a:t>
            </a:r>
            <a:r>
              <a:rPr lang="ro-RO" sz="2600" b="1" dirty="0" smtClean="0">
                <a:solidFill>
                  <a:srgbClr val="663300"/>
                </a:solidFill>
              </a:rPr>
              <a:t>î</a:t>
            </a:r>
            <a:r>
              <a:rPr lang="en-US" sz="2600" b="1" dirty="0" smtClean="0">
                <a:solidFill>
                  <a:srgbClr val="663300"/>
                </a:solidFill>
              </a:rPr>
              <a:t>nvatam</a:t>
            </a:r>
            <a:r>
              <a:rPr lang="ro-RO" sz="2600" b="1" dirty="0" smtClean="0">
                <a:solidFill>
                  <a:srgbClr val="663300"/>
                </a:solidFill>
              </a:rPr>
              <a:t>î</a:t>
            </a:r>
            <a:r>
              <a:rPr lang="en-US" sz="2600" b="1" dirty="0" smtClean="0">
                <a:solidFill>
                  <a:srgbClr val="663300"/>
                </a:solidFill>
              </a:rPr>
              <a:t>nt </a:t>
            </a:r>
            <a:r>
              <a:rPr lang="ru-RU" dirty="0" smtClean="0">
                <a:solidFill>
                  <a:srgbClr val="663300"/>
                </a:solidFill>
              </a:rPr>
              <a:t/>
            </a:r>
            <a:br>
              <a:rPr lang="ru-RU" dirty="0" smtClean="0">
                <a:solidFill>
                  <a:srgbClr val="663300"/>
                </a:solidFill>
              </a:rPr>
            </a:br>
            <a:endParaRPr lang="ru-RU" dirty="0"/>
          </a:p>
        </p:txBody>
      </p:sp>
      <p:sp>
        <p:nvSpPr>
          <p:cNvPr id="3" name="Содержимое 2"/>
          <p:cNvSpPr>
            <a:spLocks noGrp="1"/>
          </p:cNvSpPr>
          <p:nvPr>
            <p:ph idx="1"/>
          </p:nvPr>
        </p:nvSpPr>
        <p:spPr>
          <a:xfrm>
            <a:off x="495300" y="2143116"/>
            <a:ext cx="8064500" cy="3000396"/>
          </a:xfrm>
        </p:spPr>
        <p:txBody>
          <a:bodyPr/>
          <a:lstStyle/>
          <a:p>
            <a:r>
              <a:rPr lang="vi-VN" sz="2000" b="1" dirty="0" smtClean="0"/>
              <a:t>Articolul 15. </a:t>
            </a:r>
            <a:r>
              <a:rPr lang="vi-VN" sz="2000" dirty="0" smtClean="0"/>
              <a:t>Tipurile instituţiilor de învăţămînt</a:t>
            </a:r>
            <a:br>
              <a:rPr lang="vi-VN" sz="2000" dirty="0" smtClean="0"/>
            </a:br>
            <a:r>
              <a:rPr lang="vi-VN" sz="2000" dirty="0" smtClean="0"/>
              <a:t>    (1) În conformitate cu structura învăţămîntului, instituţiile de învăţămînt se clasifică după cum urmează:</a:t>
            </a:r>
            <a:br>
              <a:rPr lang="vi-VN" sz="2000" dirty="0" smtClean="0"/>
            </a:br>
            <a:r>
              <a:rPr lang="vi-VN" sz="2000" dirty="0" smtClean="0"/>
              <a:t>    a) instituţie de educaţie antepreşcolară – creşă, centru comunitar de educaţie timpurie;</a:t>
            </a:r>
            <a:br>
              <a:rPr lang="vi-VN" sz="2000" dirty="0" smtClean="0"/>
            </a:br>
            <a:r>
              <a:rPr lang="vi-VN" sz="2000" dirty="0" smtClean="0"/>
              <a:t>    b) instituţie de învăţămînt preşcolar – grădiniţă de copii, centru comunitar de educaţie timpurie;</a:t>
            </a:r>
            <a:br>
              <a:rPr lang="vi-VN" sz="2000" dirty="0" smtClean="0"/>
            </a:br>
            <a:r>
              <a:rPr lang="vi-VN" sz="2000" dirty="0" smtClean="0"/>
              <a:t>    c) instituţie de învăţămînt primar – şcoală primară;</a:t>
            </a:r>
            <a:br>
              <a:rPr lang="vi-VN" sz="2000" dirty="0" smtClean="0"/>
            </a:br>
            <a:r>
              <a:rPr lang="vi-VN" sz="2000" dirty="0" smtClean="0"/>
              <a:t>    d) instituţie de învăţămînt secundar, ciclul I – gimnaziu;</a:t>
            </a:r>
            <a:br>
              <a:rPr lang="vi-VN" sz="2000" dirty="0" smtClean="0"/>
            </a:br>
            <a:r>
              <a:rPr lang="vi-VN" sz="2000" dirty="0" smtClean="0"/>
              <a:t>    e) instituţie de învăţămînt secundar, ciclul II – liceu; </a:t>
            </a:r>
            <a:br>
              <a:rPr lang="vi-VN" sz="2000" dirty="0" smtClean="0"/>
            </a:br>
            <a:r>
              <a:rPr lang="vi-VN" sz="2000" dirty="0" smtClean="0"/>
              <a:t>    f) instituţie de învăţămînt general cu programe combinate – complex educaţional (şcoală primară-grădiniţă, gimnaziu-grădiniţă)</a:t>
            </a:r>
            <a:endParaRPr lang="ro-RO" sz="2000" dirty="0" smtClean="0"/>
          </a:p>
          <a:p>
            <a:pPr algn="r">
              <a:buNone/>
            </a:pPr>
            <a:r>
              <a:rPr lang="ro-RO" sz="2000" b="1" dirty="0" smtClean="0"/>
              <a:t>Codul Educației, art. 15 , pct.1, (a-f)</a:t>
            </a:r>
            <a:endParaRPr lang="ro-RO" sz="2000" dirty="0" smtClean="0"/>
          </a:p>
          <a:p>
            <a:pPr>
              <a:buNone/>
            </a:pPr>
            <a:endParaRPr lang="ru-RU" dirty="0"/>
          </a:p>
        </p:txBody>
      </p:sp>
      <p:pic>
        <p:nvPicPr>
          <p:cNvPr id="4" name="Picture 3"/>
          <p:cNvPicPr>
            <a:picLocks noChangeAspect="1" noChangeArrowheads="1"/>
          </p:cNvPicPr>
          <p:nvPr/>
        </p:nvPicPr>
        <p:blipFill>
          <a:blip r:embed="rId2" cstate="print"/>
          <a:srcRect/>
          <a:stretch>
            <a:fillRect/>
          </a:stretch>
        </p:blipFill>
        <p:spPr bwMode="auto">
          <a:xfrm>
            <a:off x="7000892" y="285728"/>
            <a:ext cx="1785918" cy="2096513"/>
          </a:xfrm>
          <a:prstGeom prst="rect">
            <a:avLst/>
          </a:prstGeom>
          <a:noFill/>
          <a:ln w="9525">
            <a:noFill/>
            <a:miter lim="800000"/>
            <a:headEnd/>
            <a:tailEnd/>
          </a:ln>
          <a:effectLst/>
        </p:spPr>
      </p:pic>
    </p:spTree>
  </p:cSld>
  <p:clrMapOvr>
    <a:masterClrMapping/>
  </p:clrMapOvr>
  <p:transition>
    <p:split orient="ver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643050"/>
            <a:ext cx="8220076" cy="641339"/>
          </a:xfrm>
        </p:spPr>
        <p:txBody>
          <a:bodyPr/>
          <a:lstStyle/>
          <a:p>
            <a:pPr lvl="0"/>
            <a:r>
              <a:rPr lang="ro-RO" sz="2600" b="1" dirty="0" smtClean="0">
                <a:solidFill>
                  <a:srgbClr val="663300"/>
                </a:solidFill>
              </a:rPr>
              <a:t>Managementul rețelei instituțiilor </a:t>
            </a:r>
            <a:br>
              <a:rPr lang="ro-RO" sz="2600" b="1" dirty="0" smtClean="0">
                <a:solidFill>
                  <a:srgbClr val="663300"/>
                </a:solidFill>
              </a:rPr>
            </a:br>
            <a:r>
              <a:rPr lang="ro-RO" sz="2600" b="1" dirty="0" smtClean="0">
                <a:solidFill>
                  <a:srgbClr val="663300"/>
                </a:solidFill>
              </a:rPr>
              <a:t>de învățămînt</a:t>
            </a:r>
            <a:r>
              <a:rPr lang="en-US" sz="2600" b="1" dirty="0" smtClean="0">
                <a:solidFill>
                  <a:srgbClr val="663300"/>
                </a:solidFill>
              </a:rPr>
              <a:t> </a:t>
            </a:r>
            <a:r>
              <a:rPr lang="ru-RU" dirty="0" smtClean="0">
                <a:solidFill>
                  <a:srgbClr val="663300"/>
                </a:solidFill>
              </a:rPr>
              <a:t/>
            </a:r>
            <a:br>
              <a:rPr lang="ru-RU" dirty="0" smtClean="0">
                <a:solidFill>
                  <a:srgbClr val="663300"/>
                </a:solidFill>
              </a:rPr>
            </a:br>
            <a:endParaRPr lang="ru-RU" dirty="0"/>
          </a:p>
        </p:txBody>
      </p:sp>
      <p:sp>
        <p:nvSpPr>
          <p:cNvPr id="3" name="Содержимое 2"/>
          <p:cNvSpPr>
            <a:spLocks noGrp="1"/>
          </p:cNvSpPr>
          <p:nvPr>
            <p:ph idx="1"/>
          </p:nvPr>
        </p:nvSpPr>
        <p:spPr>
          <a:xfrm>
            <a:off x="495300" y="2143116"/>
            <a:ext cx="8064500" cy="3000396"/>
          </a:xfrm>
        </p:spPr>
        <p:txBody>
          <a:bodyPr/>
          <a:lstStyle/>
          <a:p>
            <a:r>
              <a:rPr lang="vi-VN" sz="2000" b="1" dirty="0" smtClean="0"/>
              <a:t>Articolul 141. </a:t>
            </a:r>
            <a:r>
              <a:rPr lang="vi-VN" sz="2000" dirty="0" smtClean="0"/>
              <a:t>Atribuţiile autorităţilor administraţiei</a:t>
            </a:r>
            <a:br>
              <a:rPr lang="vi-VN" sz="2000" dirty="0" smtClean="0"/>
            </a:br>
            <a:r>
              <a:rPr lang="vi-VN" sz="2000" dirty="0" smtClean="0"/>
              <a:t>                           publice locale de nivelul al doilea şi ale</a:t>
            </a:r>
            <a:br>
              <a:rPr lang="vi-VN" sz="2000" dirty="0" smtClean="0"/>
            </a:br>
            <a:r>
              <a:rPr lang="vi-VN" sz="2000" dirty="0" smtClean="0"/>
              <a:t>                           UTA Găgăuzia în domeniul educaţiei </a:t>
            </a:r>
            <a:br>
              <a:rPr lang="vi-VN" sz="2000" dirty="0" smtClean="0"/>
            </a:br>
            <a:r>
              <a:rPr lang="vi-VN" sz="2000" dirty="0" smtClean="0"/>
              <a:t>    (1) Autorităţile administraţiei publice locale de nivelul al doilea şi ale UTA Găgăuzia, în limitele competenţelor stabilite de legislaţie, au următoarele atribuţii în domeniul educaţiei:</a:t>
            </a:r>
            <a:br>
              <a:rPr lang="vi-VN" sz="2000" dirty="0" smtClean="0"/>
            </a:br>
            <a:r>
              <a:rPr lang="vi-VN" sz="2000" dirty="0" smtClean="0"/>
              <a:t>    a) asigură </a:t>
            </a:r>
            <a:r>
              <a:rPr lang="vi-VN" sz="2000" b="1" dirty="0" smtClean="0"/>
              <a:t>respectarea legislaţiei </a:t>
            </a:r>
            <a:r>
              <a:rPr lang="vi-VN" sz="2000" dirty="0" smtClean="0"/>
              <a:t>în domeniul educaţiei în teritoriul administrat;</a:t>
            </a:r>
            <a:br>
              <a:rPr lang="vi-VN" sz="2000" dirty="0" smtClean="0"/>
            </a:br>
            <a:r>
              <a:rPr lang="vi-VN" sz="2000" dirty="0" smtClean="0"/>
              <a:t>   d) asigură </a:t>
            </a:r>
            <a:r>
              <a:rPr lang="vi-VN" sz="2000" b="1" dirty="0" smtClean="0"/>
              <a:t>funcţionarea eficientă a reţelei instituţiilor de învăţămînt </a:t>
            </a:r>
            <a:r>
              <a:rPr lang="vi-VN" sz="2000" dirty="0" smtClean="0"/>
              <a:t>general ai căror fondatori sînt, în baza indicatorilor de </a:t>
            </a:r>
            <a:br>
              <a:rPr lang="vi-VN" sz="2000" dirty="0" smtClean="0"/>
            </a:br>
            <a:r>
              <a:rPr lang="vi-VN" sz="2000" dirty="0" smtClean="0"/>
              <a:t>    j) </a:t>
            </a:r>
            <a:r>
              <a:rPr lang="vi-VN" sz="2000" b="1" dirty="0" smtClean="0"/>
              <a:t>adoptă  decizii </a:t>
            </a:r>
            <a:r>
              <a:rPr lang="vi-VN" sz="2000" dirty="0" smtClean="0"/>
              <a:t>privind  optimizarea  şi dezvoltarea reţelei instituţiilor de învăţămînt din teritoriul administrat, </a:t>
            </a:r>
            <a:r>
              <a:rPr lang="vi-VN" sz="2000" b="1" dirty="0" smtClean="0"/>
              <a:t>în baza indicatorilor de eficacitate, eficienţă şi performanţă;</a:t>
            </a:r>
            <a:endParaRPr lang="ro-RO" sz="2000" b="1" dirty="0" smtClean="0"/>
          </a:p>
          <a:p>
            <a:pPr algn="r">
              <a:buNone/>
            </a:pPr>
            <a:r>
              <a:rPr lang="ro-RO" sz="2000" b="1" dirty="0" smtClean="0"/>
              <a:t>Codul Educației, art. 141 , pct.1, (a,d,j)</a:t>
            </a:r>
            <a:endParaRPr lang="ro-RO" sz="2000" dirty="0" smtClean="0"/>
          </a:p>
          <a:p>
            <a:pPr>
              <a:buNone/>
            </a:pPr>
            <a:endParaRPr lang="ru-RU" dirty="0"/>
          </a:p>
        </p:txBody>
      </p:sp>
      <p:pic>
        <p:nvPicPr>
          <p:cNvPr id="4" name="Picture 3"/>
          <p:cNvPicPr>
            <a:picLocks noChangeAspect="1" noChangeArrowheads="1"/>
          </p:cNvPicPr>
          <p:nvPr/>
        </p:nvPicPr>
        <p:blipFill>
          <a:blip r:embed="rId2" cstate="print"/>
          <a:srcRect/>
          <a:stretch>
            <a:fillRect/>
          </a:stretch>
        </p:blipFill>
        <p:spPr bwMode="auto">
          <a:xfrm>
            <a:off x="7000892" y="285728"/>
            <a:ext cx="1785918" cy="2096513"/>
          </a:xfrm>
          <a:prstGeom prst="rect">
            <a:avLst/>
          </a:prstGeom>
          <a:noFill/>
          <a:ln w="9525">
            <a:noFill/>
            <a:miter lim="800000"/>
            <a:headEnd/>
            <a:tailEnd/>
          </a:ln>
          <a:effectLst/>
        </p:spPr>
      </p:pic>
    </p:spTree>
  </p:cSld>
  <p:clrMapOvr>
    <a:masterClrMapping/>
  </p:clrMapOvr>
  <p:transition>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000108"/>
            <a:ext cx="8077200" cy="641339"/>
          </a:xfrm>
        </p:spPr>
        <p:txBody>
          <a:bodyPr/>
          <a:lstStyle/>
          <a:p>
            <a:r>
              <a:rPr lang="ro-RO" sz="2400" b="1" dirty="0" smtClean="0">
                <a:solidFill>
                  <a:srgbClr val="663300"/>
                </a:solidFill>
              </a:rPr>
              <a:t>Dezvoltarea rețelei instituțiilor: activități prognozate</a:t>
            </a:r>
            <a:endParaRPr lang="ru-RU" b="1" dirty="0">
              <a:solidFill>
                <a:srgbClr val="663300"/>
              </a:solidFill>
            </a:endParaRPr>
          </a:p>
        </p:txBody>
      </p:sp>
      <p:graphicFrame>
        <p:nvGraphicFramePr>
          <p:cNvPr id="4" name="Содержимое 3"/>
          <p:cNvGraphicFramePr>
            <a:graphicFrameLocks noGrp="1"/>
          </p:cNvGraphicFramePr>
          <p:nvPr>
            <p:ph idx="1"/>
          </p:nvPr>
        </p:nvGraphicFramePr>
        <p:xfrm>
          <a:off x="500034" y="1818384"/>
          <a:ext cx="8064498" cy="4859528"/>
        </p:xfrm>
        <a:graphic>
          <a:graphicData uri="http://schemas.openxmlformats.org/drawingml/2006/table">
            <a:tbl>
              <a:tblPr firstRow="1" bandRow="1">
                <a:tableStyleId>{5C22544A-7EE6-4342-B048-85BDC9FD1C3A}</a:tableStyleId>
              </a:tblPr>
              <a:tblGrid>
                <a:gridCol w="4000528"/>
                <a:gridCol w="642942"/>
                <a:gridCol w="857256"/>
                <a:gridCol w="857256"/>
                <a:gridCol w="857256"/>
                <a:gridCol w="849260"/>
              </a:tblGrid>
              <a:tr h="370840">
                <a:tc>
                  <a:txBody>
                    <a:bodyPr/>
                    <a:lstStyle/>
                    <a:p>
                      <a:pPr>
                        <a:lnSpc>
                          <a:spcPct val="115000"/>
                        </a:lnSpc>
                        <a:spcAft>
                          <a:spcPts val="0"/>
                        </a:spcAft>
                      </a:pPr>
                      <a:r>
                        <a:rPr lang="ro-RO" sz="1600" b="1" dirty="0">
                          <a:solidFill>
                            <a:srgbClr val="663300"/>
                          </a:solidFill>
                          <a:latin typeface="Times New Roman"/>
                          <a:ea typeface="Times New Roman"/>
                          <a:cs typeface="Times New Roman"/>
                        </a:rPr>
                        <a:t>Indicatori:</a:t>
                      </a:r>
                      <a:endParaRPr lang="ru-RU" sz="16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2016</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2017</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2018</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2019</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Total</a:t>
                      </a:r>
                      <a:endParaRPr lang="ru-RU" sz="1800" dirty="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b="0" dirty="0">
                          <a:solidFill>
                            <a:srgbClr val="663300"/>
                          </a:solidFill>
                          <a:latin typeface="Times New Roman"/>
                          <a:ea typeface="Times New Roman"/>
                          <a:cs typeface="Times New Roman"/>
                        </a:rPr>
                        <a:t>Total, Instituții preconizate pentru restructurare</a:t>
                      </a:r>
                      <a:endParaRPr lang="ru-RU" sz="1800" b="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84</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67</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a:solidFill>
                            <a:srgbClr val="663300"/>
                          </a:solidFill>
                          <a:latin typeface="Times New Roman"/>
                          <a:ea typeface="Times New Roman"/>
                          <a:cs typeface="Times New Roman"/>
                        </a:rPr>
                        <a:t>54</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a:solidFill>
                            <a:srgbClr val="663300"/>
                          </a:solidFill>
                          <a:latin typeface="Times New Roman"/>
                          <a:ea typeface="Times New Roman"/>
                          <a:cs typeface="Times New Roman"/>
                        </a:rPr>
                        <a:t>49</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251</a:t>
                      </a:r>
                      <a:endParaRPr lang="ru-RU" sz="1800" dirty="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b="0" dirty="0">
                          <a:solidFill>
                            <a:srgbClr val="663300"/>
                          </a:solidFill>
                          <a:latin typeface="Times New Roman"/>
                          <a:ea typeface="Times New Roman"/>
                          <a:cs typeface="Times New Roman"/>
                        </a:rPr>
                        <a:t>Instituții preconizate pentru a fi închise</a:t>
                      </a:r>
                      <a:endParaRPr lang="ru-RU" sz="1800" b="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a:solidFill>
                            <a:srgbClr val="663300"/>
                          </a:solidFill>
                          <a:latin typeface="Times New Roman"/>
                          <a:ea typeface="Times New Roman"/>
                          <a:cs typeface="Times New Roman"/>
                        </a:rPr>
                        <a:t>14</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13</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5</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a:solidFill>
                            <a:srgbClr val="663300"/>
                          </a:solidFill>
                          <a:latin typeface="Times New Roman"/>
                          <a:ea typeface="Times New Roman"/>
                          <a:cs typeface="Times New Roman"/>
                        </a:rPr>
                        <a:t>5</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a:solidFill>
                            <a:srgbClr val="663300"/>
                          </a:solidFill>
                          <a:latin typeface="Times New Roman"/>
                          <a:ea typeface="Times New Roman"/>
                          <a:cs typeface="Times New Roman"/>
                        </a:rPr>
                        <a:t>36</a:t>
                      </a:r>
                      <a:endParaRPr lang="ru-RU" sz="180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b="0" dirty="0">
                          <a:solidFill>
                            <a:srgbClr val="663300"/>
                          </a:solidFill>
                          <a:latin typeface="Times New Roman"/>
                          <a:ea typeface="Times New Roman"/>
                          <a:cs typeface="Times New Roman"/>
                        </a:rPr>
                        <a:t>Instituții preconizate pentru a fi reorganizate</a:t>
                      </a:r>
                      <a:endParaRPr lang="ru-RU" sz="1800" b="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70</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54</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49</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dirty="0">
                          <a:solidFill>
                            <a:srgbClr val="663300"/>
                          </a:solidFill>
                          <a:latin typeface="Times New Roman"/>
                          <a:ea typeface="Times New Roman"/>
                          <a:cs typeface="Times New Roman"/>
                        </a:rPr>
                        <a:t>44</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b="1">
                          <a:solidFill>
                            <a:srgbClr val="663300"/>
                          </a:solidFill>
                          <a:latin typeface="Times New Roman"/>
                          <a:ea typeface="Times New Roman"/>
                          <a:cs typeface="Times New Roman"/>
                        </a:rPr>
                        <a:t>215</a:t>
                      </a:r>
                      <a:endParaRPr lang="ru-RU" sz="180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dirty="0">
                          <a:solidFill>
                            <a:srgbClr val="663300"/>
                          </a:solidFill>
                          <a:latin typeface="Times New Roman"/>
                          <a:ea typeface="Times New Roman"/>
                          <a:cs typeface="Times New Roman"/>
                        </a:rPr>
                        <a:t>LT – Gimnaziu </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27</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19</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15</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9</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70</a:t>
                      </a:r>
                      <a:endParaRPr lang="ru-RU" sz="180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dirty="0" smtClean="0">
                          <a:solidFill>
                            <a:srgbClr val="663300"/>
                          </a:solidFill>
                          <a:latin typeface="Times New Roman"/>
                          <a:ea typeface="Times New Roman"/>
                          <a:cs typeface="Times New Roman"/>
                        </a:rPr>
                        <a:t>Gimnaziu </a:t>
                      </a:r>
                      <a:r>
                        <a:rPr lang="ro-RO" sz="1800" dirty="0">
                          <a:solidFill>
                            <a:srgbClr val="663300"/>
                          </a:solidFill>
                          <a:latin typeface="Times New Roman"/>
                          <a:ea typeface="Times New Roman"/>
                          <a:cs typeface="Times New Roman"/>
                        </a:rPr>
                        <a:t>- </a:t>
                      </a:r>
                      <a:r>
                        <a:rPr lang="ro-RO" sz="1800" dirty="0" smtClean="0">
                          <a:solidFill>
                            <a:srgbClr val="663300"/>
                          </a:solidFill>
                          <a:latin typeface="Times New Roman"/>
                          <a:ea typeface="Times New Roman"/>
                          <a:cs typeface="Times New Roman"/>
                        </a:rPr>
                        <a:t>Școală</a:t>
                      </a:r>
                      <a:r>
                        <a:rPr lang="ro-RO" sz="1800" baseline="0" dirty="0" smtClean="0">
                          <a:solidFill>
                            <a:srgbClr val="663300"/>
                          </a:solidFill>
                          <a:latin typeface="Times New Roman"/>
                          <a:ea typeface="Times New Roman"/>
                          <a:cs typeface="Times New Roman"/>
                        </a:rPr>
                        <a:t> primară</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20</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8</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15</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12</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54</a:t>
                      </a:r>
                      <a:endParaRPr lang="ru-RU" sz="180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dirty="0" smtClean="0">
                          <a:solidFill>
                            <a:srgbClr val="663300"/>
                          </a:solidFill>
                          <a:latin typeface="Times New Roman"/>
                          <a:ea typeface="Times New Roman"/>
                          <a:cs typeface="Times New Roman"/>
                        </a:rPr>
                        <a:t>Gimnaziu </a:t>
                      </a:r>
                      <a:r>
                        <a:rPr lang="ro-RO" sz="1800" dirty="0">
                          <a:solidFill>
                            <a:srgbClr val="663300"/>
                          </a:solidFill>
                          <a:latin typeface="Times New Roman"/>
                          <a:ea typeface="Times New Roman"/>
                          <a:cs typeface="Times New Roman"/>
                        </a:rPr>
                        <a:t>- </a:t>
                      </a:r>
                      <a:r>
                        <a:rPr lang="ro-RO" sz="1800" dirty="0" smtClean="0">
                          <a:solidFill>
                            <a:srgbClr val="663300"/>
                          </a:solidFill>
                          <a:latin typeface="Times New Roman"/>
                          <a:ea typeface="Times New Roman"/>
                          <a:cs typeface="Times New Roman"/>
                        </a:rPr>
                        <a:t>Școală </a:t>
                      </a:r>
                      <a:r>
                        <a:rPr lang="ro-RO" sz="1800" dirty="0" err="1" smtClean="0">
                          <a:solidFill>
                            <a:srgbClr val="663300"/>
                          </a:solidFill>
                          <a:latin typeface="Times New Roman"/>
                          <a:ea typeface="Times New Roman"/>
                          <a:cs typeface="Times New Roman"/>
                        </a:rPr>
                        <a:t>primară-</a:t>
                      </a:r>
                      <a:r>
                        <a:rPr lang="ro-RO" sz="1800" dirty="0" smtClean="0">
                          <a:solidFill>
                            <a:srgbClr val="663300"/>
                          </a:solidFill>
                          <a:latin typeface="Times New Roman"/>
                          <a:ea typeface="Times New Roman"/>
                          <a:cs typeface="Times New Roman"/>
                        </a:rPr>
                        <a:t> Grădiniță</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10</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18</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9</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16</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53</a:t>
                      </a:r>
                      <a:endParaRPr lang="ru-RU" sz="180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dirty="0" smtClean="0">
                          <a:solidFill>
                            <a:srgbClr val="663300"/>
                          </a:solidFill>
                          <a:latin typeface="Times New Roman"/>
                          <a:ea typeface="Times New Roman"/>
                          <a:cs typeface="Times New Roman"/>
                        </a:rPr>
                        <a:t>Gimnaziu – </a:t>
                      </a:r>
                      <a:r>
                        <a:rPr lang="ro-RO" sz="1800" dirty="0" err="1" smtClean="0">
                          <a:solidFill>
                            <a:srgbClr val="663300"/>
                          </a:solidFill>
                          <a:latin typeface="Times New Roman"/>
                          <a:ea typeface="Times New Roman"/>
                          <a:cs typeface="Times New Roman"/>
                        </a:rPr>
                        <a:t>Gimnaziu</a:t>
                      </a:r>
                      <a:r>
                        <a:rPr lang="ro-RO" sz="1800" dirty="0" smtClean="0">
                          <a:solidFill>
                            <a:srgbClr val="663300"/>
                          </a:solidFill>
                          <a:latin typeface="Times New Roman"/>
                          <a:ea typeface="Times New Roman"/>
                          <a:cs typeface="Times New Roman"/>
                        </a:rPr>
                        <a:t> - Grădiniță.</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6</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2</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7</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4</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19</a:t>
                      </a:r>
                      <a:endParaRPr lang="ru-RU" sz="180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dirty="0" smtClean="0">
                          <a:solidFill>
                            <a:srgbClr val="663300"/>
                          </a:solidFill>
                          <a:latin typeface="Times New Roman"/>
                          <a:ea typeface="Times New Roman"/>
                          <a:cs typeface="Times New Roman"/>
                        </a:rPr>
                        <a:t>Școală Primară - </a:t>
                      </a:r>
                      <a:r>
                        <a:rPr lang="ro-RO" sz="1800" dirty="0" err="1" smtClean="0">
                          <a:solidFill>
                            <a:srgbClr val="663300"/>
                          </a:solidFill>
                          <a:latin typeface="Times New Roman"/>
                          <a:ea typeface="Times New Roman"/>
                          <a:cs typeface="Times New Roman"/>
                        </a:rPr>
                        <a:t>Grădiniță-</a:t>
                      </a:r>
                      <a:r>
                        <a:rPr lang="ro-RO" sz="1800" dirty="0" smtClean="0">
                          <a:solidFill>
                            <a:srgbClr val="663300"/>
                          </a:solidFill>
                          <a:latin typeface="Times New Roman"/>
                          <a:ea typeface="Times New Roman"/>
                          <a:cs typeface="Times New Roman"/>
                        </a:rPr>
                        <a:t> Grădiniță.</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5</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6</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3</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3</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17</a:t>
                      </a:r>
                      <a:endParaRPr lang="ru-RU" sz="180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dirty="0" smtClean="0">
                          <a:solidFill>
                            <a:srgbClr val="663300"/>
                          </a:solidFill>
                          <a:latin typeface="+mn-lt"/>
                          <a:ea typeface="Times New Roman"/>
                          <a:cs typeface="Times New Roman"/>
                        </a:rPr>
                        <a:t>Școală Primară </a:t>
                      </a:r>
                      <a:r>
                        <a:rPr lang="ro-RO" sz="1800" dirty="0" smtClean="0">
                          <a:solidFill>
                            <a:srgbClr val="663300"/>
                          </a:solidFill>
                          <a:latin typeface="Times New Roman"/>
                          <a:ea typeface="Times New Roman"/>
                          <a:cs typeface="Times New Roman"/>
                        </a:rPr>
                        <a:t>– </a:t>
                      </a:r>
                      <a:r>
                        <a:rPr lang="ro-RO" sz="1800" dirty="0">
                          <a:solidFill>
                            <a:srgbClr val="663300"/>
                          </a:solidFill>
                          <a:latin typeface="Times New Roman"/>
                          <a:ea typeface="Times New Roman"/>
                          <a:cs typeface="Times New Roman"/>
                        </a:rPr>
                        <a:t>Grădiniță</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0</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1</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1</a:t>
                      </a:r>
                      <a:endParaRPr lang="ru-RU" sz="1800" dirty="0">
                        <a:solidFill>
                          <a:srgbClr val="663300"/>
                        </a:solidFill>
                        <a:latin typeface="Calibri"/>
                        <a:ea typeface="Times New Roman"/>
                        <a:cs typeface="Times New Roman"/>
                      </a:endParaRPr>
                    </a:p>
                  </a:txBody>
                  <a:tcPr marL="68580" marR="68580" marT="0" marB="0"/>
                </a:tc>
              </a:tr>
              <a:tr h="370840">
                <a:tc>
                  <a:txBody>
                    <a:bodyPr/>
                    <a:lstStyle/>
                    <a:p>
                      <a:pPr>
                        <a:lnSpc>
                          <a:spcPct val="115000"/>
                        </a:lnSpc>
                        <a:spcAft>
                          <a:spcPts val="0"/>
                        </a:spcAft>
                      </a:pPr>
                      <a:r>
                        <a:rPr lang="ro-RO" sz="1800" noProof="0" dirty="0" smtClean="0">
                          <a:solidFill>
                            <a:srgbClr val="663300"/>
                          </a:solidFill>
                          <a:latin typeface="Times New Roman"/>
                          <a:ea typeface="Times New Roman"/>
                          <a:cs typeface="Times New Roman"/>
                        </a:rPr>
                        <a:t>Şcoala</a:t>
                      </a:r>
                      <a:r>
                        <a:rPr lang="fr-FR" sz="1800" dirty="0" smtClean="0">
                          <a:solidFill>
                            <a:srgbClr val="663300"/>
                          </a:solidFill>
                          <a:latin typeface="Times New Roman"/>
                          <a:ea typeface="Times New Roman"/>
                          <a:cs typeface="Times New Roman"/>
                        </a:rPr>
                        <a:t> </a:t>
                      </a:r>
                      <a:r>
                        <a:rPr lang="ro-RO" sz="1800" noProof="0" dirty="0" smtClean="0">
                          <a:solidFill>
                            <a:srgbClr val="663300"/>
                          </a:solidFill>
                          <a:latin typeface="Times New Roman"/>
                          <a:ea typeface="Times New Roman"/>
                          <a:cs typeface="Times New Roman"/>
                        </a:rPr>
                        <a:t>auxiliară</a:t>
                      </a:r>
                      <a:r>
                        <a:rPr lang="fr-FR" sz="1800" dirty="0" smtClean="0">
                          <a:solidFill>
                            <a:srgbClr val="663300"/>
                          </a:solidFill>
                          <a:latin typeface="Times New Roman"/>
                          <a:ea typeface="Times New Roman"/>
                          <a:cs typeface="Times New Roman"/>
                        </a:rPr>
                        <a:t> </a:t>
                      </a:r>
                      <a:r>
                        <a:rPr lang="fr-FR" sz="1800" dirty="0">
                          <a:solidFill>
                            <a:srgbClr val="663300"/>
                          </a:solidFill>
                          <a:latin typeface="Times New Roman"/>
                          <a:ea typeface="Times New Roman"/>
                          <a:cs typeface="Times New Roman"/>
                        </a:rPr>
                        <a:t>internat - </a:t>
                      </a:r>
                      <a:r>
                        <a:rPr lang="ro-RO" sz="1800" noProof="0" dirty="0" smtClean="0">
                          <a:solidFill>
                            <a:srgbClr val="663300"/>
                          </a:solidFill>
                          <a:latin typeface="Times New Roman"/>
                          <a:ea typeface="Times New Roman"/>
                          <a:cs typeface="Times New Roman"/>
                        </a:rPr>
                        <a:t>Şcoala auxiliară </a:t>
                      </a:r>
                      <a:endParaRPr lang="ro-RO" sz="1800" noProof="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1</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a:solidFill>
                            <a:srgbClr val="663300"/>
                          </a:solidFill>
                          <a:latin typeface="Times New Roman"/>
                          <a:ea typeface="Times New Roman"/>
                          <a:cs typeface="Times New Roman"/>
                        </a:rPr>
                        <a:t>-</a:t>
                      </a:r>
                      <a:endParaRPr lang="ru-RU" sz="180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a:t>
                      </a:r>
                      <a:endParaRPr lang="ru-RU" sz="1800" dirty="0">
                        <a:solidFill>
                          <a:srgbClr val="663300"/>
                        </a:solidFill>
                        <a:latin typeface="Calibri"/>
                        <a:ea typeface="Times New Roman"/>
                        <a:cs typeface="Times New Roman"/>
                      </a:endParaRPr>
                    </a:p>
                  </a:txBody>
                  <a:tcPr marL="68580" marR="68580" marT="0" marB="0"/>
                </a:tc>
                <a:tc>
                  <a:txBody>
                    <a:bodyPr/>
                    <a:lstStyle/>
                    <a:p>
                      <a:pPr algn="r">
                        <a:lnSpc>
                          <a:spcPct val="115000"/>
                        </a:lnSpc>
                        <a:spcAft>
                          <a:spcPts val="0"/>
                        </a:spcAft>
                      </a:pPr>
                      <a:r>
                        <a:rPr lang="ro-RO" sz="1800" dirty="0">
                          <a:solidFill>
                            <a:srgbClr val="663300"/>
                          </a:solidFill>
                          <a:latin typeface="Times New Roman"/>
                          <a:ea typeface="Times New Roman"/>
                          <a:cs typeface="Times New Roman"/>
                        </a:rPr>
                        <a:t>1</a:t>
                      </a:r>
                      <a:endParaRPr lang="ru-RU" sz="1800" dirty="0">
                        <a:solidFill>
                          <a:srgbClr val="663300"/>
                        </a:solidFill>
                        <a:latin typeface="Calibri"/>
                        <a:ea typeface="Times New Roman"/>
                        <a:cs typeface="Times New Roman"/>
                      </a:endParaRPr>
                    </a:p>
                  </a:txBody>
                  <a:tcPr marL="68580" marR="68580" marT="0" marB="0"/>
                </a:tc>
              </a:tr>
            </a:tbl>
          </a:graphicData>
        </a:graphic>
      </p:graphicFrame>
    </p:spTree>
  </p:cSld>
  <p:clrMapOvr>
    <a:masterClrMapping/>
  </p:clrMapOvr>
  <p:transition>
    <p:split orient="ver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643050"/>
            <a:ext cx="8077200" cy="641339"/>
          </a:xfrm>
        </p:spPr>
        <p:txBody>
          <a:bodyPr/>
          <a:lstStyle/>
          <a:p>
            <a:pPr lvl="0"/>
            <a:r>
              <a:rPr lang="ru-RU" dirty="0" smtClean="0">
                <a:solidFill>
                  <a:srgbClr val="663300"/>
                </a:solidFill>
              </a:rPr>
              <a:t/>
            </a:r>
            <a:br>
              <a:rPr lang="ru-RU" dirty="0" smtClean="0">
                <a:solidFill>
                  <a:srgbClr val="663300"/>
                </a:solidFill>
              </a:rPr>
            </a:br>
            <a:endParaRPr lang="ru-RU" dirty="0"/>
          </a:p>
        </p:txBody>
      </p:sp>
      <p:sp>
        <p:nvSpPr>
          <p:cNvPr id="3" name="Содержимое 2"/>
          <p:cNvSpPr>
            <a:spLocks noGrp="1"/>
          </p:cNvSpPr>
          <p:nvPr>
            <p:ph idx="1"/>
          </p:nvPr>
        </p:nvSpPr>
        <p:spPr>
          <a:xfrm>
            <a:off x="495300" y="2143116"/>
            <a:ext cx="8064500" cy="3000396"/>
          </a:xfrm>
        </p:spPr>
        <p:txBody>
          <a:bodyPr/>
          <a:lstStyle/>
          <a:p>
            <a:r>
              <a:rPr lang="en-US" sz="2000" dirty="0" smtClean="0"/>
              <a:t> </a:t>
            </a:r>
            <a:r>
              <a:rPr lang="ro-RO" sz="2000" b="1" dirty="0" smtClean="0"/>
              <a:t>Articolul </a:t>
            </a:r>
            <a:r>
              <a:rPr lang="en-US" sz="2000" b="1" dirty="0" smtClean="0"/>
              <a:t>13. </a:t>
            </a:r>
            <a:endParaRPr lang="ro-RO" sz="2000" b="1" dirty="0" smtClean="0"/>
          </a:p>
          <a:p>
            <a:pPr>
              <a:buNone/>
            </a:pPr>
            <a:r>
              <a:rPr lang="ro-RO" sz="2000" b="1" dirty="0" smtClean="0"/>
              <a:t>     </a:t>
            </a:r>
            <a:r>
              <a:rPr lang="en-US" sz="2000" b="1" dirty="0" smtClean="0"/>
              <a:t>Ordinele şi dispoziţiile emise de ministrul educaţiei sînt executorii </a:t>
            </a:r>
            <a:r>
              <a:rPr lang="en-US" sz="2000" dirty="0" smtClean="0"/>
              <a:t>pentru toate organele de conducere din învăţămînt, pentru instituţiile de învăţămînt de toate nivelurile şi treptele, indiferent de tipul de proprietate, de organizarea juridică sau de subordonarea acestora, pentru instituţiile şi unităţile de formare continuă a cadrelor şi de cercetare ştiinţifică subordonate, pentru ministere şi alte autorităţi publice centrale care au în subordine instituţii de învăţămînt.</a:t>
            </a:r>
            <a:endParaRPr lang="ru-RU" sz="2000" dirty="0" smtClean="0"/>
          </a:p>
          <a:p>
            <a:pPr algn="r">
              <a:buNone/>
            </a:pPr>
            <a:r>
              <a:rPr lang="en-US" sz="2000" b="1" i="1" dirty="0" smtClean="0"/>
              <a:t>Regulamentului, structurii şi efectivului-limită</a:t>
            </a:r>
            <a:br>
              <a:rPr lang="en-US" sz="2000" b="1" i="1" dirty="0" smtClean="0"/>
            </a:br>
            <a:r>
              <a:rPr lang="en-US" sz="2000" b="1" i="1" dirty="0" smtClean="0"/>
              <a:t>ale aparatului central al Ministerului Educaţiei</a:t>
            </a:r>
            <a:r>
              <a:rPr lang="ro-RO" sz="2000" b="1" i="1" dirty="0" smtClean="0"/>
              <a:t>, art. 13, </a:t>
            </a:r>
          </a:p>
          <a:p>
            <a:pPr algn="r">
              <a:buNone/>
            </a:pPr>
            <a:r>
              <a:rPr lang="ro-RO" sz="2000" i="1" dirty="0" smtClean="0"/>
              <a:t>aprobat prin HG nr</a:t>
            </a:r>
            <a:r>
              <a:rPr lang="ru-RU" sz="2000" i="1" dirty="0" smtClean="0"/>
              <a:t>. 653</a:t>
            </a:r>
            <a:r>
              <a:rPr lang="ro-RO" sz="2000" i="1" dirty="0" smtClean="0"/>
              <a:t> din </a:t>
            </a:r>
            <a:r>
              <a:rPr lang="ru-RU" sz="2000" i="1" dirty="0" smtClean="0"/>
              <a:t>06.11.2009</a:t>
            </a:r>
            <a:endParaRPr lang="ro-RO" sz="2000" i="1" dirty="0" smtClean="0"/>
          </a:p>
          <a:p>
            <a:pPr>
              <a:buNone/>
            </a:pPr>
            <a:endParaRPr lang="ru-RU" dirty="0"/>
          </a:p>
        </p:txBody>
      </p:sp>
    </p:spTree>
  </p:cSld>
  <p:clrMapOvr>
    <a:masterClrMapping/>
  </p:clrMapOvr>
  <p:transition>
    <p:split orient="ver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Заголовок 1"/>
          <p:cNvSpPr>
            <a:spLocks noGrp="1"/>
          </p:cNvSpPr>
          <p:nvPr>
            <p:ph type="ctrTitle" sz="quarter"/>
          </p:nvPr>
        </p:nvSpPr>
        <p:spPr>
          <a:xfrm>
            <a:off x="428596" y="1000108"/>
            <a:ext cx="8572560" cy="1214446"/>
          </a:xfrm>
        </p:spPr>
        <p:txBody>
          <a:bodyPr/>
          <a:lstStyle/>
          <a:p>
            <a:r>
              <a:rPr lang="ro-RO" sz="3600" dirty="0" smtClean="0">
                <a:solidFill>
                  <a:schemeClr val="bg1"/>
                </a:solidFill>
              </a:rPr>
              <a:t>Prevederile cadrul normativ reglator </a:t>
            </a:r>
            <a:endParaRPr lang="ru-RU" sz="3600" dirty="0">
              <a:solidFill>
                <a:schemeClr val="bg1"/>
              </a:solidFill>
            </a:endParaRPr>
          </a:p>
        </p:txBody>
      </p:sp>
      <p:sp>
        <p:nvSpPr>
          <p:cNvPr id="3" name="Подзаголовок 2"/>
          <p:cNvSpPr>
            <a:spLocks noGrp="1"/>
          </p:cNvSpPr>
          <p:nvPr>
            <p:ph type="subTitle" sz="quarter" idx="1"/>
          </p:nvPr>
        </p:nvSpPr>
        <p:spPr>
          <a:xfrm>
            <a:off x="714348" y="2285992"/>
            <a:ext cx="8215370" cy="3714776"/>
          </a:xfrm>
        </p:spPr>
        <p:txBody>
          <a:bodyPr/>
          <a:lstStyle/>
          <a:p>
            <a:pPr lvl="0" algn="l"/>
            <a:r>
              <a:rPr lang="ro-RO" sz="2000" b="1" i="1" dirty="0" smtClean="0">
                <a:solidFill>
                  <a:srgbClr val="663300"/>
                </a:solidFill>
              </a:rPr>
              <a:t>Regulamentul–tip de organizare și funcționare a instituției de educație timpurie </a:t>
            </a:r>
            <a:r>
              <a:rPr lang="ro-RO" sz="2000" dirty="0" smtClean="0">
                <a:solidFill>
                  <a:srgbClr val="663300"/>
                </a:solidFill>
              </a:rPr>
              <a:t>(aprilie 2016);</a:t>
            </a:r>
            <a:endParaRPr lang="ru-RU" sz="2000" dirty="0" smtClean="0">
              <a:solidFill>
                <a:srgbClr val="663300"/>
              </a:solidFill>
            </a:endParaRPr>
          </a:p>
          <a:p>
            <a:pPr lvl="0" algn="l"/>
            <a:r>
              <a:rPr lang="ro-RO" sz="2000" b="1" i="1" dirty="0" smtClean="0">
                <a:solidFill>
                  <a:srgbClr val="663300"/>
                </a:solidFill>
              </a:rPr>
              <a:t>Regulamentul – tip de organizare şi funcţionare a instituţiilor de </a:t>
            </a:r>
            <a:r>
              <a:rPr lang="ro-RO" sz="2000" b="1" i="1" dirty="0" err="1" smtClean="0">
                <a:solidFill>
                  <a:srgbClr val="663300"/>
                </a:solidFill>
              </a:rPr>
              <a:t>învăţămînt</a:t>
            </a:r>
            <a:r>
              <a:rPr lang="ro-RO" sz="2000" b="1" i="1" dirty="0" smtClean="0">
                <a:solidFill>
                  <a:srgbClr val="663300"/>
                </a:solidFill>
              </a:rPr>
              <a:t> primar și secundar, ciclul I şi </a:t>
            </a:r>
            <a:r>
              <a:rPr lang="ro-RO" sz="2000" i="1" dirty="0" smtClean="0">
                <a:solidFill>
                  <a:srgbClr val="663300"/>
                </a:solidFill>
              </a:rPr>
              <a:t>I </a:t>
            </a:r>
            <a:r>
              <a:rPr lang="ro-RO" sz="2000" dirty="0" smtClean="0">
                <a:solidFill>
                  <a:srgbClr val="663300"/>
                </a:solidFill>
              </a:rPr>
              <a:t>( martie 2016); </a:t>
            </a:r>
            <a:endParaRPr lang="ru-RU" sz="2000" dirty="0" smtClean="0">
              <a:solidFill>
                <a:srgbClr val="663300"/>
              </a:solidFill>
            </a:endParaRPr>
          </a:p>
          <a:p>
            <a:pPr lvl="0" algn="l"/>
            <a:r>
              <a:rPr lang="ro-RO" sz="2000" b="1" i="1" dirty="0" smtClean="0">
                <a:solidFill>
                  <a:srgbClr val="663300"/>
                </a:solidFill>
              </a:rPr>
              <a:t>Regulamentul–cadru de organizare și funcționare a instituțiilor de </a:t>
            </a:r>
            <a:r>
              <a:rPr lang="ro-RO" sz="2000" b="1" i="1" dirty="0" err="1" smtClean="0">
                <a:solidFill>
                  <a:srgbClr val="663300"/>
                </a:solidFill>
              </a:rPr>
              <a:t>învățămînt</a:t>
            </a:r>
            <a:r>
              <a:rPr lang="ro-RO" sz="2000" b="1" i="1" dirty="0" smtClean="0">
                <a:solidFill>
                  <a:srgbClr val="663300"/>
                </a:solidFill>
              </a:rPr>
              <a:t> special </a:t>
            </a:r>
            <a:r>
              <a:rPr lang="ro-RO" sz="2000" dirty="0" smtClean="0">
                <a:solidFill>
                  <a:srgbClr val="663300"/>
                </a:solidFill>
              </a:rPr>
              <a:t>(ianuarie 2016);</a:t>
            </a:r>
            <a:endParaRPr lang="ru-RU" sz="2000" dirty="0" smtClean="0">
              <a:solidFill>
                <a:srgbClr val="663300"/>
              </a:solidFill>
            </a:endParaRPr>
          </a:p>
          <a:p>
            <a:pPr lvl="0" algn="l"/>
            <a:r>
              <a:rPr lang="ro-RO" sz="2000" b="1" i="1" dirty="0" smtClean="0">
                <a:solidFill>
                  <a:srgbClr val="663300"/>
                </a:solidFill>
              </a:rPr>
              <a:t>Regulamentul privind evaluarea și notarea rezultatelor învățării, promovarea și absolvirea în </a:t>
            </a:r>
            <a:r>
              <a:rPr lang="ro-RO" sz="2000" b="1" i="1" dirty="0" err="1" smtClean="0">
                <a:solidFill>
                  <a:srgbClr val="663300"/>
                </a:solidFill>
              </a:rPr>
              <a:t>învățămînt</a:t>
            </a:r>
            <a:r>
              <a:rPr lang="ro-RO" sz="2000" b="1" i="1" dirty="0" smtClean="0">
                <a:solidFill>
                  <a:srgbClr val="663300"/>
                </a:solidFill>
              </a:rPr>
              <a:t> primar și secundar </a:t>
            </a:r>
            <a:r>
              <a:rPr lang="ro-RO" sz="2000" dirty="0" smtClean="0">
                <a:solidFill>
                  <a:srgbClr val="663300"/>
                </a:solidFill>
              </a:rPr>
              <a:t>(iunie 2016);</a:t>
            </a:r>
            <a:endParaRPr lang="ru-RU" sz="2000" dirty="0" smtClean="0">
              <a:solidFill>
                <a:srgbClr val="663300"/>
              </a:solidFill>
            </a:endParaRPr>
          </a:p>
          <a:p>
            <a:pPr lvl="0" algn="l"/>
            <a:r>
              <a:rPr lang="ro-RO" sz="2000" b="1" i="1" dirty="0" smtClean="0">
                <a:solidFill>
                  <a:srgbClr val="663300"/>
                </a:solidFill>
              </a:rPr>
              <a:t>Metodologiei de înscriere a copiilor în clasa I </a:t>
            </a:r>
            <a:r>
              <a:rPr lang="ro-RO" sz="2000" dirty="0" smtClean="0">
                <a:solidFill>
                  <a:srgbClr val="663300"/>
                </a:solidFill>
              </a:rPr>
              <a:t>(martie 2016);</a:t>
            </a:r>
            <a:endParaRPr lang="ru-RU" sz="2000" dirty="0" smtClean="0">
              <a:solidFill>
                <a:srgbClr val="663300"/>
              </a:solidFill>
            </a:endParaRPr>
          </a:p>
          <a:p>
            <a:pPr lvl="0" algn="l"/>
            <a:r>
              <a:rPr lang="ro-RO" sz="2000" b="1" i="1" dirty="0" smtClean="0">
                <a:solidFill>
                  <a:srgbClr val="663300"/>
                </a:solidFill>
              </a:rPr>
              <a:t>Metodologia privind evaluarea </a:t>
            </a:r>
            <a:r>
              <a:rPr lang="ro-RO" sz="2000" b="1" i="1" dirty="0" err="1" smtClean="0">
                <a:solidFill>
                  <a:srgbClr val="663300"/>
                </a:solidFill>
              </a:rPr>
              <a:t>criterială</a:t>
            </a:r>
            <a:r>
              <a:rPr lang="ro-RO" sz="2000" b="1" i="1" dirty="0" smtClean="0">
                <a:solidFill>
                  <a:srgbClr val="663300"/>
                </a:solidFill>
              </a:rPr>
              <a:t> prin descriptori în </a:t>
            </a:r>
            <a:r>
              <a:rPr lang="ro-RO" sz="2000" b="1" i="1" dirty="0" err="1" smtClean="0">
                <a:solidFill>
                  <a:srgbClr val="663300"/>
                </a:solidFill>
              </a:rPr>
              <a:t>învățămîntul</a:t>
            </a:r>
            <a:r>
              <a:rPr lang="ro-RO" sz="2000" b="1" i="1" dirty="0" smtClean="0">
                <a:solidFill>
                  <a:srgbClr val="663300"/>
                </a:solidFill>
              </a:rPr>
              <a:t> primar </a:t>
            </a:r>
            <a:r>
              <a:rPr lang="ro-RO" sz="2000" dirty="0" smtClean="0">
                <a:solidFill>
                  <a:srgbClr val="663300"/>
                </a:solidFill>
              </a:rPr>
              <a:t>(aprilie 2016);</a:t>
            </a:r>
            <a:endParaRPr lang="ru-RU" sz="2000" dirty="0" smtClean="0">
              <a:solidFill>
                <a:srgbClr val="663300"/>
              </a:solidFill>
            </a:endParaRPr>
          </a:p>
          <a:p>
            <a:pPr lvl="0" algn="l"/>
            <a:r>
              <a:rPr lang="ro-RO" sz="2000" b="1" i="1" dirty="0" smtClean="0">
                <a:solidFill>
                  <a:srgbClr val="663300"/>
                </a:solidFill>
              </a:rPr>
              <a:t>Metodologia de admitere a elevilor în </a:t>
            </a:r>
            <a:r>
              <a:rPr lang="ro-RO" sz="2000" b="1" i="1" dirty="0" err="1" smtClean="0">
                <a:solidFill>
                  <a:srgbClr val="663300"/>
                </a:solidFill>
              </a:rPr>
              <a:t>învățămîntul</a:t>
            </a:r>
            <a:r>
              <a:rPr lang="ro-RO" sz="2000" b="1" i="1" dirty="0" smtClean="0">
                <a:solidFill>
                  <a:srgbClr val="663300"/>
                </a:solidFill>
              </a:rPr>
              <a:t> liceal</a:t>
            </a:r>
            <a:r>
              <a:rPr lang="ro-RO" sz="2000" i="1" dirty="0" smtClean="0">
                <a:solidFill>
                  <a:srgbClr val="663300"/>
                </a:solidFill>
              </a:rPr>
              <a:t> </a:t>
            </a:r>
            <a:r>
              <a:rPr lang="ro-RO" sz="2000" dirty="0" smtClean="0">
                <a:solidFill>
                  <a:srgbClr val="663300"/>
                </a:solidFill>
              </a:rPr>
              <a:t>(iunie 2016). </a:t>
            </a:r>
            <a:endParaRPr lang="ru-RU" sz="2000" dirty="0" smtClean="0">
              <a:solidFill>
                <a:srgbClr val="663300"/>
              </a:solidFill>
            </a:endParaRPr>
          </a:p>
          <a:p>
            <a:pPr algn="l"/>
            <a:endParaRPr lang="ro-RO" sz="2800" dirty="0" smtClean="0"/>
          </a:p>
          <a:p>
            <a:pPr marL="514350" indent="-514350" algn="l"/>
            <a:endParaRPr lang="en-US" sz="2800" dirty="0" smtClean="0"/>
          </a:p>
        </p:txBody>
      </p:sp>
    </p:spTree>
  </p:cSld>
  <p:clrMapOvr>
    <a:masterClrMapping/>
  </p:clrMapOvr>
  <p:transition>
    <p:split orient="ver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3075" y="1216025"/>
            <a:ext cx="8077200" cy="569901"/>
          </a:xfrm>
        </p:spPr>
        <p:txBody>
          <a:bodyPr/>
          <a:lstStyle/>
          <a:p>
            <a:r>
              <a:rPr lang="ro-RO" dirty="0" smtClean="0">
                <a:solidFill>
                  <a:srgbClr val="663300"/>
                </a:solidFill>
              </a:rPr>
              <a:t>Admiterea în clasa I.</a:t>
            </a:r>
            <a:endParaRPr lang="ru-RU" dirty="0">
              <a:solidFill>
                <a:srgbClr val="663300"/>
              </a:solidFill>
            </a:endParaRPr>
          </a:p>
        </p:txBody>
      </p:sp>
      <p:sp>
        <p:nvSpPr>
          <p:cNvPr id="3" name="Содержимое 2"/>
          <p:cNvSpPr>
            <a:spLocks noGrp="1"/>
          </p:cNvSpPr>
          <p:nvPr>
            <p:ph idx="1"/>
          </p:nvPr>
        </p:nvSpPr>
        <p:spPr>
          <a:xfrm>
            <a:off x="500034" y="1857364"/>
            <a:ext cx="8064500" cy="4157674"/>
          </a:xfrm>
        </p:spPr>
        <p:txBody>
          <a:bodyPr/>
          <a:lstStyle/>
          <a:p>
            <a:pPr lvl="0"/>
            <a:r>
              <a:rPr lang="ro-RO" sz="2400" dirty="0" smtClean="0">
                <a:solidFill>
                  <a:srgbClr val="663300"/>
                </a:solidFill>
                <a:latin typeface="Times New Roman" pitchFamily="18" charset="0"/>
                <a:ea typeface="Calibri"/>
                <a:cs typeface="Times New Roman" pitchFamily="18" charset="0"/>
              </a:rPr>
              <a:t>În rezultatul implementării </a:t>
            </a:r>
            <a:r>
              <a:rPr lang="ro-RO" sz="2400" b="1" i="1" dirty="0" smtClean="0">
                <a:solidFill>
                  <a:srgbClr val="663300"/>
                </a:solidFill>
                <a:latin typeface="Times New Roman" pitchFamily="18" charset="0"/>
                <a:cs typeface="Times New Roman" pitchFamily="18" charset="0"/>
              </a:rPr>
              <a:t>Metodologiei de înscriere a copiilor în clasa I , </a:t>
            </a:r>
            <a:r>
              <a:rPr lang="ro-RO" sz="2400" dirty="0" smtClean="0">
                <a:solidFill>
                  <a:srgbClr val="663300"/>
                </a:solidFill>
                <a:latin typeface="Times New Roman" pitchFamily="18" charset="0"/>
                <a:cs typeface="Times New Roman" pitchFamily="18" charset="0"/>
              </a:rPr>
              <a:t>aprobată prin </a:t>
            </a:r>
            <a:r>
              <a:rPr lang="ro-RO" sz="2400" i="1" dirty="0" smtClean="0">
                <a:solidFill>
                  <a:srgbClr val="663300"/>
                </a:solidFill>
                <a:latin typeface="Times New Roman" pitchFamily="18" charset="0"/>
                <a:cs typeface="Times New Roman" pitchFamily="18" charset="0"/>
              </a:rPr>
              <a:t>Ordinul ministrului nr. 202 din 09 aprilie 2015 ,</a:t>
            </a:r>
            <a:r>
              <a:rPr lang="ro-RO" sz="2400" dirty="0" smtClean="0">
                <a:solidFill>
                  <a:srgbClr val="663300"/>
                </a:solidFill>
                <a:latin typeface="Times New Roman" pitchFamily="18" charset="0"/>
                <a:cs typeface="Times New Roman" pitchFamily="18" charset="0"/>
              </a:rPr>
              <a:t> </a:t>
            </a:r>
            <a:r>
              <a:rPr lang="ro-RO" sz="2400" dirty="0" smtClean="0">
                <a:solidFill>
                  <a:srgbClr val="663300"/>
                </a:solidFill>
                <a:latin typeface="Times New Roman" pitchFamily="18" charset="0"/>
                <a:ea typeface="Calibri"/>
                <a:cs typeface="Times New Roman" pitchFamily="18" charset="0"/>
              </a:rPr>
              <a:t> în anul de studii 2015-2016, și în conformitate cu propunerile parvenite de la cadrele didactice din </a:t>
            </a:r>
            <a:r>
              <a:rPr lang="ro-RO" sz="2400" dirty="0" err="1" smtClean="0">
                <a:solidFill>
                  <a:srgbClr val="663300"/>
                </a:solidFill>
                <a:latin typeface="Times New Roman" pitchFamily="18" charset="0"/>
                <a:ea typeface="Calibri"/>
                <a:cs typeface="Times New Roman" pitchFamily="18" charset="0"/>
              </a:rPr>
              <a:t>învățămîntul</a:t>
            </a:r>
            <a:r>
              <a:rPr lang="ro-RO" sz="2400" dirty="0" smtClean="0">
                <a:solidFill>
                  <a:srgbClr val="663300"/>
                </a:solidFill>
                <a:latin typeface="Times New Roman" pitchFamily="18" charset="0"/>
                <a:ea typeface="Calibri"/>
                <a:cs typeface="Times New Roman" pitchFamily="18" charset="0"/>
              </a:rPr>
              <a:t> primar, de la responsabilii de treapta primară din organele locale de specialitate în domeniul </a:t>
            </a:r>
            <a:r>
              <a:rPr lang="ro-RO" sz="2400" dirty="0" err="1" smtClean="0">
                <a:solidFill>
                  <a:srgbClr val="663300"/>
                </a:solidFill>
                <a:latin typeface="Times New Roman" pitchFamily="18" charset="0"/>
                <a:ea typeface="Calibri"/>
                <a:cs typeface="Times New Roman" pitchFamily="18" charset="0"/>
              </a:rPr>
              <a:t>învățămîntului</a:t>
            </a:r>
            <a:r>
              <a:rPr lang="ro-RO" sz="2400" dirty="0" smtClean="0">
                <a:solidFill>
                  <a:srgbClr val="663300"/>
                </a:solidFill>
                <a:latin typeface="Times New Roman" pitchFamily="18" charset="0"/>
                <a:ea typeface="Calibri"/>
                <a:cs typeface="Times New Roman" pitchFamily="18" charset="0"/>
              </a:rPr>
              <a:t>, de la reprezentanții CRAP, SAP, părinți acest document a fost modificat și </a:t>
            </a:r>
            <a:r>
              <a:rPr lang="ro-RO" sz="2400" dirty="0" smtClean="0">
                <a:solidFill>
                  <a:srgbClr val="663300"/>
                </a:solidFill>
                <a:latin typeface="Times New Roman" pitchFamily="18" charset="0"/>
                <a:cs typeface="Times New Roman" pitchFamily="18" charset="0"/>
              </a:rPr>
              <a:t>aprobat prin </a:t>
            </a:r>
            <a:r>
              <a:rPr lang="ro-RO" sz="2400" i="1" dirty="0" smtClean="0">
                <a:solidFill>
                  <a:srgbClr val="663300"/>
                </a:solidFill>
                <a:latin typeface="Times New Roman" pitchFamily="18" charset="0"/>
                <a:cs typeface="Times New Roman" pitchFamily="18" charset="0"/>
              </a:rPr>
              <a:t>Ordinul 305 din 30 martie 2016 ; Ordinul 173 din 04 martie 2016.</a:t>
            </a:r>
            <a:endParaRPr lang="ru-RU" sz="2400" dirty="0" smtClean="0">
              <a:solidFill>
                <a:srgbClr val="663300"/>
              </a:solidFill>
              <a:latin typeface="Times New Roman" pitchFamily="18" charset="0"/>
              <a:ea typeface="PMingLiU"/>
              <a:cs typeface="Times New Roman" pitchFamily="18" charset="0"/>
            </a:endParaRPr>
          </a:p>
          <a:p>
            <a:endParaRPr lang="ru-RU" dirty="0"/>
          </a:p>
        </p:txBody>
      </p:sp>
    </p:spTree>
  </p:cSld>
  <p:clrMapOvr>
    <a:masterClrMapping/>
  </p:clrMapOvr>
  <p:transition>
    <p:split orient="vert" dir="in"/>
  </p:transition>
  <p:timing>
    <p:tnLst>
      <p:par>
        <p:cTn id="1" dur="indefinite" restart="never" nodeType="tmRoot"/>
      </p:par>
    </p:tnLst>
  </p:timing>
</p:sld>
</file>

<file path=ppt/theme/theme1.xml><?xml version="1.0" encoding="utf-8"?>
<a:theme xmlns:a="http://schemas.openxmlformats.org/drawingml/2006/main" name="Clipboard">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CC"/>
        </a:lt1>
        <a:dk2>
          <a:srgbClr val="000000"/>
        </a:dk2>
        <a:lt2>
          <a:srgbClr val="663300"/>
        </a:lt2>
        <a:accent1>
          <a:srgbClr val="339933"/>
        </a:accent1>
        <a:accent2>
          <a:srgbClr val="800000"/>
        </a:accent2>
        <a:accent3>
          <a:srgbClr val="FFFFE2"/>
        </a:accent3>
        <a:accent4>
          <a:srgbClr val="000000"/>
        </a:accent4>
        <a:accent5>
          <a:srgbClr val="ADCAAD"/>
        </a:accent5>
        <a:accent6>
          <a:srgbClr val="730000"/>
        </a:accent6>
        <a:hlink>
          <a:srgbClr val="0066CC"/>
        </a:hlink>
        <a:folHlink>
          <a:srgbClr val="FFCC66"/>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663300"/>
        </a:lt2>
        <a:accent1>
          <a:srgbClr val="CBCBCB"/>
        </a:accent1>
        <a:accent2>
          <a:srgbClr val="6699FF"/>
        </a:accent2>
        <a:accent3>
          <a:srgbClr val="FFFFFF"/>
        </a:accent3>
        <a:accent4>
          <a:srgbClr val="000000"/>
        </a:accent4>
        <a:accent5>
          <a:srgbClr val="E2E2E2"/>
        </a:accent5>
        <a:accent6>
          <a:srgbClr val="5C8AE7"/>
        </a:accent6>
        <a:hlink>
          <a:srgbClr val="FF0033"/>
        </a:hlink>
        <a:folHlink>
          <a:srgbClr val="00CC99"/>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00000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00000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66330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0E3E23F-79EC-4616-AB10-C509B384DE6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clipboard template</Template>
  <TotalTime>2808</TotalTime>
  <Words>1650</Words>
  <Application>Microsoft Office PowerPoint</Application>
  <PresentationFormat>On-screen Show (4:3)</PresentationFormat>
  <Paragraphs>240</Paragraphs>
  <Slides>25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MS Mincho</vt:lpstr>
      <vt:lpstr>PMingLiU</vt:lpstr>
      <vt:lpstr>Calibri</vt:lpstr>
      <vt:lpstr>Candara</vt:lpstr>
      <vt:lpstr>Times New Roman</vt:lpstr>
      <vt:lpstr>Clipboard</vt:lpstr>
      <vt:lpstr> Dezvoltarea  rețelei instituțiilor  de învățămînt primar și secundar general   din perspectiva asigurării educației de calitate.</vt:lpstr>
      <vt:lpstr>Abordări generale:</vt:lpstr>
      <vt:lpstr> Rețeaua instituțiilor se constituie in 3 planuri: </vt:lpstr>
      <vt:lpstr>Rețeaua pe trepte (niveluri) de învatamînt  </vt:lpstr>
      <vt:lpstr>Managementul rețelei instituțiilor  de învățămînt  </vt:lpstr>
      <vt:lpstr>Dezvoltarea rețelei instituțiilor: activități prognozate</vt:lpstr>
      <vt:lpstr> </vt:lpstr>
      <vt:lpstr>Prevederile cadrul normativ reglator </vt:lpstr>
      <vt:lpstr>Admiterea în clasa I.</vt:lpstr>
      <vt:lpstr>Modificări operate în Metodologia de înscriere a copiilor în clasa I , anul de studii 2016-2017</vt:lpstr>
      <vt:lpstr>Modificări operate în Metodologia de înscriere a copiilor în clasa I , anul de studii 2016-2017</vt:lpstr>
      <vt:lpstr>Modificări operate în Metodologia de înscriere a copiilor în clasa I , anul de studii 2016-2017</vt:lpstr>
      <vt:lpstr>Admiterea în clasa a V-a. </vt:lpstr>
      <vt:lpstr>Cadrul normativ reglator </vt:lpstr>
      <vt:lpstr>Admitere în învățămîntul liceal în bază de examen. </vt:lpstr>
      <vt:lpstr>Calendarul admiterii în clasa a X-a. </vt:lpstr>
      <vt:lpstr>Date preventive privind admiterea în învățămîntul liceal</vt:lpstr>
      <vt:lpstr>PowerPoint Presentation</vt:lpstr>
      <vt:lpstr>Analiza rezultatelor preventive ale admiterii conform profilurilor de liceu . </vt:lpstr>
      <vt:lpstr>Analiza rezultatelor preventive ale admiterii conform instituțiilor . </vt:lpstr>
      <vt:lpstr>Analiza rezultatelor preventive ale admiterii conform instituțiilor . </vt:lpstr>
      <vt:lpstr>Respectarea prevederilor cadrului normativ de organizare a învățămîntului liceal:</vt:lpstr>
      <vt:lpstr>Analiza statistică a instituțiilor privind respectarea prevederilor regulamentare:</vt:lpstr>
      <vt:lpstr>În atenția șefilor OLSDI</vt:lpstr>
      <vt:lpstr>Pentru meditaţie: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Prezentare PowerPoint</dc:title>
  <dc:creator>Acer</dc:creator>
  <cp:lastModifiedBy>Ministerul Educatiei</cp:lastModifiedBy>
  <cp:revision>199</cp:revision>
  <cp:lastPrinted>2016-01-14T10:51:43Z</cp:lastPrinted>
  <dcterms:created xsi:type="dcterms:W3CDTF">2014-11-23T18:16:13Z</dcterms:created>
  <dcterms:modified xsi:type="dcterms:W3CDTF">2016-08-17T08:34:15Z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TC300033039990</vt:lpwstr>
  </property>
</Properties>
</file>