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theme/themeOverride1.xml" ContentType="application/vnd.openxmlformats-officedocument.themeOverride+xml"/>
  <Override PartName="/ppt/charts/chart10.xml" ContentType="application/vnd.openxmlformats-officedocument.drawingml.chart+xml"/>
  <Override PartName="/ppt/charts/chart11.xml" ContentType="application/vnd.openxmlformats-officedocument.drawingml.chart+xml"/>
  <Override PartName="/ppt/theme/themeOverride2.xml" ContentType="application/vnd.openxmlformats-officedocument.themeOverride+xml"/>
  <Override PartName="/ppt/charts/chart12.xml" ContentType="application/vnd.openxmlformats-officedocument.drawingml.chart+xml"/>
  <Override PartName="/ppt/theme/themeOverride3.xml" ContentType="application/vnd.openxmlformats-officedocument.themeOverride+xml"/>
  <Override PartName="/ppt/charts/chart13.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72" r:id="rId3"/>
    <p:sldId id="259" r:id="rId4"/>
    <p:sldId id="462" r:id="rId5"/>
    <p:sldId id="463" r:id="rId6"/>
    <p:sldId id="465" r:id="rId7"/>
    <p:sldId id="468" r:id="rId8"/>
    <p:sldId id="469" r:id="rId9"/>
    <p:sldId id="466" r:id="rId10"/>
    <p:sldId id="470" r:id="rId11"/>
    <p:sldId id="473" r:id="rId12"/>
    <p:sldId id="471" r:id="rId13"/>
    <p:sldId id="472" r:id="rId14"/>
    <p:sldId id="474" r:id="rId15"/>
    <p:sldId id="476" r:id="rId16"/>
    <p:sldId id="477" r:id="rId17"/>
    <p:sldId id="478" r:id="rId18"/>
    <p:sldId id="336" r:id="rId19"/>
    <p:sldId id="479" r:id="rId20"/>
    <p:sldId id="480" r:id="rId21"/>
    <p:sldId id="481" r:id="rId22"/>
    <p:sldId id="482" r:id="rId23"/>
    <p:sldId id="483" r:id="rId24"/>
    <p:sldId id="484" r:id="rId25"/>
    <p:sldId id="485" r:id="rId26"/>
    <p:sldId id="486" r:id="rId27"/>
    <p:sldId id="487" r:id="rId28"/>
    <p:sldId id="488" r:id="rId29"/>
    <p:sldId id="489" r:id="rId30"/>
    <p:sldId id="490" r:id="rId31"/>
    <p:sldId id="491" r:id="rId32"/>
    <p:sldId id="492" r:id="rId33"/>
    <p:sldId id="493" r:id="rId34"/>
    <p:sldId id="494" r:id="rId35"/>
    <p:sldId id="475" r:id="rId36"/>
    <p:sldId id="496" r:id="rId37"/>
    <p:sldId id="495" r:id="rId38"/>
    <p:sldId id="497" r:id="rId39"/>
    <p:sldId id="498" r:id="rId40"/>
    <p:sldId id="499" r:id="rId41"/>
    <p:sldId id="500" r:id="rId42"/>
    <p:sldId id="501" r:id="rId43"/>
    <p:sldId id="502" r:id="rId44"/>
    <p:sldId id="503" r:id="rId45"/>
    <p:sldId id="504" r:id="rId46"/>
    <p:sldId id="505" r:id="rId47"/>
    <p:sldId id="506" r:id="rId48"/>
    <p:sldId id="507" r:id="rId49"/>
    <p:sldId id="508" r:id="rId50"/>
    <p:sldId id="509" r:id="rId51"/>
    <p:sldId id="510" r:id="rId52"/>
    <p:sldId id="511" r:id="rId53"/>
    <p:sldId id="512" r:id="rId54"/>
    <p:sldId id="513" r:id="rId55"/>
    <p:sldId id="514" r:id="rId56"/>
    <p:sldId id="515" r:id="rId57"/>
    <p:sldId id="516" r:id="rId58"/>
    <p:sldId id="517" r:id="rId59"/>
    <p:sldId id="518" r:id="rId60"/>
    <p:sldId id="519" r:id="rId61"/>
    <p:sldId id="520" r:id="rId62"/>
    <p:sldId id="521" r:id="rId63"/>
    <p:sldId id="522" r:id="rId64"/>
    <p:sldId id="523" r:id="rId65"/>
    <p:sldId id="524" r:id="rId66"/>
    <p:sldId id="525" r:id="rId67"/>
    <p:sldId id="526" r:id="rId68"/>
    <p:sldId id="527" r:id="rId69"/>
    <p:sldId id="528" r:id="rId70"/>
    <p:sldId id="529" r:id="rId71"/>
    <p:sldId id="530" r:id="rId72"/>
    <p:sldId id="531" r:id="rId73"/>
    <p:sldId id="533" r:id="rId74"/>
    <p:sldId id="532" r:id="rId75"/>
    <p:sldId id="534" r:id="rId76"/>
    <p:sldId id="535" r:id="rId77"/>
    <p:sldId id="536" r:id="rId78"/>
    <p:sldId id="537" r:id="rId79"/>
    <p:sldId id="538" r:id="rId80"/>
    <p:sldId id="539" r:id="rId8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3" autoAdjust="0"/>
    <p:restoredTop sz="94667" autoAdjust="0"/>
  </p:normalViewPr>
  <p:slideViewPr>
    <p:cSldViewPr>
      <p:cViewPr varScale="1">
        <p:scale>
          <a:sx n="66" d="100"/>
          <a:sy n="66" d="100"/>
        </p:scale>
        <p:origin x="-86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81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F:\Conferinta%202016\Diagrame%202016.xls" TargetMode="External"/></Relationships>
</file>

<file path=ppt/charts/_rels/chart11.xml.rels><?xml version="1.0" encoding="UTF-8" standalone="yes"?>
<Relationships xmlns="http://schemas.openxmlformats.org/package/2006/relationships"><Relationship Id="rId2" Type="http://schemas.openxmlformats.org/officeDocument/2006/relationships/package" Target="../embeddings/_____Microsoft_Excel2.xlsx"/><Relationship Id="rId1" Type="http://schemas.openxmlformats.org/officeDocument/2006/relationships/themeOverride" Target="../theme/themeOverride2.xml"/></Relationships>
</file>

<file path=ppt/charts/_rels/chart12.xml.rels><?xml version="1.0" encoding="UTF-8" standalone="yes"?>
<Relationships xmlns="http://schemas.openxmlformats.org/package/2006/relationships"><Relationship Id="rId2" Type="http://schemas.openxmlformats.org/officeDocument/2006/relationships/package" Target="../embeddings/_____Microsoft_Excel3.xlsx"/><Relationship Id="rId1" Type="http://schemas.openxmlformats.org/officeDocument/2006/relationships/themeOverride" Target="../theme/themeOverride3.xml"/></Relationships>
</file>

<file path=ppt/charts/_rels/chart13.xml.rels><?xml version="1.0" encoding="UTF-8" standalone="yes"?>
<Relationships xmlns="http://schemas.openxmlformats.org/package/2006/relationships"><Relationship Id="rId2" Type="http://schemas.openxmlformats.org/officeDocument/2006/relationships/package" Target="../embeddings/_____Microsoft_Excel4.xlsx"/><Relationship Id="rId1" Type="http://schemas.openxmlformats.org/officeDocument/2006/relationships/themeOverride" Target="../theme/themeOverride4.xml"/></Relationships>
</file>

<file path=ppt/charts/_rels/chart2.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Conferinta%202016\Diagrame%202016.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Conferinta%202016\Diagrame%202016.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Conferinta%202016\Diagrame%202016.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Conferinta%202016\Diagrame%202016.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Conferinta%202016\Diagrame%202016.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F:\Conferinta%202016\Diagrame%202016.xls" TargetMode="External"/></Relationships>
</file>

<file path=ppt/charts/_rels/chart9.xml.rels><?xml version="1.0" encoding="UTF-8" standalone="yes"?>
<Relationships xmlns="http://schemas.openxmlformats.org/package/2006/relationships"><Relationship Id="rId2" Type="http://schemas.openxmlformats.org/officeDocument/2006/relationships/package" Target="../embeddings/_____Microsoft_Excel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5.7746281714785651E-2"/>
          <c:y val="2.777028298083900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cene3d>
              <a:camera prst="orthographicFront"/>
              <a:lightRig rig="threePt" dir="t"/>
            </a:scene3d>
            <a:sp3d prstMaterial="flat">
              <a:bevelT/>
            </a:sp3d>
          </c:spPr>
          <c:invertIfNegative val="0"/>
          <c:dLbls>
            <c:dLbl>
              <c:idx val="0"/>
              <c:layout>
                <c:manualLayout>
                  <c:x val="5.3333333333333371E-2"/>
                  <c:y val="0.40045506257110353"/>
                </c:manualLayout>
              </c:layout>
              <c:spPr>
                <a:noFill/>
                <a:ln>
                  <a:noFill/>
                </a:ln>
                <a:effectLst>
                  <a:glow rad="228600">
                    <a:schemeClr val="accent4">
                      <a:satMod val="175000"/>
                      <a:alpha val="40000"/>
                    </a:schemeClr>
                  </a:glow>
                </a:effectLst>
              </c:spPr>
              <c:txPr>
                <a:bodyPr rot="0" vert="horz"/>
                <a:lstStyle/>
                <a:p>
                  <a:pPr>
                    <a:defRPr sz="2000" b="1">
                      <a:solidFill>
                        <a:schemeClr val="bg1"/>
                      </a:solidFill>
                    </a:defRPr>
                  </a:pPr>
                  <a:endParaRPr lang="ru-RU"/>
                </a:p>
              </c:txPr>
              <c:showLegendKey val="0"/>
              <c:showVal val="1"/>
              <c:showCatName val="0"/>
              <c:showSerName val="1"/>
              <c:showPercent val="0"/>
              <c:showBubbleSize val="0"/>
              <c:separator>
</c:separator>
            </c:dLbl>
            <c:txPr>
              <a:bodyPr/>
              <a:lstStyle/>
              <a:p>
                <a:pPr>
                  <a:defRPr sz="2000" b="1">
                    <a:solidFill>
                      <a:schemeClr val="bg1"/>
                    </a:solidFill>
                  </a:defRPr>
                </a:pPr>
                <a:endParaRPr lang="ru-RU"/>
              </a:p>
            </c:txPr>
            <c:showLegendKey val="0"/>
            <c:showVal val="0"/>
            <c:showCatName val="0"/>
            <c:showSerName val="1"/>
            <c:showPercent val="0"/>
            <c:showBubbleSize val="0"/>
            <c:separator>
</c:separator>
            <c:showLeaderLines val="0"/>
          </c:dLbls>
          <c:cat>
            <c:strRef>
              <c:f>Лист1!$B$4</c:f>
              <c:strCache>
                <c:ptCount val="1"/>
                <c:pt idx="0">
                  <c:v>Nr mediu de elevi în școală </c:v>
                </c:pt>
              </c:strCache>
            </c:strRef>
          </c:cat>
          <c:val>
            <c:numRef>
              <c:f>Лист1!$C$4</c:f>
              <c:numCache>
                <c:formatCode>General</c:formatCode>
                <c:ptCount val="1"/>
                <c:pt idx="0">
                  <c:v>297</c:v>
                </c:pt>
              </c:numCache>
            </c:numRef>
          </c:val>
        </c:ser>
        <c:ser>
          <c:idx val="1"/>
          <c:order val="1"/>
          <c:tx>
            <c:strRef>
              <c:f>Лист1!$D$3</c:f>
              <c:strCache>
                <c:ptCount val="1"/>
                <c:pt idx="0">
                  <c:v>Pe Țară</c:v>
                </c:pt>
              </c:strCache>
            </c:strRef>
          </c:tx>
          <c:spPr>
            <a:scene3d>
              <a:camera prst="orthographicFront"/>
              <a:lightRig rig="threePt" dir="t"/>
            </a:scene3d>
            <a:sp3d prstMaterial="flat">
              <a:bevelT/>
            </a:sp3d>
          </c:spPr>
          <c:invertIfNegative val="0"/>
          <c:dLbls>
            <c:dLbl>
              <c:idx val="0"/>
              <c:layout>
                <c:manualLayout>
                  <c:x val="2.4444444444444446E-2"/>
                  <c:y val="0.23208191126279873"/>
                </c:manualLayout>
              </c:layout>
              <c:spPr>
                <a:noFill/>
              </c:spPr>
              <c:txPr>
                <a:bodyPr/>
                <a:lstStyle/>
                <a:p>
                  <a:pPr>
                    <a:defRPr sz="1800" b="1">
                      <a:solidFill>
                        <a:schemeClr val="bg1"/>
                      </a:solidFill>
                    </a:defRPr>
                  </a:pPr>
                  <a:endParaRPr lang="ru-RU"/>
                </a:p>
              </c:txPr>
              <c:showLegendKey val="0"/>
              <c:showVal val="1"/>
              <c:showCatName val="0"/>
              <c:showSerName val="1"/>
              <c:showPercent val="0"/>
              <c:showBubbleSize val="0"/>
              <c:separator>
</c:separator>
            </c:dLbl>
            <c:txPr>
              <a:bodyPr/>
              <a:lstStyle/>
              <a:p>
                <a:pPr>
                  <a:defRPr b="1"/>
                </a:pPr>
                <a:endParaRPr lang="ru-RU"/>
              </a:p>
            </c:txPr>
            <c:showLegendKey val="0"/>
            <c:showVal val="1"/>
            <c:showCatName val="0"/>
            <c:showSerName val="0"/>
            <c:showPercent val="0"/>
            <c:showBubbleSize val="0"/>
            <c:showLeaderLines val="0"/>
          </c:dLbls>
          <c:cat>
            <c:strRef>
              <c:f>Лист1!$B$4</c:f>
              <c:strCache>
                <c:ptCount val="1"/>
                <c:pt idx="0">
                  <c:v>Nr mediu de elevi în școală </c:v>
                </c:pt>
              </c:strCache>
            </c:strRef>
          </c:cat>
          <c:val>
            <c:numRef>
              <c:f>Лист1!$D$4</c:f>
              <c:numCache>
                <c:formatCode>General</c:formatCode>
                <c:ptCount val="1"/>
                <c:pt idx="0">
                  <c:v>256</c:v>
                </c:pt>
              </c:numCache>
            </c:numRef>
          </c:val>
        </c:ser>
        <c:dLbls>
          <c:showLegendKey val="0"/>
          <c:showVal val="0"/>
          <c:showCatName val="0"/>
          <c:showSerName val="0"/>
          <c:showPercent val="0"/>
          <c:showBubbleSize val="0"/>
        </c:dLbls>
        <c:gapWidth val="98"/>
        <c:gapDepth val="48"/>
        <c:shape val="cylinder"/>
        <c:axId val="151649792"/>
        <c:axId val="38958144"/>
        <c:axId val="0"/>
      </c:bar3DChart>
      <c:catAx>
        <c:axId val="151649792"/>
        <c:scaling>
          <c:orientation val="minMax"/>
        </c:scaling>
        <c:delete val="0"/>
        <c:axPos val="b"/>
        <c:majorTickMark val="out"/>
        <c:minorTickMark val="none"/>
        <c:tickLblPos val="nextTo"/>
        <c:txPr>
          <a:bodyPr/>
          <a:lstStyle/>
          <a:p>
            <a:pPr>
              <a:defRPr sz="2000"/>
            </a:pPr>
            <a:endParaRPr lang="ru-RU"/>
          </a:p>
        </c:txPr>
        <c:crossAx val="38958144"/>
        <c:crosses val="autoZero"/>
        <c:auto val="1"/>
        <c:lblAlgn val="ctr"/>
        <c:lblOffset val="100"/>
        <c:noMultiLvlLbl val="0"/>
      </c:catAx>
      <c:valAx>
        <c:axId val="38958144"/>
        <c:scaling>
          <c:orientation val="minMax"/>
        </c:scaling>
        <c:delete val="0"/>
        <c:axPos val="l"/>
        <c:majorGridlines/>
        <c:numFmt formatCode="General" sourceLinked="1"/>
        <c:majorTickMark val="out"/>
        <c:minorTickMark val="none"/>
        <c:tickLblPos val="nextTo"/>
        <c:crossAx val="151649792"/>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w="3175">
          <a:solidFill>
            <a:srgbClr val="969696"/>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6.3518836825250544E-2"/>
          <c:y val="2.777025229917598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olidFill>
              <a:srgbClr val="4F81BD"/>
            </a:solidFill>
            <a:ln w="25400">
              <a:noFill/>
            </a:ln>
            <a:scene3d>
              <a:camera prst="orthographicFront"/>
              <a:lightRig rig="threePt" dir="t"/>
            </a:scene3d>
            <a:sp3d prstMaterial="softEdge">
              <a:bevelT/>
            </a:sp3d>
          </c:spPr>
          <c:invertIfNegative val="0"/>
          <c:dLbls>
            <c:dLbl>
              <c:idx val="0"/>
              <c:layout>
                <c:manualLayout>
                  <c:x val="2.4444506165981528E-2"/>
                  <c:y val="-6.4938551801122624E-2"/>
                </c:manualLayout>
              </c:layout>
              <c:spPr>
                <a:noFill/>
                <a:ln w="25400">
                  <a:noFill/>
                </a:ln>
              </c:spPr>
              <c:txPr>
                <a:bodyPr rot="-5400000" vert="horz"/>
                <a:lstStyle/>
                <a:p>
                  <a:pPr>
                    <a:defRPr sz="1600" b="1">
                      <a:solidFill>
                        <a:schemeClr val="tx2"/>
                      </a:solidFill>
                    </a:defRPr>
                  </a:pPr>
                  <a:endParaRPr lang="ru-RU"/>
                </a:p>
              </c:txPr>
              <c:showLegendKey val="0"/>
              <c:showVal val="1"/>
              <c:showCatName val="0"/>
              <c:showSerName val="1"/>
              <c:showPercent val="0"/>
              <c:showBubbleSize val="0"/>
              <c:separator>
</c:separator>
            </c:dLbl>
            <c:dLbl>
              <c:idx val="1"/>
              <c:layout>
                <c:manualLayout>
                  <c:x val="8.8888888888888889E-3"/>
                  <c:y val="0.28093645484949831"/>
                </c:manualLayout>
              </c:layout>
              <c:showLegendKey val="0"/>
              <c:showVal val="1"/>
              <c:showCatName val="0"/>
              <c:showSerName val="1"/>
              <c:showPercent val="0"/>
              <c:showBubbleSize val="0"/>
              <c:separator>
</c:separator>
            </c:dLbl>
            <c:spPr>
              <a:noFill/>
              <a:ln w="25400">
                <a:noFill/>
              </a:ln>
            </c:spPr>
            <c:txPr>
              <a:bodyPr rot="-5400000" vert="horz"/>
              <a:lstStyle/>
              <a:p>
                <a:pPr>
                  <a:defRPr sz="1600" b="1">
                    <a:solidFill>
                      <a:schemeClr val="bg1"/>
                    </a:solidFill>
                  </a:defRPr>
                </a:pPr>
                <a:endParaRPr lang="ru-RU"/>
              </a:p>
            </c:txPr>
            <c:showLegendKey val="0"/>
            <c:showVal val="1"/>
            <c:showCatName val="0"/>
            <c:showSerName val="1"/>
            <c:showPercent val="0"/>
            <c:showBubbleSize val="0"/>
            <c:separator>
</c:separator>
            <c:showLeaderLines val="0"/>
          </c:dLbls>
          <c:cat>
            <c:strRef>
              <c:f>Лист1!$B$57:$B$58</c:f>
              <c:strCache>
                <c:ptCount val="2"/>
                <c:pt idx="0">
                  <c:v>lei alocați în  zi pentru 1 copil </c:v>
                </c:pt>
                <c:pt idx="1">
                  <c:v>norma fiziologică la un elev </c:v>
                </c:pt>
              </c:strCache>
            </c:strRef>
          </c:cat>
          <c:val>
            <c:numRef>
              <c:f>Лист1!$C$57:$C$58</c:f>
              <c:numCache>
                <c:formatCode>General</c:formatCode>
                <c:ptCount val="2"/>
                <c:pt idx="0">
                  <c:v>15.65</c:v>
                </c:pt>
                <c:pt idx="1">
                  <c:v>87.3</c:v>
                </c:pt>
              </c:numCache>
            </c:numRef>
          </c:val>
        </c:ser>
        <c:ser>
          <c:idx val="1"/>
          <c:order val="1"/>
          <c:tx>
            <c:strRef>
              <c:f>Лист1!$D$3</c:f>
              <c:strCache>
                <c:ptCount val="1"/>
                <c:pt idx="0">
                  <c:v>Pe Țară</c:v>
                </c:pt>
              </c:strCache>
            </c:strRef>
          </c:tx>
          <c:spPr>
            <a:solidFill>
              <a:srgbClr val="C0504D"/>
            </a:solidFill>
            <a:ln w="25400">
              <a:noFill/>
            </a:ln>
            <a:scene3d>
              <a:camera prst="orthographicFront"/>
              <a:lightRig rig="threePt" dir="t"/>
            </a:scene3d>
            <a:sp3d prstMaterial="softEdge">
              <a:bevelT/>
            </a:sp3d>
          </c:spPr>
          <c:invertIfNegative val="0"/>
          <c:dLbls>
            <c:dLbl>
              <c:idx val="0"/>
              <c:layout>
                <c:manualLayout>
                  <c:x val="1.7777777777777778E-2"/>
                  <c:y val="-0.12156810185960802"/>
                </c:manualLayout>
              </c:layout>
              <c:spPr>
                <a:noFill/>
                <a:ln w="25400">
                  <a:noFill/>
                </a:ln>
              </c:spPr>
              <c:txPr>
                <a:bodyPr rot="-5400000" vert="horz"/>
                <a:lstStyle/>
                <a:p>
                  <a:pPr>
                    <a:defRPr sz="1800" b="1">
                      <a:solidFill>
                        <a:srgbClr val="C00000"/>
                      </a:solidFill>
                    </a:defRPr>
                  </a:pPr>
                  <a:endParaRPr lang="ru-RU"/>
                </a:p>
              </c:txPr>
              <c:showLegendKey val="0"/>
              <c:showVal val="1"/>
              <c:showCatName val="0"/>
              <c:showSerName val="1"/>
              <c:showPercent val="0"/>
              <c:showBubbleSize val="0"/>
              <c:separator>
</c:separator>
            </c:dLbl>
            <c:dLbl>
              <c:idx val="1"/>
              <c:layout>
                <c:manualLayout>
                  <c:x val="1.3333333333333253E-2"/>
                  <c:y val="0.3835005574136009"/>
                </c:manualLayout>
              </c:layout>
              <c:showLegendKey val="0"/>
              <c:showVal val="1"/>
              <c:showCatName val="0"/>
              <c:showSerName val="1"/>
              <c:showPercent val="0"/>
              <c:showBubbleSize val="0"/>
              <c:separator>
</c:separator>
            </c:dLbl>
            <c:spPr>
              <a:noFill/>
              <a:ln w="25400">
                <a:noFill/>
              </a:ln>
            </c:spPr>
            <c:txPr>
              <a:bodyPr rot="-5400000" vert="horz"/>
              <a:lstStyle/>
              <a:p>
                <a:pPr>
                  <a:defRPr sz="1800" b="1">
                    <a:solidFill>
                      <a:schemeClr val="bg1"/>
                    </a:solidFill>
                  </a:defRPr>
                </a:pPr>
                <a:endParaRPr lang="ru-RU"/>
              </a:p>
            </c:txPr>
            <c:showLegendKey val="0"/>
            <c:showVal val="1"/>
            <c:showCatName val="0"/>
            <c:showSerName val="1"/>
            <c:showPercent val="0"/>
            <c:showBubbleSize val="0"/>
            <c:separator>
</c:separator>
            <c:showLeaderLines val="0"/>
          </c:dLbls>
          <c:cat>
            <c:strRef>
              <c:f>Лист1!$B$57:$B$58</c:f>
              <c:strCache>
                <c:ptCount val="2"/>
                <c:pt idx="0">
                  <c:v>lei alocați în  zi pentru 1 copil </c:v>
                </c:pt>
                <c:pt idx="1">
                  <c:v>norma fiziologică la un elev </c:v>
                </c:pt>
              </c:strCache>
            </c:strRef>
          </c:cat>
          <c:val>
            <c:numRef>
              <c:f>Лист1!$D$57:$D$58</c:f>
              <c:numCache>
                <c:formatCode>General</c:formatCode>
                <c:ptCount val="2"/>
                <c:pt idx="0">
                  <c:v>15.1</c:v>
                </c:pt>
                <c:pt idx="1">
                  <c:v>87.1</c:v>
                </c:pt>
              </c:numCache>
            </c:numRef>
          </c:val>
        </c:ser>
        <c:dLbls>
          <c:showLegendKey val="0"/>
          <c:showVal val="0"/>
          <c:showCatName val="0"/>
          <c:showSerName val="0"/>
          <c:showPercent val="0"/>
          <c:showBubbleSize val="0"/>
        </c:dLbls>
        <c:gapWidth val="98"/>
        <c:gapDepth val="48"/>
        <c:shape val="cylinder"/>
        <c:axId val="255410688"/>
        <c:axId val="263919808"/>
        <c:axId val="0"/>
      </c:bar3DChart>
      <c:catAx>
        <c:axId val="255410688"/>
        <c:scaling>
          <c:orientation val="minMax"/>
        </c:scaling>
        <c:delete val="0"/>
        <c:axPos val="b"/>
        <c:numFmt formatCode="General" sourceLinked="1"/>
        <c:majorTickMark val="out"/>
        <c:minorTickMark val="none"/>
        <c:tickLblPos val="nextTo"/>
        <c:txPr>
          <a:bodyPr/>
          <a:lstStyle/>
          <a:p>
            <a:pPr>
              <a:defRPr sz="1800" b="1"/>
            </a:pPr>
            <a:endParaRPr lang="ru-RU"/>
          </a:p>
        </c:txPr>
        <c:crossAx val="263919808"/>
        <c:crosses val="autoZero"/>
        <c:auto val="1"/>
        <c:lblAlgn val="ctr"/>
        <c:lblOffset val="100"/>
        <c:noMultiLvlLbl val="0"/>
      </c:catAx>
      <c:valAx>
        <c:axId val="263919808"/>
        <c:scaling>
          <c:orientation val="minMax"/>
        </c:scaling>
        <c:delete val="0"/>
        <c:axPos val="l"/>
        <c:majorGridlines/>
        <c:numFmt formatCode="General" sourceLinked="1"/>
        <c:majorTickMark val="out"/>
        <c:minorTickMark val="none"/>
        <c:tickLblPos val="nextTo"/>
        <c:crossAx val="255410688"/>
        <c:crosses val="autoZero"/>
        <c:crossBetween val="between"/>
      </c:valAx>
      <c:spPr>
        <a:noFill/>
        <a:ln w="25400">
          <a:noFill/>
        </a:ln>
      </c:spPr>
    </c:plotArea>
    <c:plotVisOnly val="1"/>
    <c:dispBlanksAs val="gap"/>
    <c:showDLblsOverMax val="0"/>
  </c:chart>
  <c:spPr>
    <a:noFill/>
    <a:ln w="9525">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100"/>
      <c:rAngAx val="1"/>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legume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Лист1!$B$2</c:f>
              <c:numCache>
                <c:formatCode>0%</c:formatCode>
                <c:ptCount val="1"/>
                <c:pt idx="0">
                  <c:v>0.77</c:v>
                </c:pt>
              </c:numCache>
            </c:numRef>
          </c:val>
        </c:ser>
        <c:ser>
          <c:idx val="1"/>
          <c:order val="1"/>
          <c:tx>
            <c:strRef>
              <c:f>Лист1!$C$1</c:f>
              <c:strCache>
                <c:ptCount val="1"/>
                <c:pt idx="0">
                  <c:v>fructe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Лист1!$C$2</c:f>
              <c:numCache>
                <c:formatCode>0%</c:formatCode>
                <c:ptCount val="1"/>
                <c:pt idx="0">
                  <c:v>0.63</c:v>
                </c:pt>
              </c:numCache>
            </c:numRef>
          </c:val>
        </c:ser>
        <c:ser>
          <c:idx val="2"/>
          <c:order val="2"/>
          <c:tx>
            <c:strRef>
              <c:f>Лист1!$D$1</c:f>
              <c:strCache>
                <c:ptCount val="1"/>
                <c:pt idx="0">
                  <c:v>unt</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Лист1!$D$2</c:f>
              <c:numCache>
                <c:formatCode>0%</c:formatCode>
                <c:ptCount val="1"/>
                <c:pt idx="0">
                  <c:v>0.79</c:v>
                </c:pt>
              </c:numCache>
            </c:numRef>
          </c:val>
        </c:ser>
        <c:ser>
          <c:idx val="3"/>
          <c:order val="3"/>
          <c:tx>
            <c:strRef>
              <c:f>Лист1!$E$1</c:f>
              <c:strCache>
                <c:ptCount val="1"/>
                <c:pt idx="0">
                  <c:v>lapte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Лист1!$E$2</c:f>
              <c:numCache>
                <c:formatCode>0%</c:formatCode>
                <c:ptCount val="1"/>
                <c:pt idx="0">
                  <c:v>0.68</c:v>
                </c:pt>
              </c:numCache>
            </c:numRef>
          </c:val>
        </c:ser>
        <c:ser>
          <c:idx val="4"/>
          <c:order val="4"/>
          <c:tx>
            <c:strRef>
              <c:f>Лист1!$F$1</c:f>
              <c:strCache>
                <c:ptCount val="1"/>
                <c:pt idx="0">
                  <c:v>carne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Лист1!$F$2</c:f>
              <c:numCache>
                <c:formatCode>0%</c:formatCode>
                <c:ptCount val="1"/>
                <c:pt idx="0">
                  <c:v>0.73</c:v>
                </c:pt>
              </c:numCache>
            </c:numRef>
          </c:val>
        </c:ser>
        <c:ser>
          <c:idx val="5"/>
          <c:order val="5"/>
          <c:tx>
            <c:strRef>
              <c:f>Лист1!$G$1</c:f>
              <c:strCache>
                <c:ptCount val="1"/>
                <c:pt idx="0">
                  <c:v>ouă</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Лист1!$G$2</c:f>
              <c:numCache>
                <c:formatCode>0%</c:formatCode>
                <c:ptCount val="1"/>
                <c:pt idx="0">
                  <c:v>0.67</c:v>
                </c:pt>
              </c:numCache>
            </c:numRef>
          </c:val>
        </c:ser>
        <c:ser>
          <c:idx val="6"/>
          <c:order val="6"/>
          <c:tx>
            <c:strRef>
              <c:f>Лист1!$H$1</c:f>
              <c:strCache>
                <c:ptCount val="1"/>
                <c:pt idx="0">
                  <c:v>brînză</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Лист1!$H$2</c:f>
              <c:numCache>
                <c:formatCode>0%</c:formatCode>
                <c:ptCount val="1"/>
                <c:pt idx="0">
                  <c:v>0.68</c:v>
                </c:pt>
              </c:numCache>
            </c:numRef>
          </c:val>
        </c:ser>
        <c:ser>
          <c:idx val="7"/>
          <c:order val="7"/>
          <c:tx>
            <c:strRef>
              <c:f>Лист1!$I$1</c:f>
              <c:strCache>
                <c:ptCount val="1"/>
                <c:pt idx="0">
                  <c:v>peşte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Лист1!$I$2</c:f>
              <c:numCache>
                <c:formatCode>0%</c:formatCode>
                <c:ptCount val="1"/>
                <c:pt idx="0">
                  <c:v>0.6</c:v>
                </c:pt>
              </c:numCache>
            </c:numRef>
          </c:val>
        </c:ser>
        <c:ser>
          <c:idx val="8"/>
          <c:order val="8"/>
          <c:tx>
            <c:strRef>
              <c:f>Лист1!$J$1</c:f>
              <c:strCache>
                <c:ptCount val="1"/>
                <c:pt idx="0">
                  <c:v>crupe, paste făinoase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Лист1!$J$2</c:f>
              <c:numCache>
                <c:formatCode>0%</c:formatCode>
                <c:ptCount val="1"/>
                <c:pt idx="0">
                  <c:v>1.75</c:v>
                </c:pt>
              </c:numCache>
            </c:numRef>
          </c:val>
        </c:ser>
        <c:ser>
          <c:idx val="9"/>
          <c:order val="9"/>
          <c:tx>
            <c:strRef>
              <c:f>Лист1!$K$1</c:f>
              <c:strCache>
                <c:ptCount val="1"/>
                <c:pt idx="0">
                  <c:v>pîine</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Лист1!$K$2</c:f>
              <c:numCache>
                <c:formatCode>0%</c:formatCode>
                <c:ptCount val="1"/>
                <c:pt idx="0">
                  <c:v>1.03</c:v>
                </c:pt>
              </c:numCache>
            </c:numRef>
          </c:val>
        </c:ser>
        <c:ser>
          <c:idx val="10"/>
          <c:order val="10"/>
          <c:tx>
            <c:strRef>
              <c:f>Лист1!$L$1</c:f>
              <c:strCache>
                <c:ptCount val="1"/>
                <c:pt idx="0">
                  <c:v>zahăr</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Лист1!$L$2</c:f>
              <c:numCache>
                <c:formatCode>0%</c:formatCode>
                <c:ptCount val="1"/>
                <c:pt idx="0">
                  <c:v>0.92</c:v>
                </c:pt>
              </c:numCache>
            </c:numRef>
          </c:val>
        </c:ser>
        <c:ser>
          <c:idx val="11"/>
          <c:order val="11"/>
          <c:tx>
            <c:strRef>
              <c:f>Лист1!$M$1</c:f>
              <c:strCache>
                <c:ptCount val="1"/>
                <c:pt idx="0">
                  <c:v>ulei</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Лист1!$M$2</c:f>
              <c:numCache>
                <c:formatCode>0%</c:formatCode>
                <c:ptCount val="1"/>
                <c:pt idx="0">
                  <c:v>1.39</c:v>
                </c:pt>
              </c:numCache>
            </c:numRef>
          </c:val>
        </c:ser>
        <c:ser>
          <c:idx val="12"/>
          <c:order val="12"/>
          <c:tx>
            <c:strRef>
              <c:f>Лист1!$N$1</c:f>
              <c:strCache>
                <c:ptCount val="1"/>
                <c:pt idx="0">
                  <c:v>smîntînă</c:v>
                </c:pt>
              </c:strCache>
            </c:strRef>
          </c:tx>
          <c:invertIfNegative val="0"/>
          <c:dLbls>
            <c:spPr>
              <a:noFill/>
              <a:ln w="25367">
                <a:noFill/>
              </a:ln>
            </c:spPr>
            <c:showLegendKey val="0"/>
            <c:showVal val="1"/>
            <c:showCatName val="0"/>
            <c:showSerName val="0"/>
            <c:showPercent val="0"/>
            <c:showBubbleSize val="0"/>
            <c:showLeaderLines val="0"/>
          </c:dLbls>
          <c:cat>
            <c:numRef>
              <c:f>Лист1!$A$2</c:f>
              <c:numCache>
                <c:formatCode>General</c:formatCode>
                <c:ptCount val="1"/>
              </c:numCache>
            </c:numRef>
          </c:cat>
          <c:val>
            <c:numRef>
              <c:f>Лист1!$N$2</c:f>
              <c:numCache>
                <c:formatCode>0%</c:formatCode>
                <c:ptCount val="1"/>
                <c:pt idx="0">
                  <c:v>1.04</c:v>
                </c:pt>
              </c:numCache>
            </c:numRef>
          </c:val>
        </c:ser>
        <c:dLbls>
          <c:showLegendKey val="0"/>
          <c:showVal val="0"/>
          <c:showCatName val="0"/>
          <c:showSerName val="0"/>
          <c:showPercent val="0"/>
          <c:showBubbleSize val="0"/>
        </c:dLbls>
        <c:gapWidth val="150"/>
        <c:shape val="cylinder"/>
        <c:axId val="257659392"/>
        <c:axId val="273733248"/>
        <c:axId val="0"/>
      </c:bar3DChart>
      <c:catAx>
        <c:axId val="257659392"/>
        <c:scaling>
          <c:orientation val="minMax"/>
        </c:scaling>
        <c:delete val="0"/>
        <c:axPos val="b"/>
        <c:numFmt formatCode="General" sourceLinked="1"/>
        <c:majorTickMark val="out"/>
        <c:minorTickMark val="none"/>
        <c:tickLblPos val="nextTo"/>
        <c:crossAx val="273733248"/>
        <c:crosses val="autoZero"/>
        <c:auto val="1"/>
        <c:lblAlgn val="ctr"/>
        <c:lblOffset val="100"/>
        <c:noMultiLvlLbl val="0"/>
      </c:catAx>
      <c:valAx>
        <c:axId val="273733248"/>
        <c:scaling>
          <c:orientation val="minMax"/>
        </c:scaling>
        <c:delete val="0"/>
        <c:axPos val="l"/>
        <c:majorGridlines/>
        <c:numFmt formatCode="0%" sourceLinked="1"/>
        <c:majorTickMark val="out"/>
        <c:minorTickMark val="none"/>
        <c:tickLblPos val="nextTo"/>
        <c:crossAx val="257659392"/>
        <c:crosses val="autoZero"/>
        <c:crossBetween val="between"/>
      </c:valAx>
      <c:spPr>
        <a:noFill/>
        <a:ln w="25367">
          <a:noFill/>
        </a:ln>
      </c:spPr>
    </c:plotArea>
    <c:legend>
      <c:legendPos val="r"/>
      <c:layout>
        <c:manualLayout>
          <c:xMode val="edge"/>
          <c:yMode val="edge"/>
          <c:x val="0.752"/>
          <c:y val="5.4982817869415807E-2"/>
          <c:w val="0.23519999999999999"/>
          <c:h val="0.94158075601374569"/>
        </c:manualLayout>
      </c:layout>
      <c:overlay val="0"/>
    </c:legend>
    <c:plotVisOnly val="1"/>
    <c:dispBlanksAs val="gap"/>
    <c:showDLblsOverMax val="0"/>
  </c:chart>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120"/>
      <c:rAngAx val="1"/>
    </c:view3D>
    <c:floor>
      <c:thickness val="0"/>
      <c:spPr>
        <a:gradFill>
          <a:gsLst>
            <a:gs pos="37000">
              <a:srgbClr val="B8CAEB"/>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floor>
    <c:sideWall>
      <c:thickness val="0"/>
      <c:spPr>
        <a:noFill/>
      </c:spPr>
    </c:sideWall>
    <c:backWall>
      <c:thickness val="0"/>
      <c:spPr>
        <a:noFill/>
      </c:spPr>
    </c:backWall>
    <c:plotArea>
      <c:layout/>
      <c:bar3DChart>
        <c:barDir val="col"/>
        <c:grouping val="clustered"/>
        <c:varyColors val="0"/>
        <c:ser>
          <c:idx val="0"/>
          <c:order val="0"/>
          <c:tx>
            <c:strRef>
              <c:f>Лист1!$H$24</c:f>
              <c:strCache>
                <c:ptCount val="1"/>
                <c:pt idx="0">
                  <c:v>nr</c:v>
                </c:pt>
              </c:strCache>
            </c:strRef>
          </c:tx>
          <c:spPr>
            <a:solidFill>
              <a:srgbClr val="FF8021">
                <a:lumMod val="75000"/>
              </a:srgbClr>
            </a:solidFill>
          </c:spPr>
          <c:invertIfNegative val="0"/>
          <c:dLbls>
            <c:dLbl>
              <c:idx val="0"/>
              <c:layout>
                <c:manualLayout>
                  <c:x val="3.2280319535221494E-2"/>
                  <c:y val="-8.819444444444452E-2"/>
                </c:manualLayout>
              </c:layout>
              <c:showLegendKey val="0"/>
              <c:showVal val="1"/>
              <c:showCatName val="0"/>
              <c:showSerName val="0"/>
              <c:showPercent val="0"/>
              <c:showBubbleSize val="0"/>
            </c:dLbl>
            <c:dLbl>
              <c:idx val="1"/>
              <c:layout>
                <c:manualLayout>
                  <c:x val="2.3057371096586784E-2"/>
                  <c:y val="-7.28562801932367E-2"/>
                </c:manualLayout>
              </c:layout>
              <c:showLegendKey val="0"/>
              <c:showVal val="1"/>
              <c:showCatName val="0"/>
              <c:showSerName val="0"/>
              <c:showPercent val="0"/>
              <c:showBubbleSize val="0"/>
            </c:dLbl>
            <c:dLbl>
              <c:idx val="2"/>
              <c:layout>
                <c:manualLayout>
                  <c:x val="2.7668845315904054E-2"/>
                  <c:y val="-8.4359903381642579E-2"/>
                </c:manualLayout>
              </c:layout>
              <c:showLegendKey val="0"/>
              <c:showVal val="1"/>
              <c:showCatName val="0"/>
              <c:showSerName val="0"/>
              <c:showPercent val="0"/>
              <c:showBubbleSize val="0"/>
            </c:dLbl>
            <c:dLbl>
              <c:idx val="3"/>
              <c:layout>
                <c:manualLayout>
                  <c:x val="3.9197530864197444E-2"/>
                  <c:y val="-9.2028985507246377E-2"/>
                </c:manualLayout>
              </c:layout>
              <c:showLegendKey val="0"/>
              <c:showVal val="1"/>
              <c:showCatName val="0"/>
              <c:showSerName val="0"/>
              <c:showPercent val="0"/>
              <c:showBubbleSize val="0"/>
            </c:dLbl>
            <c:txPr>
              <a:bodyPr/>
              <a:lstStyle/>
              <a:p>
                <a:pPr>
                  <a:defRPr sz="3200" b="1"/>
                </a:pPr>
                <a:endParaRPr lang="ru-RU"/>
              </a:p>
            </c:txPr>
            <c:showLegendKey val="0"/>
            <c:showVal val="1"/>
            <c:showCatName val="0"/>
            <c:showSerName val="0"/>
            <c:showPercent val="0"/>
            <c:showBubbleSize val="0"/>
            <c:showLeaderLines val="0"/>
          </c:dLbls>
          <c:cat>
            <c:numRef>
              <c:f>Лист1!$G$25:$G$28</c:f>
              <c:numCache>
                <c:formatCode>General</c:formatCode>
                <c:ptCount val="4"/>
                <c:pt idx="0">
                  <c:v>2013</c:v>
                </c:pt>
                <c:pt idx="1">
                  <c:v>2014</c:v>
                </c:pt>
                <c:pt idx="2">
                  <c:v>2015</c:v>
                </c:pt>
                <c:pt idx="3">
                  <c:v>2016</c:v>
                </c:pt>
              </c:numCache>
            </c:numRef>
          </c:cat>
          <c:val>
            <c:numRef>
              <c:f>Лист1!$H$25:$H$28</c:f>
              <c:numCache>
                <c:formatCode>General</c:formatCode>
                <c:ptCount val="4"/>
                <c:pt idx="0">
                  <c:v>290</c:v>
                </c:pt>
                <c:pt idx="1">
                  <c:v>319</c:v>
                </c:pt>
                <c:pt idx="2">
                  <c:v>301</c:v>
                </c:pt>
                <c:pt idx="3">
                  <c:v>301</c:v>
                </c:pt>
              </c:numCache>
            </c:numRef>
          </c:val>
        </c:ser>
        <c:dLbls>
          <c:showLegendKey val="0"/>
          <c:showVal val="0"/>
          <c:showCatName val="0"/>
          <c:showSerName val="0"/>
          <c:showPercent val="0"/>
          <c:showBubbleSize val="0"/>
        </c:dLbls>
        <c:gapWidth val="150"/>
        <c:shape val="cylinder"/>
        <c:axId val="205706752"/>
        <c:axId val="266994816"/>
        <c:axId val="0"/>
      </c:bar3DChart>
      <c:catAx>
        <c:axId val="205706752"/>
        <c:scaling>
          <c:orientation val="minMax"/>
        </c:scaling>
        <c:delete val="0"/>
        <c:axPos val="b"/>
        <c:numFmt formatCode="General" sourceLinked="1"/>
        <c:majorTickMark val="out"/>
        <c:minorTickMark val="none"/>
        <c:tickLblPos val="nextTo"/>
        <c:txPr>
          <a:bodyPr/>
          <a:lstStyle/>
          <a:p>
            <a:pPr>
              <a:defRPr sz="2800" b="1"/>
            </a:pPr>
            <a:endParaRPr lang="ru-RU"/>
          </a:p>
        </c:txPr>
        <c:crossAx val="266994816"/>
        <c:crosses val="autoZero"/>
        <c:auto val="1"/>
        <c:lblAlgn val="ctr"/>
        <c:lblOffset val="100"/>
        <c:noMultiLvlLbl val="0"/>
      </c:catAx>
      <c:valAx>
        <c:axId val="266994816"/>
        <c:scaling>
          <c:orientation val="minMax"/>
        </c:scaling>
        <c:delete val="0"/>
        <c:axPos val="l"/>
        <c:majorGridlines/>
        <c:numFmt formatCode="General" sourceLinked="1"/>
        <c:majorTickMark val="out"/>
        <c:minorTickMark val="none"/>
        <c:tickLblPos val="nextTo"/>
        <c:crossAx val="205706752"/>
        <c:crosses val="autoZero"/>
        <c:crossBetween val="between"/>
      </c:valAx>
    </c:plotArea>
    <c:plotVisOnly val="1"/>
    <c:dispBlanksAs val="gap"/>
    <c:showDLblsOverMax val="0"/>
  </c:chart>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100"/>
      <c:rAngAx val="1"/>
    </c:view3D>
    <c:floor>
      <c:thickness val="0"/>
    </c:floor>
    <c:sideWall>
      <c:thickness val="0"/>
      <c:spPr>
        <a:solidFill>
          <a:srgbClr val="00B0F0"/>
        </a:solidFill>
      </c:spPr>
    </c:sideWall>
    <c:backWall>
      <c:thickness val="0"/>
      <c:spPr>
        <a:noFill/>
      </c:spPr>
    </c:backWall>
    <c:plotArea>
      <c:layout>
        <c:manualLayout>
          <c:layoutTarget val="inner"/>
          <c:xMode val="edge"/>
          <c:yMode val="edge"/>
          <c:x val="4.0473673009934923E-2"/>
          <c:y val="3.5816429106840908E-2"/>
          <c:w val="0.91988463254457731"/>
          <c:h val="0.60314989679970132"/>
        </c:manualLayout>
      </c:layout>
      <c:bar3DChart>
        <c:barDir val="col"/>
        <c:grouping val="clustered"/>
        <c:varyColors val="0"/>
        <c:ser>
          <c:idx val="0"/>
          <c:order val="0"/>
          <c:spPr>
            <a:solidFill>
              <a:srgbClr val="FFFF00"/>
            </a:solidFill>
          </c:spPr>
          <c:invertIfNegative val="0"/>
          <c:dPt>
            <c:idx val="3"/>
            <c:invertIfNegative val="0"/>
            <c:bubble3D val="0"/>
            <c:spPr>
              <a:solidFill>
                <a:srgbClr val="7030A0"/>
              </a:solidFill>
            </c:spPr>
          </c:dPt>
          <c:dPt>
            <c:idx val="4"/>
            <c:invertIfNegative val="0"/>
            <c:bubble3D val="0"/>
            <c:spPr>
              <a:solidFill>
                <a:srgbClr val="FF0000"/>
              </a:solidFill>
            </c:spPr>
          </c:dPt>
          <c:dPt>
            <c:idx val="7"/>
            <c:invertIfNegative val="0"/>
            <c:bubble3D val="0"/>
            <c:spPr>
              <a:solidFill>
                <a:srgbClr val="FF8021">
                  <a:lumMod val="60000"/>
                  <a:lumOff val="40000"/>
                </a:srgbClr>
              </a:solidFill>
            </c:spPr>
          </c:dPt>
          <c:dPt>
            <c:idx val="8"/>
            <c:invertIfNegative val="0"/>
            <c:bubble3D val="0"/>
            <c:spPr>
              <a:solidFill>
                <a:srgbClr val="5ECCF3"/>
              </a:solidFill>
            </c:spPr>
          </c:dPt>
          <c:dLbls>
            <c:dLbl>
              <c:idx val="0"/>
              <c:layout>
                <c:manualLayout>
                  <c:x val="4.4604086845466157E-2"/>
                  <c:y val="-3.6240265541271667E-2"/>
                </c:manualLayout>
              </c:layout>
              <c:showLegendKey val="0"/>
              <c:showVal val="1"/>
              <c:showCatName val="0"/>
              <c:showSerName val="0"/>
              <c:showPercent val="0"/>
              <c:showBubbleSize val="0"/>
            </c:dLbl>
            <c:dLbl>
              <c:idx val="1"/>
              <c:layout>
                <c:manualLayout>
                  <c:x val="3.3790974882928884E-2"/>
                  <c:y val="-4.5904336352277537E-2"/>
                </c:manualLayout>
              </c:layout>
              <c:showLegendKey val="0"/>
              <c:showVal val="1"/>
              <c:showCatName val="0"/>
              <c:showSerName val="0"/>
              <c:showPercent val="0"/>
              <c:showBubbleSize val="0"/>
            </c:dLbl>
            <c:dLbl>
              <c:idx val="2"/>
              <c:layout>
                <c:manualLayout>
                  <c:x val="1.6219667943805874E-2"/>
                  <c:y val="-3.140823013576878E-2"/>
                </c:manualLayout>
              </c:layout>
              <c:showLegendKey val="0"/>
              <c:showVal val="1"/>
              <c:showCatName val="0"/>
              <c:showSerName val="0"/>
              <c:showPercent val="0"/>
              <c:showBubbleSize val="0"/>
            </c:dLbl>
            <c:dLbl>
              <c:idx val="3"/>
              <c:layout>
                <c:manualLayout>
                  <c:x val="1.3516389953171563E-2"/>
                  <c:y val="-4.1072300946774602E-2"/>
                </c:manualLayout>
              </c:layout>
              <c:showLegendKey val="0"/>
              <c:showVal val="1"/>
              <c:showCatName val="0"/>
              <c:showSerName val="0"/>
              <c:showPercent val="0"/>
              <c:showBubbleSize val="0"/>
            </c:dLbl>
            <c:dLbl>
              <c:idx val="4"/>
              <c:layout>
                <c:manualLayout>
                  <c:x val="2.7032779906343125E-2"/>
                  <c:y val="-5.5568407163283227E-2"/>
                </c:manualLayout>
              </c:layout>
              <c:showLegendKey val="0"/>
              <c:showVal val="1"/>
              <c:showCatName val="0"/>
              <c:showSerName val="0"/>
              <c:showPercent val="0"/>
              <c:showBubbleSize val="0"/>
            </c:dLbl>
            <c:dLbl>
              <c:idx val="5"/>
              <c:layout>
                <c:manualLayout>
                  <c:x val="3.1087696892294493E-2"/>
                  <c:y val="-3.6240265541271716E-2"/>
                </c:manualLayout>
              </c:layout>
              <c:showLegendKey val="0"/>
              <c:showVal val="1"/>
              <c:showCatName val="0"/>
              <c:showSerName val="0"/>
              <c:showPercent val="0"/>
              <c:showBubbleSize val="0"/>
            </c:dLbl>
            <c:dLbl>
              <c:idx val="6"/>
              <c:layout>
                <c:manualLayout>
                  <c:x val="2.0274584929757245E-2"/>
                  <c:y val="-3.6240265541271667E-2"/>
                </c:manualLayout>
              </c:layout>
              <c:showLegendKey val="0"/>
              <c:showVal val="1"/>
              <c:showCatName val="0"/>
              <c:showSerName val="0"/>
              <c:showPercent val="0"/>
              <c:showBubbleSize val="0"/>
            </c:dLbl>
            <c:dLbl>
              <c:idx val="7"/>
              <c:layout>
                <c:manualLayout>
                  <c:x val="3.3790974882928905E-2"/>
                  <c:y val="-4.1072300946774561E-2"/>
                </c:manualLayout>
              </c:layout>
              <c:showLegendKey val="0"/>
              <c:showVal val="1"/>
              <c:showCatName val="0"/>
              <c:showSerName val="0"/>
              <c:showPercent val="0"/>
              <c:showBubbleSize val="0"/>
            </c:dLbl>
            <c:dLbl>
              <c:idx val="8"/>
              <c:layout>
                <c:manualLayout>
                  <c:x val="3.7845891868880377E-2"/>
                  <c:y val="-4.1072300946774561E-2"/>
                </c:manualLayout>
              </c:layout>
              <c:showLegendKey val="0"/>
              <c:showVal val="1"/>
              <c:showCatName val="0"/>
              <c:showSerName val="0"/>
              <c:showPercent val="0"/>
              <c:showBubbleSize val="0"/>
            </c:dLbl>
            <c:dLbl>
              <c:idx val="9"/>
              <c:layout>
                <c:manualLayout>
                  <c:x val="2.16262239250745E-2"/>
                  <c:y val="-3.3824247838520227E-2"/>
                </c:manualLayout>
              </c:layout>
              <c:showLegendKey val="0"/>
              <c:showVal val="1"/>
              <c:showCatName val="0"/>
              <c:showSerName val="0"/>
              <c:showPercent val="0"/>
              <c:showBubbleSize val="0"/>
            </c:dLbl>
            <c:dLbl>
              <c:idx val="10"/>
              <c:layout>
                <c:manualLayout>
                  <c:x val="2.5681140911025871E-2"/>
                  <c:y val="-3.382424783852031E-2"/>
                </c:manualLayout>
              </c:layout>
              <c:showLegendKey val="0"/>
              <c:showVal val="1"/>
              <c:showCatName val="0"/>
              <c:showSerName val="0"/>
              <c:showPercent val="0"/>
              <c:showBubbleSize val="0"/>
            </c:dLbl>
            <c:txPr>
              <a:bodyPr/>
              <a:lstStyle/>
              <a:p>
                <a:pPr>
                  <a:defRPr sz="2400" b="1"/>
                </a:pPr>
                <a:endParaRPr lang="ru-RU"/>
              </a:p>
            </c:txPr>
            <c:showLegendKey val="0"/>
            <c:showVal val="1"/>
            <c:showCatName val="0"/>
            <c:showSerName val="0"/>
            <c:showPercent val="0"/>
            <c:showBubbleSize val="0"/>
            <c:showLeaderLines val="0"/>
          </c:dLbls>
          <c:cat>
            <c:strRef>
              <c:f>Лист1!$I$72:$I$82</c:f>
              <c:strCache>
                <c:ptCount val="11"/>
                <c:pt idx="0">
                  <c:v>Romanesti </c:v>
                </c:pt>
                <c:pt idx="1">
                  <c:v>„Universul ”</c:v>
                </c:pt>
                <c:pt idx="2">
                  <c:v>„M Eminescu”</c:v>
                </c:pt>
                <c:pt idx="3">
                  <c:v>„N. Nekrasov ”</c:v>
                </c:pt>
                <c:pt idx="4">
                  <c:v>„A.Russo”, </c:v>
                </c:pt>
                <c:pt idx="5">
                  <c:v>”M.N.Vornicescu”</c:v>
                </c:pt>
                <c:pt idx="6">
                  <c:v>Sireti </c:v>
                </c:pt>
                <c:pt idx="7">
                  <c:v>„I.Vatamanu”</c:v>
                </c:pt>
                <c:pt idx="8">
                  <c:v>„I.Inculet”</c:v>
                </c:pt>
                <c:pt idx="9">
                  <c:v>„ I. Creangă” </c:v>
                </c:pt>
                <c:pt idx="10">
                  <c:v>Zubresti </c:v>
                </c:pt>
              </c:strCache>
            </c:strRef>
          </c:cat>
          <c:val>
            <c:numRef>
              <c:f>Лист1!$J$72:$J$82</c:f>
              <c:numCache>
                <c:formatCode>General</c:formatCode>
                <c:ptCount val="11"/>
                <c:pt idx="0">
                  <c:v>6</c:v>
                </c:pt>
                <c:pt idx="1">
                  <c:v>1</c:v>
                </c:pt>
                <c:pt idx="2">
                  <c:v>23</c:v>
                </c:pt>
                <c:pt idx="3">
                  <c:v>30</c:v>
                </c:pt>
                <c:pt idx="4">
                  <c:v>58</c:v>
                </c:pt>
                <c:pt idx="5">
                  <c:v>25</c:v>
                </c:pt>
                <c:pt idx="6">
                  <c:v>6</c:v>
                </c:pt>
                <c:pt idx="7">
                  <c:v>52</c:v>
                </c:pt>
                <c:pt idx="8">
                  <c:v>24</c:v>
                </c:pt>
                <c:pt idx="9">
                  <c:v>4</c:v>
                </c:pt>
                <c:pt idx="10">
                  <c:v>10</c:v>
                </c:pt>
              </c:numCache>
            </c:numRef>
          </c:val>
        </c:ser>
        <c:dLbls>
          <c:showLegendKey val="0"/>
          <c:showVal val="0"/>
          <c:showCatName val="0"/>
          <c:showSerName val="0"/>
          <c:showPercent val="0"/>
          <c:showBubbleSize val="0"/>
        </c:dLbls>
        <c:gapWidth val="50"/>
        <c:gapDepth val="20"/>
        <c:shape val="cylinder"/>
        <c:axId val="147525632"/>
        <c:axId val="255870080"/>
        <c:axId val="0"/>
      </c:bar3DChart>
      <c:catAx>
        <c:axId val="147525632"/>
        <c:scaling>
          <c:orientation val="minMax"/>
        </c:scaling>
        <c:delete val="0"/>
        <c:axPos val="b"/>
        <c:majorTickMark val="out"/>
        <c:minorTickMark val="none"/>
        <c:tickLblPos val="nextTo"/>
        <c:txPr>
          <a:bodyPr/>
          <a:lstStyle/>
          <a:p>
            <a:pPr>
              <a:defRPr sz="1600" b="1"/>
            </a:pPr>
            <a:endParaRPr lang="ru-RU"/>
          </a:p>
        </c:txPr>
        <c:crossAx val="255870080"/>
        <c:crosses val="autoZero"/>
        <c:auto val="1"/>
        <c:lblAlgn val="ctr"/>
        <c:lblOffset val="100"/>
        <c:noMultiLvlLbl val="0"/>
      </c:catAx>
      <c:valAx>
        <c:axId val="255870080"/>
        <c:scaling>
          <c:orientation val="minMax"/>
        </c:scaling>
        <c:delete val="0"/>
        <c:axPos val="l"/>
        <c:majorGridlines/>
        <c:numFmt formatCode="General" sourceLinked="1"/>
        <c:majorTickMark val="out"/>
        <c:minorTickMark val="none"/>
        <c:tickLblPos val="nextTo"/>
        <c:crossAx val="147525632"/>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5.7746281714785651E-2"/>
          <c:y val="2.777028298083900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cene3d>
              <a:camera prst="orthographicFront"/>
              <a:lightRig rig="threePt" dir="t"/>
            </a:scene3d>
            <a:sp3d prstMaterial="flat">
              <a:bevelT/>
            </a:sp3d>
          </c:spPr>
          <c:invertIfNegative val="0"/>
          <c:dLbls>
            <c:dLbl>
              <c:idx val="0"/>
              <c:layout>
                <c:manualLayout>
                  <c:x val="5.3333333333333371E-2"/>
                  <c:y val="0.40045506257110353"/>
                </c:manualLayout>
              </c:layout>
              <c:spPr>
                <a:noFill/>
                <a:ln>
                  <a:noFill/>
                </a:ln>
                <a:effectLst>
                  <a:glow rad="228600">
                    <a:schemeClr val="accent4">
                      <a:satMod val="175000"/>
                      <a:alpha val="40000"/>
                    </a:schemeClr>
                  </a:glow>
                </a:effectLst>
              </c:spPr>
              <c:txPr>
                <a:bodyPr rot="0" vert="horz"/>
                <a:lstStyle/>
                <a:p>
                  <a:pPr>
                    <a:defRPr sz="2000" b="1">
                      <a:solidFill>
                        <a:schemeClr val="bg1"/>
                      </a:solidFill>
                    </a:defRPr>
                  </a:pPr>
                  <a:endParaRPr lang="ru-RU"/>
                </a:p>
              </c:txPr>
              <c:showLegendKey val="0"/>
              <c:showVal val="1"/>
              <c:showCatName val="0"/>
              <c:showSerName val="1"/>
              <c:showPercent val="0"/>
              <c:showBubbleSize val="0"/>
              <c:separator>
</c:separator>
            </c:dLbl>
            <c:txPr>
              <a:bodyPr/>
              <a:lstStyle/>
              <a:p>
                <a:pPr>
                  <a:defRPr sz="2000" b="1">
                    <a:solidFill>
                      <a:schemeClr val="bg1"/>
                    </a:solidFill>
                  </a:defRPr>
                </a:pPr>
                <a:endParaRPr lang="ru-RU"/>
              </a:p>
            </c:txPr>
            <c:showLegendKey val="0"/>
            <c:showVal val="0"/>
            <c:showCatName val="0"/>
            <c:showSerName val="1"/>
            <c:showPercent val="0"/>
            <c:showBubbleSize val="0"/>
            <c:separator>
</c:separator>
            <c:showLeaderLines val="0"/>
          </c:dLbls>
          <c:cat>
            <c:strRef>
              <c:f>Лист1!$B$6</c:f>
              <c:strCache>
                <c:ptCount val="1"/>
                <c:pt idx="0">
                  <c:v>Nr mediu de elevi în clasă</c:v>
                </c:pt>
              </c:strCache>
            </c:strRef>
          </c:cat>
          <c:val>
            <c:numRef>
              <c:f>Лист1!$C$6</c:f>
              <c:numCache>
                <c:formatCode>General</c:formatCode>
                <c:ptCount val="1"/>
                <c:pt idx="0">
                  <c:v>22</c:v>
                </c:pt>
              </c:numCache>
            </c:numRef>
          </c:val>
        </c:ser>
        <c:ser>
          <c:idx val="1"/>
          <c:order val="1"/>
          <c:tx>
            <c:strRef>
              <c:f>Лист1!$D$3</c:f>
              <c:strCache>
                <c:ptCount val="1"/>
                <c:pt idx="0">
                  <c:v>Pe Țară</c:v>
                </c:pt>
              </c:strCache>
            </c:strRef>
          </c:tx>
          <c:spPr>
            <a:scene3d>
              <a:camera prst="orthographicFront"/>
              <a:lightRig rig="threePt" dir="t"/>
            </a:scene3d>
            <a:sp3d prstMaterial="flat">
              <a:bevelT/>
            </a:sp3d>
          </c:spPr>
          <c:invertIfNegative val="0"/>
          <c:dLbls>
            <c:dLbl>
              <c:idx val="0"/>
              <c:layout>
                <c:manualLayout>
                  <c:x val="2.4444444444444446E-2"/>
                  <c:y val="0.23208191126279873"/>
                </c:manualLayout>
              </c:layout>
              <c:spPr>
                <a:noFill/>
              </c:spPr>
              <c:txPr>
                <a:bodyPr/>
                <a:lstStyle/>
                <a:p>
                  <a:pPr>
                    <a:defRPr sz="1800" b="1">
                      <a:solidFill>
                        <a:schemeClr val="bg1"/>
                      </a:solidFill>
                    </a:defRPr>
                  </a:pPr>
                  <a:endParaRPr lang="ru-RU"/>
                </a:p>
              </c:txPr>
              <c:showLegendKey val="0"/>
              <c:showVal val="1"/>
              <c:showCatName val="0"/>
              <c:showSerName val="1"/>
              <c:showPercent val="0"/>
              <c:showBubbleSize val="0"/>
              <c:separator>
</c:separator>
            </c:dLbl>
            <c:txPr>
              <a:bodyPr/>
              <a:lstStyle/>
              <a:p>
                <a:pPr>
                  <a:defRPr b="1"/>
                </a:pPr>
                <a:endParaRPr lang="ru-RU"/>
              </a:p>
            </c:txPr>
            <c:showLegendKey val="0"/>
            <c:showVal val="1"/>
            <c:showCatName val="0"/>
            <c:showSerName val="0"/>
            <c:showPercent val="0"/>
            <c:showBubbleSize val="0"/>
            <c:showLeaderLines val="0"/>
          </c:dLbls>
          <c:cat>
            <c:strRef>
              <c:f>Лист1!$B$6</c:f>
              <c:strCache>
                <c:ptCount val="1"/>
                <c:pt idx="0">
                  <c:v>Nr mediu de elevi în clasă</c:v>
                </c:pt>
              </c:strCache>
            </c:strRef>
          </c:cat>
          <c:val>
            <c:numRef>
              <c:f>Лист1!$D$6</c:f>
              <c:numCache>
                <c:formatCode>General</c:formatCode>
                <c:ptCount val="1"/>
                <c:pt idx="0">
                  <c:v>21</c:v>
                </c:pt>
              </c:numCache>
            </c:numRef>
          </c:val>
        </c:ser>
        <c:dLbls>
          <c:showLegendKey val="0"/>
          <c:showVal val="0"/>
          <c:showCatName val="0"/>
          <c:showSerName val="0"/>
          <c:showPercent val="0"/>
          <c:showBubbleSize val="0"/>
        </c:dLbls>
        <c:gapWidth val="98"/>
        <c:gapDepth val="48"/>
        <c:shape val="cylinder"/>
        <c:axId val="181186560"/>
        <c:axId val="41371328"/>
        <c:axId val="0"/>
      </c:bar3DChart>
      <c:catAx>
        <c:axId val="181186560"/>
        <c:scaling>
          <c:orientation val="minMax"/>
        </c:scaling>
        <c:delete val="0"/>
        <c:axPos val="b"/>
        <c:numFmt formatCode="General" sourceLinked="1"/>
        <c:majorTickMark val="out"/>
        <c:minorTickMark val="none"/>
        <c:tickLblPos val="nextTo"/>
        <c:txPr>
          <a:bodyPr/>
          <a:lstStyle/>
          <a:p>
            <a:pPr>
              <a:defRPr sz="1800"/>
            </a:pPr>
            <a:endParaRPr lang="ru-RU"/>
          </a:p>
        </c:txPr>
        <c:crossAx val="41371328"/>
        <c:crosses val="autoZero"/>
        <c:auto val="1"/>
        <c:lblAlgn val="ctr"/>
        <c:lblOffset val="100"/>
        <c:noMultiLvlLbl val="0"/>
      </c:catAx>
      <c:valAx>
        <c:axId val="41371328"/>
        <c:scaling>
          <c:orientation val="minMax"/>
        </c:scaling>
        <c:delete val="0"/>
        <c:axPos val="l"/>
        <c:majorGridlines/>
        <c:numFmt formatCode="General" sourceLinked="1"/>
        <c:majorTickMark val="out"/>
        <c:minorTickMark val="none"/>
        <c:tickLblPos val="nextTo"/>
        <c:crossAx val="181186560"/>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6.3518836825250544E-2"/>
          <c:y val="2.777025229917598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cene3d>
              <a:camera prst="orthographicFront"/>
              <a:lightRig rig="threePt" dir="t"/>
            </a:scene3d>
            <a:sp3d prstMaterial="flat">
              <a:bevelT/>
            </a:sp3d>
          </c:spPr>
          <c:invertIfNegative val="0"/>
          <c:dLbls>
            <c:dLbl>
              <c:idx val="0"/>
              <c:layout>
                <c:manualLayout>
                  <c:x val="5.3333333333333371E-2"/>
                  <c:y val="0.40045506257110353"/>
                </c:manualLayout>
              </c:layout>
              <c:spPr>
                <a:noFill/>
                <a:ln>
                  <a:noFill/>
                </a:ln>
                <a:effectLst>
                  <a:glow rad="228600">
                    <a:schemeClr val="accent4">
                      <a:satMod val="175000"/>
                      <a:alpha val="40000"/>
                    </a:schemeClr>
                  </a:glow>
                </a:effectLst>
              </c:spPr>
              <c:txPr>
                <a:bodyPr rot="0" vert="horz"/>
                <a:lstStyle/>
                <a:p>
                  <a:pPr>
                    <a:defRPr sz="2000" b="1">
                      <a:solidFill>
                        <a:schemeClr val="bg1"/>
                      </a:solidFill>
                    </a:defRPr>
                  </a:pPr>
                  <a:endParaRPr lang="ru-RU"/>
                </a:p>
              </c:txPr>
              <c:showLegendKey val="0"/>
              <c:showVal val="1"/>
              <c:showCatName val="0"/>
              <c:showSerName val="1"/>
              <c:showPercent val="0"/>
              <c:showBubbleSize val="0"/>
              <c:separator>
</c:separator>
            </c:dLbl>
            <c:txPr>
              <a:bodyPr/>
              <a:lstStyle/>
              <a:p>
                <a:pPr>
                  <a:defRPr sz="2000" b="1">
                    <a:solidFill>
                      <a:schemeClr val="bg1"/>
                    </a:solidFill>
                  </a:defRPr>
                </a:pPr>
                <a:endParaRPr lang="ru-RU"/>
              </a:p>
            </c:txPr>
            <c:showLegendKey val="0"/>
            <c:showVal val="0"/>
            <c:showCatName val="0"/>
            <c:showSerName val="1"/>
            <c:showPercent val="0"/>
            <c:showBubbleSize val="0"/>
            <c:separator>
</c:separator>
            <c:showLeaderLines val="0"/>
          </c:dLbls>
          <c:cat>
            <c:strRef>
              <c:f>Лист1!$B$8</c:f>
              <c:strCache>
                <c:ptCount val="1"/>
                <c:pt idx="0">
                  <c:v>Nr mediu de elevi la un cadru didactic</c:v>
                </c:pt>
              </c:strCache>
            </c:strRef>
          </c:cat>
          <c:val>
            <c:numRef>
              <c:f>Лист1!$C$8</c:f>
              <c:numCache>
                <c:formatCode>General</c:formatCode>
                <c:ptCount val="1"/>
                <c:pt idx="0">
                  <c:v>13.6</c:v>
                </c:pt>
              </c:numCache>
            </c:numRef>
          </c:val>
        </c:ser>
        <c:ser>
          <c:idx val="1"/>
          <c:order val="1"/>
          <c:tx>
            <c:strRef>
              <c:f>Лист1!$D$3</c:f>
              <c:strCache>
                <c:ptCount val="1"/>
                <c:pt idx="0">
                  <c:v>Pe Țară</c:v>
                </c:pt>
              </c:strCache>
            </c:strRef>
          </c:tx>
          <c:spPr>
            <a:scene3d>
              <a:camera prst="orthographicFront"/>
              <a:lightRig rig="threePt" dir="t"/>
            </a:scene3d>
            <a:sp3d prstMaterial="flat">
              <a:bevelT/>
            </a:sp3d>
          </c:spPr>
          <c:invertIfNegative val="0"/>
          <c:dLbls>
            <c:dLbl>
              <c:idx val="0"/>
              <c:layout>
                <c:manualLayout>
                  <c:x val="3.0372792378811318E-2"/>
                  <c:y val="0.21661092237314764"/>
                </c:manualLayout>
              </c:layout>
              <c:spPr>
                <a:noFill/>
              </c:spPr>
              <c:txPr>
                <a:bodyPr/>
                <a:lstStyle/>
                <a:p>
                  <a:pPr>
                    <a:defRPr sz="1800" b="1">
                      <a:solidFill>
                        <a:schemeClr val="bg1"/>
                      </a:solidFill>
                    </a:defRPr>
                  </a:pPr>
                  <a:endParaRPr lang="ru-RU"/>
                </a:p>
              </c:txPr>
              <c:showLegendKey val="0"/>
              <c:showVal val="1"/>
              <c:showCatName val="0"/>
              <c:showSerName val="1"/>
              <c:showPercent val="0"/>
              <c:showBubbleSize val="0"/>
              <c:separator>
</c:separator>
            </c:dLbl>
            <c:txPr>
              <a:bodyPr/>
              <a:lstStyle/>
              <a:p>
                <a:pPr>
                  <a:defRPr b="1"/>
                </a:pPr>
                <a:endParaRPr lang="ru-RU"/>
              </a:p>
            </c:txPr>
            <c:showLegendKey val="0"/>
            <c:showVal val="1"/>
            <c:showCatName val="0"/>
            <c:showSerName val="0"/>
            <c:showPercent val="0"/>
            <c:showBubbleSize val="0"/>
            <c:showLeaderLines val="0"/>
          </c:dLbls>
          <c:cat>
            <c:strRef>
              <c:f>Лист1!$B$8</c:f>
              <c:strCache>
                <c:ptCount val="1"/>
                <c:pt idx="0">
                  <c:v>Nr mediu de elevi la un cadru didactic</c:v>
                </c:pt>
              </c:strCache>
            </c:strRef>
          </c:cat>
          <c:val>
            <c:numRef>
              <c:f>Лист1!$D$8</c:f>
              <c:numCache>
                <c:formatCode>General</c:formatCode>
                <c:ptCount val="1"/>
                <c:pt idx="0">
                  <c:v>12.7</c:v>
                </c:pt>
              </c:numCache>
            </c:numRef>
          </c:val>
        </c:ser>
        <c:dLbls>
          <c:showLegendKey val="0"/>
          <c:showVal val="0"/>
          <c:showCatName val="0"/>
          <c:showSerName val="0"/>
          <c:showPercent val="0"/>
          <c:showBubbleSize val="0"/>
        </c:dLbls>
        <c:gapWidth val="98"/>
        <c:gapDepth val="48"/>
        <c:shape val="cylinder"/>
        <c:axId val="202592256"/>
        <c:axId val="41373632"/>
        <c:axId val="0"/>
      </c:bar3DChart>
      <c:catAx>
        <c:axId val="202592256"/>
        <c:scaling>
          <c:orientation val="minMax"/>
        </c:scaling>
        <c:delete val="0"/>
        <c:axPos val="b"/>
        <c:numFmt formatCode="General" sourceLinked="1"/>
        <c:majorTickMark val="out"/>
        <c:minorTickMark val="none"/>
        <c:tickLblPos val="nextTo"/>
        <c:txPr>
          <a:bodyPr/>
          <a:lstStyle/>
          <a:p>
            <a:pPr>
              <a:defRPr sz="2000"/>
            </a:pPr>
            <a:endParaRPr lang="ru-RU"/>
          </a:p>
        </c:txPr>
        <c:crossAx val="41373632"/>
        <c:crosses val="autoZero"/>
        <c:auto val="1"/>
        <c:lblAlgn val="ctr"/>
        <c:lblOffset val="100"/>
        <c:noMultiLvlLbl val="0"/>
      </c:catAx>
      <c:valAx>
        <c:axId val="41373632"/>
        <c:scaling>
          <c:orientation val="minMax"/>
        </c:scaling>
        <c:delete val="0"/>
        <c:axPos val="l"/>
        <c:majorGridlines/>
        <c:numFmt formatCode="General" sourceLinked="1"/>
        <c:majorTickMark val="out"/>
        <c:minorTickMark val="none"/>
        <c:tickLblPos val="nextTo"/>
        <c:crossAx val="202592256"/>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6.3518836825250544E-2"/>
          <c:y val="2.777025229917598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cene3d>
              <a:camera prst="orthographicFront"/>
              <a:lightRig rig="threePt" dir="t"/>
            </a:scene3d>
            <a:sp3d prstMaterial="flat">
              <a:bevelT/>
            </a:sp3d>
          </c:spPr>
          <c:invertIfNegative val="0"/>
          <c:dLbls>
            <c:dLbl>
              <c:idx val="0"/>
              <c:layout>
                <c:manualLayout>
                  <c:x val="2.7086066291779547E-2"/>
                  <c:y val="0.21629992500833239"/>
                </c:manualLayout>
              </c:layout>
              <c:spPr>
                <a:noFill/>
                <a:ln>
                  <a:noFill/>
                </a:ln>
                <a:effectLst>
                  <a:glow rad="228600">
                    <a:schemeClr val="accent4">
                      <a:satMod val="175000"/>
                      <a:alpha val="40000"/>
                    </a:schemeClr>
                  </a:glow>
                </a:effectLst>
              </c:spPr>
              <c:txPr>
                <a:bodyPr rot="0" vert="horz"/>
                <a:lstStyle/>
                <a:p>
                  <a:pPr>
                    <a:defRPr sz="2000" b="1">
                      <a:solidFill>
                        <a:schemeClr val="bg1"/>
                      </a:solidFill>
                    </a:defRPr>
                  </a:pPr>
                  <a:endParaRPr lang="ru-RU"/>
                </a:p>
              </c:txPr>
              <c:showLegendKey val="0"/>
              <c:showVal val="1"/>
              <c:showCatName val="0"/>
              <c:showSerName val="1"/>
              <c:showPercent val="0"/>
              <c:showBubbleSize val="0"/>
              <c:separator>
</c:separator>
            </c:dLbl>
            <c:txPr>
              <a:bodyPr/>
              <a:lstStyle/>
              <a:p>
                <a:pPr>
                  <a:defRPr sz="2000" b="1">
                    <a:solidFill>
                      <a:schemeClr val="bg1"/>
                    </a:solidFill>
                  </a:defRPr>
                </a:pPr>
                <a:endParaRPr lang="ru-RU"/>
              </a:p>
            </c:txPr>
            <c:showLegendKey val="0"/>
            <c:showVal val="0"/>
            <c:showCatName val="0"/>
            <c:showSerName val="1"/>
            <c:showPercent val="0"/>
            <c:showBubbleSize val="0"/>
            <c:separator>
</c:separator>
            <c:showLeaderLines val="0"/>
          </c:dLbls>
          <c:cat>
            <c:strRef>
              <c:f>Лист1!$B$10</c:f>
              <c:strCache>
                <c:ptCount val="1"/>
                <c:pt idx="0">
                  <c:v>Ponderea școlilor mici este</c:v>
                </c:pt>
              </c:strCache>
            </c:strRef>
          </c:cat>
          <c:val>
            <c:numRef>
              <c:f>Лист1!$C$10</c:f>
              <c:numCache>
                <c:formatCode>0%</c:formatCode>
                <c:ptCount val="1"/>
                <c:pt idx="0">
                  <c:v>0.16</c:v>
                </c:pt>
              </c:numCache>
            </c:numRef>
          </c:val>
        </c:ser>
        <c:ser>
          <c:idx val="1"/>
          <c:order val="1"/>
          <c:tx>
            <c:strRef>
              <c:f>Лист1!$D$3</c:f>
              <c:strCache>
                <c:ptCount val="1"/>
                <c:pt idx="0">
                  <c:v>Pe Țară</c:v>
                </c:pt>
              </c:strCache>
            </c:strRef>
          </c:tx>
          <c:spPr>
            <a:scene3d>
              <a:camera prst="orthographicFront"/>
              <a:lightRig rig="threePt" dir="t"/>
            </a:scene3d>
            <a:sp3d prstMaterial="flat">
              <a:bevelT/>
            </a:sp3d>
          </c:spPr>
          <c:invertIfNegative val="0"/>
          <c:dLbls>
            <c:dLbl>
              <c:idx val="0"/>
              <c:layout>
                <c:manualLayout>
                  <c:x val="3.9055720535556109E-2"/>
                  <c:y val="0.45763364255823424"/>
                </c:manualLayout>
              </c:layout>
              <c:spPr>
                <a:noFill/>
              </c:spPr>
              <c:txPr>
                <a:bodyPr/>
                <a:lstStyle/>
                <a:p>
                  <a:pPr>
                    <a:defRPr sz="1800" b="1">
                      <a:solidFill>
                        <a:schemeClr val="bg1"/>
                      </a:solidFill>
                    </a:defRPr>
                  </a:pPr>
                  <a:endParaRPr lang="ru-RU"/>
                </a:p>
              </c:txPr>
              <c:showLegendKey val="0"/>
              <c:showVal val="1"/>
              <c:showCatName val="0"/>
              <c:showSerName val="1"/>
              <c:showPercent val="0"/>
              <c:showBubbleSize val="0"/>
              <c:separator>
</c:separator>
            </c:dLbl>
            <c:txPr>
              <a:bodyPr/>
              <a:lstStyle/>
              <a:p>
                <a:pPr>
                  <a:defRPr b="1"/>
                </a:pPr>
                <a:endParaRPr lang="ru-RU"/>
              </a:p>
            </c:txPr>
            <c:showLegendKey val="0"/>
            <c:showVal val="1"/>
            <c:showCatName val="0"/>
            <c:showSerName val="0"/>
            <c:showPercent val="0"/>
            <c:showBubbleSize val="0"/>
            <c:showLeaderLines val="0"/>
          </c:dLbls>
          <c:cat>
            <c:strRef>
              <c:f>Лист1!$B$10</c:f>
              <c:strCache>
                <c:ptCount val="1"/>
                <c:pt idx="0">
                  <c:v>Ponderea școlilor mici este</c:v>
                </c:pt>
              </c:strCache>
            </c:strRef>
          </c:cat>
          <c:val>
            <c:numRef>
              <c:f>Лист1!$D$10</c:f>
              <c:numCache>
                <c:formatCode>0%</c:formatCode>
                <c:ptCount val="1"/>
                <c:pt idx="0">
                  <c:v>0.18</c:v>
                </c:pt>
              </c:numCache>
            </c:numRef>
          </c:val>
        </c:ser>
        <c:dLbls>
          <c:showLegendKey val="0"/>
          <c:showVal val="0"/>
          <c:showCatName val="0"/>
          <c:showSerName val="0"/>
          <c:showPercent val="0"/>
          <c:showBubbleSize val="0"/>
        </c:dLbls>
        <c:gapWidth val="98"/>
        <c:gapDepth val="48"/>
        <c:shape val="cylinder"/>
        <c:axId val="202594816"/>
        <c:axId val="41375936"/>
        <c:axId val="0"/>
      </c:bar3DChart>
      <c:catAx>
        <c:axId val="202594816"/>
        <c:scaling>
          <c:orientation val="minMax"/>
        </c:scaling>
        <c:delete val="0"/>
        <c:axPos val="b"/>
        <c:numFmt formatCode="General" sourceLinked="1"/>
        <c:majorTickMark val="out"/>
        <c:minorTickMark val="none"/>
        <c:tickLblPos val="nextTo"/>
        <c:txPr>
          <a:bodyPr/>
          <a:lstStyle/>
          <a:p>
            <a:pPr>
              <a:defRPr sz="1800"/>
            </a:pPr>
            <a:endParaRPr lang="ru-RU"/>
          </a:p>
        </c:txPr>
        <c:crossAx val="41375936"/>
        <c:crosses val="autoZero"/>
        <c:auto val="1"/>
        <c:lblAlgn val="ctr"/>
        <c:lblOffset val="100"/>
        <c:noMultiLvlLbl val="0"/>
      </c:catAx>
      <c:valAx>
        <c:axId val="41375936"/>
        <c:scaling>
          <c:orientation val="minMax"/>
        </c:scaling>
        <c:delete val="0"/>
        <c:axPos val="l"/>
        <c:majorGridlines/>
        <c:numFmt formatCode="0%" sourceLinked="1"/>
        <c:majorTickMark val="out"/>
        <c:minorTickMark val="none"/>
        <c:tickLblPos val="nextTo"/>
        <c:crossAx val="202594816"/>
        <c:crosses val="autoZero"/>
        <c:crossBetween val="between"/>
      </c:valAx>
      <c:spPr>
        <a:noFill/>
        <a:ln>
          <a:noFill/>
        </a:ln>
      </c:spPr>
    </c:plotArea>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236"/>
      <c:rAngAx val="0"/>
      <c:perspective val="30"/>
    </c:view3D>
    <c:floor>
      <c:thickness val="0"/>
    </c:floor>
    <c:sideWall>
      <c:thickness val="0"/>
    </c:sideWall>
    <c:backWall>
      <c:thickness val="0"/>
    </c:backWall>
    <c:plotArea>
      <c:layout>
        <c:manualLayout>
          <c:layoutTarget val="inner"/>
          <c:xMode val="edge"/>
          <c:yMode val="edge"/>
          <c:x val="0"/>
          <c:y val="0"/>
          <c:w val="1"/>
          <c:h val="1"/>
        </c:manualLayout>
      </c:layout>
      <c:pie3DChart>
        <c:varyColors val="1"/>
        <c:ser>
          <c:idx val="0"/>
          <c:order val="0"/>
          <c:explosion val="25"/>
          <c:dPt>
            <c:idx val="0"/>
            <c:bubble3D val="0"/>
            <c:spPr>
              <a:scene3d>
                <a:camera prst="orthographicFront"/>
                <a:lightRig rig="threePt" dir="t"/>
              </a:scene3d>
              <a:sp3d prstMaterial="softEdge">
                <a:bevelT/>
              </a:sp3d>
            </c:spPr>
          </c:dPt>
          <c:dPt>
            <c:idx val="1"/>
            <c:bubble3D val="0"/>
            <c:explosion val="0"/>
            <c:spPr>
              <a:scene3d>
                <a:camera prst="orthographicFront"/>
                <a:lightRig rig="threePt" dir="t"/>
              </a:scene3d>
              <a:sp3d prstMaterial="softEdge">
                <a:bevelT/>
              </a:sp3d>
            </c:spPr>
          </c:dPt>
          <c:dLbls>
            <c:dLbl>
              <c:idx val="0"/>
              <c:layout>
                <c:manualLayout>
                  <c:x val="-0.23316772673406658"/>
                  <c:y val="0.17734121884355189"/>
                </c:manualLayout>
              </c:layout>
              <c:spPr>
                <a:ln>
                  <a:noFill/>
                </a:ln>
              </c:spPr>
              <c:txPr>
                <a:bodyPr/>
                <a:lstStyle/>
                <a:p>
                  <a:pPr>
                    <a:defRPr sz="1800" b="1">
                      <a:solidFill>
                        <a:schemeClr val="bg1"/>
                      </a:solidFill>
                    </a:defRPr>
                  </a:pPr>
                  <a:endParaRPr lang="ru-RU"/>
                </a:p>
              </c:txPr>
              <c:showLegendKey val="0"/>
              <c:showVal val="1"/>
              <c:showCatName val="1"/>
              <c:showSerName val="0"/>
              <c:showPercent val="0"/>
              <c:showBubbleSize val="0"/>
              <c:separator>
</c:separator>
            </c:dLbl>
            <c:dLbl>
              <c:idx val="1"/>
              <c:layout>
                <c:manualLayout>
                  <c:x val="0.17230189621331984"/>
                  <c:y val="-0.20354358774950931"/>
                </c:manualLayout>
              </c:layout>
              <c:spPr>
                <a:ln>
                  <a:noFill/>
                </a:ln>
              </c:spPr>
              <c:txPr>
                <a:bodyPr/>
                <a:lstStyle/>
                <a:p>
                  <a:pPr>
                    <a:defRPr sz="1800" b="1">
                      <a:solidFill>
                        <a:schemeClr val="bg1"/>
                      </a:solidFill>
                    </a:defRPr>
                  </a:pPr>
                  <a:endParaRPr lang="ru-RU"/>
                </a:p>
              </c:txPr>
              <c:showLegendKey val="0"/>
              <c:showVal val="1"/>
              <c:showCatName val="1"/>
              <c:showSerName val="0"/>
              <c:showPercent val="0"/>
              <c:showBubbleSize val="0"/>
              <c:separator>
</c:separator>
            </c:dLbl>
            <c:spPr>
              <a:ln>
                <a:noFill/>
              </a:ln>
            </c:spPr>
            <c:txPr>
              <a:bodyPr/>
              <a:lstStyle/>
              <a:p>
                <a:pPr>
                  <a:defRPr sz="1800"/>
                </a:pPr>
                <a:endParaRPr lang="ru-RU"/>
              </a:p>
            </c:txPr>
            <c:showLegendKey val="0"/>
            <c:showVal val="1"/>
            <c:showCatName val="1"/>
            <c:showSerName val="0"/>
            <c:showPercent val="0"/>
            <c:showBubbleSize val="0"/>
            <c:separator>
</c:separator>
            <c:showLeaderLines val="1"/>
          </c:dLbls>
          <c:cat>
            <c:strRef>
              <c:f>Лист2!$B$3:$B$4</c:f>
              <c:strCache>
                <c:ptCount val="2"/>
                <c:pt idx="0">
                  <c:v>Buget executat pe an mii lei</c:v>
                </c:pt>
                <c:pt idx="1">
                  <c:v>Sold la 31.12.2015 mii lei</c:v>
                </c:pt>
              </c:strCache>
            </c:strRef>
          </c:cat>
          <c:val>
            <c:numRef>
              <c:f>Лист2!$C$3:$C$4</c:f>
              <c:numCache>
                <c:formatCode>General</c:formatCode>
                <c:ptCount val="2"/>
                <c:pt idx="0">
                  <c:v>89278.3</c:v>
                </c:pt>
                <c:pt idx="1">
                  <c:v>6043.9</c:v>
                </c:pt>
              </c:numCache>
            </c:numRef>
          </c:val>
        </c:ser>
        <c:dLbls>
          <c:showLegendKey val="0"/>
          <c:showVal val="0"/>
          <c:showCatName val="0"/>
          <c:showSerName val="0"/>
          <c:showPercent val="0"/>
          <c:showBubbleSize val="0"/>
          <c:showLeaderLines val="1"/>
        </c:dLbls>
      </c:pie3DChart>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w="3175">
          <a:solidFill>
            <a:srgbClr val="969696"/>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6.3518836825250544E-2"/>
          <c:y val="2.7770252299175981E-2"/>
          <c:w val="0.92077707786526664"/>
          <c:h val="0.58988333857966391"/>
        </c:manualLayout>
      </c:layout>
      <c:bar3DChart>
        <c:barDir val="col"/>
        <c:grouping val="clustered"/>
        <c:varyColors val="0"/>
        <c:ser>
          <c:idx val="0"/>
          <c:order val="0"/>
          <c:tx>
            <c:strRef>
              <c:f>Лист1!$C$3</c:f>
              <c:strCache>
                <c:ptCount val="1"/>
                <c:pt idx="0">
                  <c:v>Strășeni</c:v>
                </c:pt>
              </c:strCache>
            </c:strRef>
          </c:tx>
          <c:spPr>
            <a:solidFill>
              <a:srgbClr val="4F81BD"/>
            </a:solidFill>
            <a:ln w="25400">
              <a:noFill/>
            </a:ln>
            <a:scene3d>
              <a:camera prst="orthographicFront"/>
              <a:lightRig rig="threePt" dir="t"/>
            </a:scene3d>
            <a:sp3d prstMaterial="softEdge">
              <a:bevelT/>
            </a:sp3d>
          </c:spPr>
          <c:invertIfNegative val="0"/>
          <c:dLbls>
            <c:dLbl>
              <c:idx val="0"/>
              <c:layout>
                <c:manualLayout>
                  <c:x val="1.2783703555435989E-2"/>
                  <c:y val="0.2995851541186782"/>
                </c:manualLayout>
              </c:layout>
              <c:showLegendKey val="0"/>
              <c:showVal val="1"/>
              <c:showCatName val="0"/>
              <c:showSerName val="1"/>
              <c:showPercent val="0"/>
              <c:showBubbleSize val="0"/>
              <c:separator>
</c:separator>
            </c:dLbl>
            <c:dLbl>
              <c:idx val="1"/>
              <c:layout>
                <c:manualLayout>
                  <c:x val="8.8888888888888889E-3"/>
                  <c:y val="0.28093645484949831"/>
                </c:manualLayout>
              </c:layout>
              <c:showLegendKey val="0"/>
              <c:showVal val="1"/>
              <c:showCatName val="0"/>
              <c:showSerName val="1"/>
              <c:showPercent val="0"/>
              <c:showBubbleSize val="0"/>
              <c:separator>
</c:separator>
            </c:dLbl>
            <c:dLbl>
              <c:idx val="2"/>
              <c:layout>
                <c:manualLayout>
                  <c:x val="1.3118377113286716E-2"/>
                  <c:y val="0.2449573504178548"/>
                </c:manualLayout>
              </c:layout>
              <c:showLegendKey val="0"/>
              <c:showVal val="1"/>
              <c:showCatName val="0"/>
              <c:showSerName val="1"/>
              <c:showPercent val="0"/>
              <c:showBubbleSize val="0"/>
              <c:separator>
</c:separator>
            </c:dLbl>
            <c:dLbl>
              <c:idx val="3"/>
              <c:layout>
                <c:manualLayout>
                  <c:x val="7.2880373358682783E-3"/>
                  <c:y val="-3.6743602562678224E-2"/>
                </c:manualLayout>
              </c:layout>
              <c:spPr>
                <a:noFill/>
                <a:ln w="25400">
                  <a:noFill/>
                </a:ln>
              </c:spPr>
              <c:txPr>
                <a:bodyPr rot="-5400000" vert="horz"/>
                <a:lstStyle/>
                <a:p>
                  <a:pPr>
                    <a:defRPr sz="1600" b="1">
                      <a:solidFill>
                        <a:schemeClr val="tx2"/>
                      </a:solidFill>
                    </a:defRPr>
                  </a:pPr>
                  <a:endParaRPr lang="ru-RU"/>
                </a:p>
              </c:txPr>
              <c:showLegendKey val="0"/>
              <c:showVal val="1"/>
              <c:showCatName val="0"/>
              <c:showSerName val="1"/>
              <c:showPercent val="0"/>
              <c:showBubbleSize val="0"/>
              <c:separator>
</c:separator>
            </c:dLbl>
            <c:dLbl>
              <c:idx val="4"/>
              <c:layout>
                <c:manualLayout>
                  <c:x val="5.435799531046258E-3"/>
                  <c:y val="-8.8184646150427731E-2"/>
                </c:manualLayout>
              </c:layout>
              <c:spPr>
                <a:noFill/>
                <a:ln w="25400">
                  <a:noFill/>
                </a:ln>
              </c:spPr>
              <c:txPr>
                <a:bodyPr rot="-5400000" vert="horz"/>
                <a:lstStyle/>
                <a:p>
                  <a:pPr>
                    <a:defRPr sz="1600" b="1">
                      <a:solidFill>
                        <a:schemeClr val="tx2"/>
                      </a:solidFill>
                    </a:defRPr>
                  </a:pPr>
                  <a:endParaRPr lang="ru-RU"/>
                </a:p>
              </c:txPr>
              <c:showLegendKey val="0"/>
              <c:showVal val="1"/>
              <c:showCatName val="0"/>
              <c:showSerName val="1"/>
              <c:showPercent val="0"/>
              <c:showBubbleSize val="0"/>
              <c:separator>
</c:separator>
            </c:dLbl>
            <c:spPr>
              <a:noFill/>
              <a:ln w="25400">
                <a:noFill/>
              </a:ln>
            </c:spPr>
            <c:txPr>
              <a:bodyPr rot="-5400000" vert="horz"/>
              <a:lstStyle/>
              <a:p>
                <a:pPr>
                  <a:defRPr sz="1600" b="1">
                    <a:solidFill>
                      <a:schemeClr val="bg1"/>
                    </a:solidFill>
                  </a:defRPr>
                </a:pPr>
                <a:endParaRPr lang="ru-RU"/>
              </a:p>
            </c:txPr>
            <c:showLegendKey val="0"/>
            <c:showVal val="1"/>
            <c:showCatName val="0"/>
            <c:showSerName val="1"/>
            <c:showPercent val="0"/>
            <c:showBubbleSize val="0"/>
            <c:separator>
</c:separator>
            <c:showLeaderLines val="0"/>
          </c:dLbls>
          <c:cat>
            <c:strRef>
              <c:f>Лист1!$B$26:$B$30</c:f>
              <c:strCache>
                <c:ptCount val="5"/>
                <c:pt idx="0">
                  <c:v>Gaze și energie termică</c:v>
                </c:pt>
                <c:pt idx="1">
                  <c:v>Reparații capitale</c:v>
                </c:pt>
                <c:pt idx="2">
                  <c:v>Curente</c:v>
                </c:pt>
                <c:pt idx="3">
                  <c:v>Procurarea mijloacelor fixe</c:v>
                </c:pt>
                <c:pt idx="4">
                  <c:v>Perfecționarea cadrelor</c:v>
                </c:pt>
              </c:strCache>
            </c:strRef>
          </c:cat>
          <c:val>
            <c:numRef>
              <c:f>Лист1!$C$26:$C$30</c:f>
              <c:numCache>
                <c:formatCode>0.00%</c:formatCode>
                <c:ptCount val="5"/>
                <c:pt idx="0">
                  <c:v>5.0999999999999997E-2</c:v>
                </c:pt>
                <c:pt idx="1">
                  <c:v>4.1000000000000002E-2</c:v>
                </c:pt>
                <c:pt idx="2">
                  <c:v>3.6999999999999998E-2</c:v>
                </c:pt>
                <c:pt idx="3">
                  <c:v>1.2E-2</c:v>
                </c:pt>
                <c:pt idx="4">
                  <c:v>3.0000000000000001E-3</c:v>
                </c:pt>
              </c:numCache>
            </c:numRef>
          </c:val>
        </c:ser>
        <c:ser>
          <c:idx val="1"/>
          <c:order val="1"/>
          <c:tx>
            <c:strRef>
              <c:f>Лист1!$D$3</c:f>
              <c:strCache>
                <c:ptCount val="1"/>
                <c:pt idx="0">
                  <c:v>Pe Țară</c:v>
                </c:pt>
              </c:strCache>
            </c:strRef>
          </c:tx>
          <c:spPr>
            <a:solidFill>
              <a:srgbClr val="C0504D"/>
            </a:solidFill>
            <a:ln w="25400">
              <a:noFill/>
            </a:ln>
            <a:scene3d>
              <a:camera prst="orthographicFront"/>
              <a:lightRig rig="threePt" dir="t"/>
            </a:scene3d>
            <a:sp3d prstMaterial="softEdge">
              <a:bevelT/>
            </a:sp3d>
          </c:spPr>
          <c:invertIfNegative val="0"/>
          <c:dLbls>
            <c:dLbl>
              <c:idx val="0"/>
              <c:layout>
                <c:manualLayout>
                  <c:x val="1.5077411049828257E-2"/>
                  <c:y val="0.40325303361354914"/>
                </c:manualLayout>
              </c:layout>
              <c:showLegendKey val="0"/>
              <c:showVal val="1"/>
              <c:showCatName val="0"/>
              <c:showSerName val="1"/>
              <c:showPercent val="0"/>
              <c:showBubbleSize val="0"/>
              <c:separator>
</c:separator>
            </c:dLbl>
            <c:dLbl>
              <c:idx val="1"/>
              <c:layout>
                <c:manualLayout>
                  <c:x val="1.3464878171431244E-2"/>
                  <c:y val="0.2610219234899826"/>
                </c:manualLayout>
              </c:layout>
              <c:showLegendKey val="0"/>
              <c:showVal val="1"/>
              <c:showCatName val="0"/>
              <c:showSerName val="1"/>
              <c:showPercent val="0"/>
              <c:showBubbleSize val="0"/>
              <c:separator>
</c:separator>
            </c:dLbl>
            <c:dLbl>
              <c:idx val="2"/>
              <c:layout>
                <c:manualLayout>
                  <c:x val="2.0143229699624017E-2"/>
                  <c:y val="0.17881886580503401"/>
                </c:manualLayout>
              </c:layout>
              <c:showLegendKey val="0"/>
              <c:showVal val="1"/>
              <c:showCatName val="0"/>
              <c:showSerName val="1"/>
              <c:showPercent val="0"/>
              <c:showBubbleSize val="0"/>
              <c:separator>
</c:separator>
            </c:dLbl>
            <c:dLbl>
              <c:idx val="3"/>
              <c:layout>
                <c:manualLayout>
                  <c:x val="1.2986861108999584E-2"/>
                  <c:y val="-2.9394882050142578E-2"/>
                </c:manualLayout>
              </c:layout>
              <c:spPr>
                <a:noFill/>
                <a:ln w="25400">
                  <a:noFill/>
                </a:ln>
              </c:spPr>
              <c:txPr>
                <a:bodyPr rot="-5400000" vert="horz"/>
                <a:lstStyle/>
                <a:p>
                  <a:pPr>
                    <a:defRPr sz="1800" b="1">
                      <a:solidFill>
                        <a:srgbClr val="C00000"/>
                      </a:solidFill>
                    </a:defRPr>
                  </a:pPr>
                  <a:endParaRPr lang="ru-RU"/>
                </a:p>
              </c:txPr>
              <c:showLegendKey val="0"/>
              <c:showVal val="1"/>
              <c:showCatName val="0"/>
              <c:showSerName val="1"/>
              <c:showPercent val="0"/>
              <c:showBubbleSize val="0"/>
              <c:separator>
</c:separator>
            </c:dLbl>
            <c:dLbl>
              <c:idx val="4"/>
              <c:layout>
                <c:manualLayout>
                  <c:x val="1.3118377113286556E-2"/>
                  <c:y val="-4.1642749571035316E-2"/>
                </c:manualLayout>
              </c:layout>
              <c:spPr>
                <a:noFill/>
                <a:ln w="25400">
                  <a:noFill/>
                </a:ln>
              </c:spPr>
              <c:txPr>
                <a:bodyPr rot="-5400000" vert="horz"/>
                <a:lstStyle/>
                <a:p>
                  <a:pPr>
                    <a:defRPr sz="1800" b="1">
                      <a:solidFill>
                        <a:srgbClr val="C00000"/>
                      </a:solidFill>
                    </a:defRPr>
                  </a:pPr>
                  <a:endParaRPr lang="ru-RU"/>
                </a:p>
              </c:txPr>
              <c:showLegendKey val="0"/>
              <c:showVal val="1"/>
              <c:showCatName val="0"/>
              <c:showSerName val="1"/>
              <c:showPercent val="0"/>
              <c:showBubbleSize val="0"/>
              <c:separator>
</c:separator>
            </c:dLbl>
            <c:spPr>
              <a:noFill/>
              <a:ln w="25400">
                <a:noFill/>
              </a:ln>
            </c:spPr>
            <c:txPr>
              <a:bodyPr rot="-5400000" vert="horz"/>
              <a:lstStyle/>
              <a:p>
                <a:pPr>
                  <a:defRPr sz="1800" b="1">
                    <a:solidFill>
                      <a:schemeClr val="bg1"/>
                    </a:solidFill>
                  </a:defRPr>
                </a:pPr>
                <a:endParaRPr lang="ru-RU"/>
              </a:p>
            </c:txPr>
            <c:showLegendKey val="0"/>
            <c:showVal val="1"/>
            <c:showCatName val="0"/>
            <c:showSerName val="1"/>
            <c:showPercent val="0"/>
            <c:showBubbleSize val="0"/>
            <c:separator>
</c:separator>
            <c:showLeaderLines val="0"/>
          </c:dLbls>
          <c:cat>
            <c:strRef>
              <c:f>Лист1!$B$26:$B$30</c:f>
              <c:strCache>
                <c:ptCount val="5"/>
                <c:pt idx="0">
                  <c:v>Gaze și energie termică</c:v>
                </c:pt>
                <c:pt idx="1">
                  <c:v>Reparații capitale</c:v>
                </c:pt>
                <c:pt idx="2">
                  <c:v>Curente</c:v>
                </c:pt>
                <c:pt idx="3">
                  <c:v>Procurarea mijloacelor fixe</c:v>
                </c:pt>
                <c:pt idx="4">
                  <c:v>Perfecționarea cadrelor</c:v>
                </c:pt>
              </c:strCache>
            </c:strRef>
          </c:cat>
          <c:val>
            <c:numRef>
              <c:f>Лист1!$D$26:$D$30</c:f>
              <c:numCache>
                <c:formatCode>0%</c:formatCode>
                <c:ptCount val="5"/>
                <c:pt idx="0">
                  <c:v>0.05</c:v>
                </c:pt>
                <c:pt idx="1">
                  <c:v>0.06</c:v>
                </c:pt>
                <c:pt idx="2">
                  <c:v>0.02</c:v>
                </c:pt>
                <c:pt idx="3">
                  <c:v>0.02</c:v>
                </c:pt>
                <c:pt idx="4" formatCode="0.00%">
                  <c:v>2E-3</c:v>
                </c:pt>
              </c:numCache>
            </c:numRef>
          </c:val>
        </c:ser>
        <c:dLbls>
          <c:showLegendKey val="0"/>
          <c:showVal val="0"/>
          <c:showCatName val="0"/>
          <c:showSerName val="0"/>
          <c:showPercent val="0"/>
          <c:showBubbleSize val="0"/>
        </c:dLbls>
        <c:gapWidth val="38"/>
        <c:gapDepth val="50"/>
        <c:shape val="cylinder"/>
        <c:axId val="204600832"/>
        <c:axId val="44780352"/>
        <c:axId val="0"/>
      </c:bar3DChart>
      <c:catAx>
        <c:axId val="204600832"/>
        <c:scaling>
          <c:orientation val="minMax"/>
        </c:scaling>
        <c:delete val="0"/>
        <c:axPos val="b"/>
        <c:numFmt formatCode="General" sourceLinked="1"/>
        <c:majorTickMark val="out"/>
        <c:minorTickMark val="none"/>
        <c:tickLblPos val="nextTo"/>
        <c:txPr>
          <a:bodyPr/>
          <a:lstStyle/>
          <a:p>
            <a:pPr>
              <a:defRPr sz="1800"/>
            </a:pPr>
            <a:endParaRPr lang="ru-RU"/>
          </a:p>
        </c:txPr>
        <c:crossAx val="44780352"/>
        <c:crosses val="autoZero"/>
        <c:auto val="1"/>
        <c:lblAlgn val="ctr"/>
        <c:lblOffset val="100"/>
        <c:noMultiLvlLbl val="0"/>
      </c:catAx>
      <c:valAx>
        <c:axId val="44780352"/>
        <c:scaling>
          <c:orientation val="minMax"/>
        </c:scaling>
        <c:delete val="0"/>
        <c:axPos val="l"/>
        <c:majorGridlines/>
        <c:numFmt formatCode="0.00%" sourceLinked="1"/>
        <c:majorTickMark val="out"/>
        <c:minorTickMark val="none"/>
        <c:tickLblPos val="nextTo"/>
        <c:crossAx val="204600832"/>
        <c:crosses val="autoZero"/>
        <c:crossBetween val="between"/>
      </c:valAx>
      <c:spPr>
        <a:noFill/>
        <a:ln w="25400">
          <a:noFill/>
        </a:ln>
      </c:spPr>
    </c:plotArea>
    <c:plotVisOnly val="1"/>
    <c:dispBlanksAs val="gap"/>
    <c:showDLblsOverMax val="0"/>
  </c:chart>
  <c:spPr>
    <a:noFill/>
    <a:ln w="9525">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w="3175">
          <a:solidFill>
            <a:srgbClr val="969696"/>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6.3518836825250544E-2"/>
          <c:y val="2.777025229917598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olidFill>
              <a:srgbClr val="4F81BD"/>
            </a:solidFill>
            <a:ln w="25400">
              <a:noFill/>
            </a:ln>
            <a:scene3d>
              <a:camera prst="orthographicFront"/>
              <a:lightRig rig="threePt" dir="t"/>
            </a:scene3d>
            <a:sp3d prstMaterial="softEdge">
              <a:bevelT/>
            </a:sp3d>
          </c:spPr>
          <c:invertIfNegative val="0"/>
          <c:dLbls>
            <c:dLbl>
              <c:idx val="0"/>
              <c:layout>
                <c:manualLayout>
                  <c:x val="2.9085705876734945E-2"/>
                  <c:y val="0.27613920873871156"/>
                </c:manualLayout>
              </c:layout>
              <c:showLegendKey val="0"/>
              <c:showVal val="1"/>
              <c:showCatName val="0"/>
              <c:showSerName val="1"/>
              <c:showPercent val="0"/>
              <c:showBubbleSize val="0"/>
              <c:separator>
</c:separator>
            </c:dLbl>
            <c:dLbl>
              <c:idx val="1"/>
              <c:layout>
                <c:manualLayout>
                  <c:x val="8.8888888888888889E-3"/>
                  <c:y val="0.28093645484949831"/>
                </c:manualLayout>
              </c:layout>
              <c:showLegendKey val="0"/>
              <c:showVal val="1"/>
              <c:showCatName val="0"/>
              <c:showSerName val="1"/>
              <c:showPercent val="0"/>
              <c:showBubbleSize val="0"/>
              <c:separator>
</c:separator>
            </c:dLbl>
            <c:spPr>
              <a:noFill/>
              <a:ln w="25400">
                <a:noFill/>
              </a:ln>
            </c:spPr>
            <c:txPr>
              <a:bodyPr rot="0" vert="horz"/>
              <a:lstStyle/>
              <a:p>
                <a:pPr>
                  <a:defRPr sz="2400" b="1">
                    <a:solidFill>
                      <a:schemeClr val="bg1"/>
                    </a:solidFill>
                  </a:defRPr>
                </a:pPr>
                <a:endParaRPr lang="ru-RU"/>
              </a:p>
            </c:txPr>
            <c:showLegendKey val="0"/>
            <c:showVal val="1"/>
            <c:showCatName val="0"/>
            <c:showSerName val="1"/>
            <c:showPercent val="0"/>
            <c:showBubbleSize val="0"/>
            <c:separator>
</c:separator>
            <c:showLeaderLines val="0"/>
          </c:dLbls>
          <c:cat>
            <c:strRef>
              <c:f>Лист1!$B$34</c:f>
              <c:strCache>
                <c:ptCount val="1"/>
                <c:pt idx="0">
                  <c:v>Bugetul mediu per școală mii lei</c:v>
                </c:pt>
              </c:strCache>
            </c:strRef>
          </c:cat>
          <c:val>
            <c:numRef>
              <c:f>Лист1!$C$34</c:f>
              <c:numCache>
                <c:formatCode>General</c:formatCode>
                <c:ptCount val="1"/>
                <c:pt idx="0">
                  <c:v>3074.9</c:v>
                </c:pt>
              </c:numCache>
            </c:numRef>
          </c:val>
        </c:ser>
        <c:ser>
          <c:idx val="1"/>
          <c:order val="1"/>
          <c:tx>
            <c:strRef>
              <c:f>Лист1!$D$3</c:f>
              <c:strCache>
                <c:ptCount val="1"/>
                <c:pt idx="0">
                  <c:v>Pe Țară</c:v>
                </c:pt>
              </c:strCache>
            </c:strRef>
          </c:tx>
          <c:spPr>
            <a:solidFill>
              <a:srgbClr val="C0504D"/>
            </a:solidFill>
            <a:ln w="25400">
              <a:noFill/>
            </a:ln>
            <a:scene3d>
              <a:camera prst="orthographicFront"/>
              <a:lightRig rig="threePt" dir="t"/>
            </a:scene3d>
            <a:sp3d prstMaterial="softEdge">
              <a:bevelT/>
            </a:sp3d>
          </c:spPr>
          <c:invertIfNegative val="0"/>
          <c:dLbls>
            <c:dLbl>
              <c:idx val="0"/>
              <c:layout>
                <c:manualLayout>
                  <c:x val="3.1111065632083764E-2"/>
                  <c:y val="0.22898348596187731"/>
                </c:manualLayout>
              </c:layout>
              <c:spPr>
                <a:noFill/>
                <a:ln w="25400">
                  <a:noFill/>
                </a:ln>
              </c:spPr>
              <c:txPr>
                <a:bodyPr rot="0" vert="horz"/>
                <a:lstStyle/>
                <a:p>
                  <a:pPr>
                    <a:defRPr sz="2400" b="1">
                      <a:solidFill>
                        <a:schemeClr val="bg1"/>
                      </a:solidFill>
                    </a:defRPr>
                  </a:pPr>
                  <a:endParaRPr lang="ru-RU"/>
                </a:p>
              </c:txPr>
              <c:showLegendKey val="0"/>
              <c:showVal val="1"/>
              <c:showCatName val="0"/>
              <c:showSerName val="1"/>
              <c:showPercent val="0"/>
              <c:showBubbleSize val="0"/>
              <c:separator>
</c:separator>
            </c:dLbl>
            <c:dLbl>
              <c:idx val="1"/>
              <c:layout>
                <c:manualLayout>
                  <c:x val="1.3333333333333253E-2"/>
                  <c:y val="0.3835005574136009"/>
                </c:manualLayout>
              </c:layout>
              <c:showLegendKey val="0"/>
              <c:showVal val="1"/>
              <c:showCatName val="0"/>
              <c:showSerName val="1"/>
              <c:showPercent val="0"/>
              <c:showBubbleSize val="0"/>
              <c:separator>
</c:separator>
            </c:dLbl>
            <c:spPr>
              <a:noFill/>
              <a:ln w="25400">
                <a:noFill/>
              </a:ln>
            </c:spPr>
            <c:txPr>
              <a:bodyPr rot="-5400000" vert="horz"/>
              <a:lstStyle/>
              <a:p>
                <a:pPr>
                  <a:defRPr sz="2400" b="1">
                    <a:solidFill>
                      <a:schemeClr val="bg1"/>
                    </a:solidFill>
                  </a:defRPr>
                </a:pPr>
                <a:endParaRPr lang="ru-RU"/>
              </a:p>
            </c:txPr>
            <c:showLegendKey val="0"/>
            <c:showVal val="1"/>
            <c:showCatName val="0"/>
            <c:showSerName val="1"/>
            <c:showPercent val="0"/>
            <c:showBubbleSize val="0"/>
            <c:separator>
</c:separator>
            <c:showLeaderLines val="0"/>
          </c:dLbls>
          <c:cat>
            <c:strRef>
              <c:f>Лист1!$B$34</c:f>
              <c:strCache>
                <c:ptCount val="1"/>
                <c:pt idx="0">
                  <c:v>Bugetul mediu per școală mii lei</c:v>
                </c:pt>
              </c:strCache>
            </c:strRef>
          </c:cat>
          <c:val>
            <c:numRef>
              <c:f>Лист1!$D$34</c:f>
              <c:numCache>
                <c:formatCode>General</c:formatCode>
                <c:ptCount val="1"/>
                <c:pt idx="0">
                  <c:v>2736.8</c:v>
                </c:pt>
              </c:numCache>
            </c:numRef>
          </c:val>
        </c:ser>
        <c:dLbls>
          <c:showLegendKey val="0"/>
          <c:showVal val="0"/>
          <c:showCatName val="0"/>
          <c:showSerName val="0"/>
          <c:showPercent val="0"/>
          <c:showBubbleSize val="0"/>
        </c:dLbls>
        <c:gapWidth val="98"/>
        <c:gapDepth val="48"/>
        <c:shape val="cylinder"/>
        <c:axId val="33406976"/>
        <c:axId val="44782656"/>
        <c:axId val="0"/>
      </c:bar3DChart>
      <c:catAx>
        <c:axId val="33406976"/>
        <c:scaling>
          <c:orientation val="minMax"/>
        </c:scaling>
        <c:delete val="0"/>
        <c:axPos val="b"/>
        <c:numFmt formatCode="General" sourceLinked="1"/>
        <c:majorTickMark val="out"/>
        <c:minorTickMark val="none"/>
        <c:tickLblPos val="nextTo"/>
        <c:txPr>
          <a:bodyPr/>
          <a:lstStyle/>
          <a:p>
            <a:pPr>
              <a:defRPr sz="2400"/>
            </a:pPr>
            <a:endParaRPr lang="ru-RU"/>
          </a:p>
        </c:txPr>
        <c:crossAx val="44782656"/>
        <c:crosses val="autoZero"/>
        <c:auto val="1"/>
        <c:lblAlgn val="ctr"/>
        <c:lblOffset val="100"/>
        <c:noMultiLvlLbl val="0"/>
      </c:catAx>
      <c:valAx>
        <c:axId val="44782656"/>
        <c:scaling>
          <c:orientation val="minMax"/>
        </c:scaling>
        <c:delete val="0"/>
        <c:axPos val="l"/>
        <c:majorGridlines/>
        <c:numFmt formatCode="General" sourceLinked="1"/>
        <c:majorTickMark val="out"/>
        <c:minorTickMark val="none"/>
        <c:tickLblPos val="nextTo"/>
        <c:crossAx val="33406976"/>
        <c:crosses val="autoZero"/>
        <c:crossBetween val="between"/>
      </c:valAx>
      <c:spPr>
        <a:noFill/>
        <a:ln w="25400">
          <a:noFill/>
        </a:ln>
      </c:spPr>
    </c:plotArea>
    <c:plotVisOnly val="1"/>
    <c:dispBlanksAs val="gap"/>
    <c:showDLblsOverMax val="0"/>
  </c:chart>
  <c:spPr>
    <a:noFill/>
    <a:ln w="9525">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w="3175">
          <a:solidFill>
            <a:srgbClr val="969696"/>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6.3518836825250544E-2"/>
          <c:y val="2.7770252299175981E-2"/>
          <c:w val="0.92077707786526664"/>
          <c:h val="0.85688676287477716"/>
        </c:manualLayout>
      </c:layout>
      <c:bar3DChart>
        <c:barDir val="col"/>
        <c:grouping val="clustered"/>
        <c:varyColors val="0"/>
        <c:ser>
          <c:idx val="0"/>
          <c:order val="0"/>
          <c:tx>
            <c:strRef>
              <c:f>Лист1!$C$3</c:f>
              <c:strCache>
                <c:ptCount val="1"/>
                <c:pt idx="0">
                  <c:v>Strășeni</c:v>
                </c:pt>
              </c:strCache>
            </c:strRef>
          </c:tx>
          <c:spPr>
            <a:solidFill>
              <a:srgbClr val="4F81BD"/>
            </a:solidFill>
            <a:ln w="25400">
              <a:noFill/>
            </a:ln>
            <a:scene3d>
              <a:camera prst="orthographicFront"/>
              <a:lightRig rig="threePt" dir="t"/>
            </a:scene3d>
            <a:sp3d prstMaterial="softEdge">
              <a:bevelT/>
            </a:sp3d>
          </c:spPr>
          <c:invertIfNegative val="0"/>
          <c:dLbls>
            <c:dLbl>
              <c:idx val="0"/>
              <c:layout>
                <c:manualLayout>
                  <c:x val="3.1110936132983335E-2"/>
                  <c:y val="0.18582072695458524"/>
                </c:manualLayout>
              </c:layout>
              <c:showLegendKey val="0"/>
              <c:showVal val="1"/>
              <c:showCatName val="0"/>
              <c:showSerName val="1"/>
              <c:showPercent val="0"/>
              <c:showBubbleSize val="0"/>
              <c:separator>
</c:separator>
            </c:dLbl>
            <c:dLbl>
              <c:idx val="1"/>
              <c:layout>
                <c:manualLayout>
                  <c:x val="8.8888888888888889E-3"/>
                  <c:y val="0.28093645484949831"/>
                </c:manualLayout>
              </c:layout>
              <c:showLegendKey val="0"/>
              <c:showVal val="1"/>
              <c:showCatName val="0"/>
              <c:showSerName val="1"/>
              <c:showPercent val="0"/>
              <c:showBubbleSize val="0"/>
              <c:separator>
</c:separator>
            </c:dLbl>
            <c:spPr>
              <a:noFill/>
              <a:ln w="25400">
                <a:noFill/>
              </a:ln>
            </c:spPr>
            <c:txPr>
              <a:bodyPr rot="0" vert="horz"/>
              <a:lstStyle/>
              <a:p>
                <a:pPr>
                  <a:defRPr sz="1600" b="1">
                    <a:solidFill>
                      <a:schemeClr val="bg1"/>
                    </a:solidFill>
                  </a:defRPr>
                </a:pPr>
                <a:endParaRPr lang="ru-RU"/>
              </a:p>
            </c:txPr>
            <c:showLegendKey val="0"/>
            <c:showVal val="1"/>
            <c:showCatName val="0"/>
            <c:showSerName val="1"/>
            <c:showPercent val="0"/>
            <c:showBubbleSize val="0"/>
            <c:separator>
</c:separator>
            <c:showLeaderLines val="0"/>
          </c:dLbls>
          <c:cat>
            <c:strRef>
              <c:f>Лист1!$B$46</c:f>
              <c:strCache>
                <c:ptCount val="1"/>
                <c:pt idx="0">
                  <c:v>Cheltuieli medii per elev</c:v>
                </c:pt>
              </c:strCache>
            </c:strRef>
          </c:cat>
          <c:val>
            <c:numRef>
              <c:f>Лист1!$C$46</c:f>
              <c:numCache>
                <c:formatCode>General</c:formatCode>
                <c:ptCount val="1"/>
                <c:pt idx="0">
                  <c:v>9706</c:v>
                </c:pt>
              </c:numCache>
            </c:numRef>
          </c:val>
        </c:ser>
        <c:ser>
          <c:idx val="1"/>
          <c:order val="1"/>
          <c:tx>
            <c:strRef>
              <c:f>Лист1!$D$3</c:f>
              <c:strCache>
                <c:ptCount val="1"/>
                <c:pt idx="0">
                  <c:v>Pe Țară</c:v>
                </c:pt>
              </c:strCache>
            </c:strRef>
          </c:tx>
          <c:spPr>
            <a:solidFill>
              <a:srgbClr val="C0504D"/>
            </a:solidFill>
            <a:ln w="25400">
              <a:noFill/>
            </a:ln>
            <a:scene3d>
              <a:camera prst="orthographicFront"/>
              <a:lightRig rig="threePt" dir="t"/>
            </a:scene3d>
            <a:sp3d prstMaterial="softEdge">
              <a:bevelT/>
            </a:sp3d>
          </c:spPr>
          <c:invertIfNegative val="0"/>
          <c:dLbls>
            <c:dLbl>
              <c:idx val="0"/>
              <c:layout>
                <c:manualLayout>
                  <c:x val="3.7777602799650041E-2"/>
                  <c:y val="0.35954092102123597"/>
                </c:manualLayout>
              </c:layout>
              <c:showLegendKey val="0"/>
              <c:showVal val="1"/>
              <c:showCatName val="0"/>
              <c:showSerName val="1"/>
              <c:showPercent val="0"/>
              <c:showBubbleSize val="0"/>
              <c:separator>
</c:separator>
            </c:dLbl>
            <c:dLbl>
              <c:idx val="1"/>
              <c:layout>
                <c:manualLayout>
                  <c:x val="1.3333333333333253E-2"/>
                  <c:y val="0.3835005574136009"/>
                </c:manualLayout>
              </c:layout>
              <c:showLegendKey val="0"/>
              <c:showVal val="1"/>
              <c:showCatName val="0"/>
              <c:showSerName val="1"/>
              <c:showPercent val="0"/>
              <c:showBubbleSize val="0"/>
              <c:separator>
</c:separator>
            </c:dLbl>
            <c:spPr>
              <a:noFill/>
              <a:ln w="25400">
                <a:noFill/>
              </a:ln>
            </c:spPr>
            <c:txPr>
              <a:bodyPr rot="0" vert="horz"/>
              <a:lstStyle/>
              <a:p>
                <a:pPr>
                  <a:defRPr sz="1800" b="1">
                    <a:solidFill>
                      <a:schemeClr val="bg1"/>
                    </a:solidFill>
                  </a:defRPr>
                </a:pPr>
                <a:endParaRPr lang="ru-RU"/>
              </a:p>
            </c:txPr>
            <c:showLegendKey val="0"/>
            <c:showVal val="1"/>
            <c:showCatName val="0"/>
            <c:showSerName val="1"/>
            <c:showPercent val="0"/>
            <c:showBubbleSize val="0"/>
            <c:separator>
</c:separator>
            <c:showLeaderLines val="0"/>
          </c:dLbls>
          <c:cat>
            <c:strRef>
              <c:f>Лист1!$B$46</c:f>
              <c:strCache>
                <c:ptCount val="1"/>
                <c:pt idx="0">
                  <c:v>Cheltuieli medii per elev</c:v>
                </c:pt>
              </c:strCache>
            </c:strRef>
          </c:cat>
          <c:val>
            <c:numRef>
              <c:f>Лист1!$D$46</c:f>
              <c:numCache>
                <c:formatCode>General</c:formatCode>
                <c:ptCount val="1"/>
                <c:pt idx="0">
                  <c:v>10709</c:v>
                </c:pt>
              </c:numCache>
            </c:numRef>
          </c:val>
        </c:ser>
        <c:dLbls>
          <c:showLegendKey val="0"/>
          <c:showVal val="0"/>
          <c:showCatName val="0"/>
          <c:showSerName val="0"/>
          <c:showPercent val="0"/>
          <c:showBubbleSize val="0"/>
        </c:dLbls>
        <c:gapWidth val="98"/>
        <c:gapDepth val="48"/>
        <c:shape val="cylinder"/>
        <c:axId val="33409536"/>
        <c:axId val="44784960"/>
        <c:axId val="0"/>
      </c:bar3DChart>
      <c:catAx>
        <c:axId val="33409536"/>
        <c:scaling>
          <c:orientation val="minMax"/>
        </c:scaling>
        <c:delete val="0"/>
        <c:axPos val="b"/>
        <c:numFmt formatCode="General" sourceLinked="1"/>
        <c:majorTickMark val="out"/>
        <c:minorTickMark val="none"/>
        <c:tickLblPos val="nextTo"/>
        <c:txPr>
          <a:bodyPr/>
          <a:lstStyle/>
          <a:p>
            <a:pPr>
              <a:defRPr sz="2000" b="1"/>
            </a:pPr>
            <a:endParaRPr lang="ru-RU"/>
          </a:p>
        </c:txPr>
        <c:crossAx val="44784960"/>
        <c:crosses val="autoZero"/>
        <c:auto val="1"/>
        <c:lblAlgn val="ctr"/>
        <c:lblOffset val="100"/>
        <c:noMultiLvlLbl val="0"/>
      </c:catAx>
      <c:valAx>
        <c:axId val="44784960"/>
        <c:scaling>
          <c:orientation val="minMax"/>
        </c:scaling>
        <c:delete val="0"/>
        <c:axPos val="l"/>
        <c:majorGridlines/>
        <c:numFmt formatCode="General" sourceLinked="1"/>
        <c:majorTickMark val="out"/>
        <c:minorTickMark val="none"/>
        <c:tickLblPos val="nextTo"/>
        <c:crossAx val="33409536"/>
        <c:crosses val="autoZero"/>
        <c:crossBetween val="between"/>
      </c:valAx>
      <c:spPr>
        <a:noFill/>
        <a:ln w="25400">
          <a:noFill/>
        </a:ln>
      </c:spPr>
    </c:plotArea>
    <c:plotVisOnly val="1"/>
    <c:dispBlanksAs val="gap"/>
    <c:showDLblsOverMax val="0"/>
  </c:chart>
  <c:spPr>
    <a:noFill/>
    <a:ln w="9525">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title>
      <c:tx>
        <c:rich>
          <a:bodyPr/>
          <a:lstStyle/>
          <a:p>
            <a:pPr>
              <a:defRPr sz="2000"/>
            </a:pPr>
            <a:r>
              <a:rPr lang="en-US" sz="2000">
                <a:latin typeface="Times New Roman" pitchFamily="18" charset="0"/>
                <a:cs typeface="Times New Roman" pitchFamily="18" charset="0"/>
              </a:rPr>
              <a:t>Institu</a:t>
            </a:r>
            <a:r>
              <a:rPr lang="ro-RO" sz="2000">
                <a:latin typeface="Times New Roman" pitchFamily="18" charset="0"/>
                <a:cs typeface="Times New Roman" pitchFamily="18" charset="0"/>
              </a:rPr>
              <a:t>ț</a:t>
            </a:r>
            <a:r>
              <a:rPr lang="en-US" sz="2000">
                <a:latin typeface="Times New Roman" pitchFamily="18" charset="0"/>
                <a:cs typeface="Times New Roman" pitchFamily="18" charset="0"/>
              </a:rPr>
              <a:t>ionalizarea</a:t>
            </a:r>
            <a:r>
              <a:rPr lang="ro-RO" sz="2000">
                <a:latin typeface="Times New Roman" pitchFamily="18" charset="0"/>
                <a:cs typeface="Times New Roman" pitchFamily="18" charset="0"/>
              </a:rPr>
              <a:t> copiilor de 1,6- 7 ani</a:t>
            </a:r>
            <a:endParaRPr lang="en-US" sz="2000">
              <a:latin typeface="Times New Roman" pitchFamily="18" charset="0"/>
              <a:cs typeface="Times New Roman" pitchFamily="18" charset="0"/>
            </a:endParaRPr>
          </a:p>
        </c:rich>
      </c:tx>
      <c:layout>
        <c:manualLayout>
          <c:xMode val="edge"/>
          <c:yMode val="edge"/>
          <c:x val="0.20996441281138789"/>
          <c:y val="2.0833333333333332E-2"/>
        </c:manualLayout>
      </c:layout>
      <c:overlay val="0"/>
      <c:spPr>
        <a:noFill/>
        <a:ln w="25393">
          <a:noFill/>
        </a:ln>
      </c:spPr>
    </c:title>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6.7720593938199736E-2"/>
          <c:y val="4.5980686489379967E-2"/>
          <c:w val="0.93227940606180026"/>
          <c:h val="0.873644405672097"/>
        </c:manualLayout>
      </c:layout>
      <c:bar3DChart>
        <c:barDir val="col"/>
        <c:grouping val="clustered"/>
        <c:varyColors val="0"/>
        <c:ser>
          <c:idx val="0"/>
          <c:order val="0"/>
          <c:tx>
            <c:strRef>
              <c:f>Лист1!$B$1</c:f>
              <c:strCache>
                <c:ptCount val="1"/>
                <c:pt idx="0">
                  <c:v>Instituşionalizarea</c:v>
                </c:pt>
              </c:strCache>
            </c:strRef>
          </c:tx>
          <c:spPr>
            <a:solidFill>
              <a:srgbClr val="002060"/>
            </a:solidFill>
            <a:scene3d>
              <a:camera prst="orthographicFront"/>
              <a:lightRig rig="threePt" dir="t"/>
            </a:scene3d>
            <a:sp3d prstMaterial="softEdge">
              <a:bevelT/>
            </a:sp3d>
          </c:spPr>
          <c:invertIfNegative val="0"/>
          <c:dLbls>
            <c:dLbl>
              <c:idx val="0"/>
              <c:layout>
                <c:manualLayout>
                  <c:x val="2.3294057473697921E-2"/>
                  <c:y val="0.30062947551282182"/>
                </c:manualLayout>
              </c:layout>
              <c:showLegendKey val="0"/>
              <c:showVal val="1"/>
              <c:showCatName val="0"/>
              <c:showSerName val="0"/>
              <c:showPercent val="0"/>
              <c:showBubbleSize val="0"/>
            </c:dLbl>
            <c:dLbl>
              <c:idx val="1"/>
              <c:layout>
                <c:manualLayout>
                  <c:x val="2.6621779969940446E-2"/>
                  <c:y val="0.25653715243760794"/>
                </c:manualLayout>
              </c:layout>
              <c:showLegendKey val="0"/>
              <c:showVal val="1"/>
              <c:showCatName val="0"/>
              <c:showSerName val="0"/>
              <c:showPercent val="0"/>
              <c:showBubbleSize val="0"/>
            </c:dLbl>
            <c:dLbl>
              <c:idx val="2"/>
              <c:layout>
                <c:manualLayout>
                  <c:x val="2.329405747369789E-2"/>
                  <c:y val="0.2525287594307703"/>
                </c:manualLayout>
              </c:layout>
              <c:showLegendKey val="0"/>
              <c:showVal val="1"/>
              <c:showCatName val="0"/>
              <c:showSerName val="0"/>
              <c:showPercent val="0"/>
              <c:showBubbleSize val="0"/>
            </c:dLbl>
            <c:dLbl>
              <c:idx val="3"/>
              <c:layout>
                <c:manualLayout>
                  <c:x val="2.8285510205365023E-2"/>
                  <c:y val="0.31666304754017238"/>
                </c:manualLayout>
              </c:layout>
              <c:showLegendKey val="0"/>
              <c:showVal val="1"/>
              <c:showCatName val="0"/>
              <c:showSerName val="0"/>
              <c:showPercent val="0"/>
              <c:showBubbleSize val="0"/>
            </c:dLbl>
            <c:spPr>
              <a:noFill/>
              <a:ln w="25393">
                <a:noFill/>
              </a:ln>
            </c:spPr>
            <c:txPr>
              <a:bodyPr/>
              <a:lstStyle/>
              <a:p>
                <a:pPr>
                  <a:defRPr sz="2000" b="1">
                    <a:solidFill>
                      <a:schemeClr val="bg1"/>
                    </a:solidFill>
                  </a:defRPr>
                </a:pPr>
                <a:endParaRPr lang="ru-RU"/>
              </a:p>
            </c:txPr>
            <c:showLegendKey val="0"/>
            <c:showVal val="1"/>
            <c:showCatName val="0"/>
            <c:showSerName val="0"/>
            <c:showPercent val="0"/>
            <c:showBubbleSize val="0"/>
            <c:showLeaderLines val="0"/>
          </c:dLbls>
          <c:cat>
            <c:strRef>
              <c:f>Лист1!$A$2:$A$5</c:f>
              <c:strCache>
                <c:ptCount val="4"/>
                <c:pt idx="0">
                  <c:v>2012-2013</c:v>
                </c:pt>
                <c:pt idx="1">
                  <c:v>2013-2014</c:v>
                </c:pt>
                <c:pt idx="2">
                  <c:v>2014-2015</c:v>
                </c:pt>
                <c:pt idx="3">
                  <c:v>2015-2016</c:v>
                </c:pt>
              </c:strCache>
            </c:strRef>
          </c:cat>
          <c:val>
            <c:numRef>
              <c:f>Лист1!$B$2:$B$5</c:f>
              <c:numCache>
                <c:formatCode>0.00%</c:formatCode>
                <c:ptCount val="4"/>
                <c:pt idx="0">
                  <c:v>0.57199999999999995</c:v>
                </c:pt>
                <c:pt idx="1">
                  <c:v>0.64700000000000002</c:v>
                </c:pt>
                <c:pt idx="2">
                  <c:v>0.66400000000000003</c:v>
                </c:pt>
                <c:pt idx="3">
                  <c:v>0.68700000000000006</c:v>
                </c:pt>
              </c:numCache>
            </c:numRef>
          </c:val>
        </c:ser>
        <c:dLbls>
          <c:showLegendKey val="0"/>
          <c:showVal val="0"/>
          <c:showCatName val="0"/>
          <c:showSerName val="0"/>
          <c:showPercent val="0"/>
          <c:showBubbleSize val="0"/>
        </c:dLbls>
        <c:gapWidth val="32"/>
        <c:shape val="cylinder"/>
        <c:axId val="189934592"/>
        <c:axId val="263916352"/>
        <c:axId val="0"/>
      </c:bar3DChart>
      <c:catAx>
        <c:axId val="189934592"/>
        <c:scaling>
          <c:orientation val="minMax"/>
        </c:scaling>
        <c:delete val="0"/>
        <c:axPos val="b"/>
        <c:numFmt formatCode="General" sourceLinked="1"/>
        <c:majorTickMark val="out"/>
        <c:minorTickMark val="none"/>
        <c:tickLblPos val="nextTo"/>
        <c:crossAx val="263916352"/>
        <c:crosses val="autoZero"/>
        <c:auto val="1"/>
        <c:lblAlgn val="ctr"/>
        <c:lblOffset val="100"/>
        <c:noMultiLvlLbl val="0"/>
      </c:catAx>
      <c:valAx>
        <c:axId val="263916352"/>
        <c:scaling>
          <c:orientation val="minMax"/>
        </c:scaling>
        <c:delete val="0"/>
        <c:axPos val="l"/>
        <c:majorGridlines/>
        <c:numFmt formatCode="0.00%" sourceLinked="1"/>
        <c:majorTickMark val="out"/>
        <c:minorTickMark val="none"/>
        <c:tickLblPos val="nextTo"/>
        <c:crossAx val="189934592"/>
        <c:crosses val="autoZero"/>
        <c:crossBetween val="between"/>
      </c:valAx>
      <c:spPr>
        <a:noFill/>
        <a:ln w="25393">
          <a:noFill/>
        </a:ln>
      </c:spPr>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E9DB6A-A9FA-48CF-8A5F-A8156D044E8D}" type="datetimeFigureOut">
              <a:rPr lang="ru-RU" smtClean="0"/>
              <a:t>18.08.2016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20CED8-75BC-40F6-9AE1-DCEB015C6359}" type="slidenum">
              <a:rPr lang="ru-RU" smtClean="0"/>
              <a:t>‹#›</a:t>
            </a:fld>
            <a:endParaRPr lang="ru-RU"/>
          </a:p>
        </p:txBody>
      </p:sp>
    </p:spTree>
    <p:extLst>
      <p:ext uri="{BB962C8B-B14F-4D97-AF65-F5344CB8AC3E}">
        <p14:creationId xmlns:p14="http://schemas.microsoft.com/office/powerpoint/2010/main" val="2318128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031"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83"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171709133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349717649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71681299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8"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83"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252527588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83"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353314832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9"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83"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66F687B-75EA-46C0-9925-E50E8A3F9E6D}" type="datetimeFigureOut">
              <a:rPr lang="ru-RU" smtClean="0"/>
              <a:t>18.08.2016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1377757801"/>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83"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66F687B-75EA-46C0-9925-E50E8A3F9E6D}" type="datetimeFigureOut">
              <a:rPr lang="ru-RU" smtClean="0"/>
              <a:t>18.08.2016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50495551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66F687B-75EA-46C0-9925-E50E8A3F9E6D}" type="datetimeFigureOut">
              <a:rPr lang="ru-RU" smtClean="0"/>
              <a:t>18.08.2016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54525726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Дата 1"/>
          <p:cNvSpPr>
            <a:spLocks noGrp="1"/>
          </p:cNvSpPr>
          <p:nvPr>
            <p:ph type="dt" sz="half" idx="10"/>
          </p:nvPr>
        </p:nvSpPr>
        <p:spPr/>
        <p:txBody>
          <a:bodyPr/>
          <a:lstStyle/>
          <a:p>
            <a:fld id="{A66F687B-75EA-46C0-9925-E50E8A3F9E6D}" type="datetimeFigureOut">
              <a:rPr lang="ru-RU" smtClean="0"/>
              <a:t>18.08.2016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221628548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6F687B-75EA-46C0-9925-E50E8A3F9E6D}" type="datetimeFigureOut">
              <a:rPr lang="ru-RU" smtClean="0"/>
              <a:t>18.08.2016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200882713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Users\INF\Desktop\Baner\OPTIMIZA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
            <a:ext cx="9165229"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6F687B-75EA-46C0-9925-E50E8A3F9E6D}" type="datetimeFigureOut">
              <a:rPr lang="ru-RU" smtClean="0"/>
              <a:t>18.08.2016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B2F38-EAFE-4EB7-B7DD-C6DD5F9C5883}" type="slidenum">
              <a:rPr lang="ru-RU" smtClean="0"/>
              <a:t>‹#›</a:t>
            </a:fld>
            <a:endParaRPr lang="ru-RU"/>
          </a:p>
        </p:txBody>
      </p:sp>
    </p:spTree>
    <p:extLst>
      <p:ext uri="{BB962C8B-B14F-4D97-AF65-F5344CB8AC3E}">
        <p14:creationId xmlns:p14="http://schemas.microsoft.com/office/powerpoint/2010/main" val="35122051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F687B-75EA-46C0-9925-E50E8A3F9E6D}" type="datetimeFigureOut">
              <a:rPr lang="ru-RU" smtClean="0"/>
              <a:t>18.08.2016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4B2F38-EAFE-4EB7-B7DD-C6DD5F9C5883}" type="slidenum">
              <a:rPr lang="ru-RU" smtClean="0"/>
              <a:t>‹#›</a:t>
            </a:fld>
            <a:endParaRPr lang="ru-RU"/>
          </a:p>
        </p:txBody>
      </p:sp>
    </p:spTree>
    <p:extLst>
      <p:ext uri="{BB962C8B-B14F-4D97-AF65-F5344CB8AC3E}">
        <p14:creationId xmlns:p14="http://schemas.microsoft.com/office/powerpoint/2010/main" val="2002269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I:\Conferinta 2016\T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3050" cy="6886576"/>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txBox="1">
            <a:spLocks/>
          </p:cNvSpPr>
          <p:nvPr/>
        </p:nvSpPr>
        <p:spPr>
          <a:xfrm>
            <a:off x="0" y="5604422"/>
            <a:ext cx="9163050"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„ACCES,   RELEVANŢĂ,   CALITATE ÎN EDUCAŢIE – COMPETENŢE   PENTRU  PREZENT  ŞI VIITOR”</a:t>
            </a:r>
          </a:p>
        </p:txBody>
      </p:sp>
    </p:spTree>
    <p:extLst>
      <p:ext uri="{BB962C8B-B14F-4D97-AF65-F5344CB8AC3E}">
        <p14:creationId xmlns:p14="http://schemas.microsoft.com/office/powerpoint/2010/main" val="82249889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val="3128200638"/>
              </p:ext>
            </p:extLst>
          </p:nvPr>
        </p:nvGraphicFramePr>
        <p:xfrm>
          <a:off x="2987824" y="1291072"/>
          <a:ext cx="6264696" cy="4320480"/>
        </p:xfrm>
        <a:graphic>
          <a:graphicData uri="http://schemas.openxmlformats.org/drawingml/2006/chart">
            <c:chart xmlns:c="http://schemas.openxmlformats.org/drawingml/2006/chart" xmlns:r="http://schemas.openxmlformats.org/officeDocument/2006/relationships" r:id="rId2"/>
          </a:graphicData>
        </a:graphic>
      </p:graphicFrame>
      <p:sp>
        <p:nvSpPr>
          <p:cNvPr id="5" name="Заголовок 1"/>
          <p:cNvSpPr txBox="1">
            <a:spLocks noGrp="1"/>
          </p:cNvSpPr>
          <p:nvPr>
            <p:ph type="title"/>
          </p:nvPr>
        </p:nvSpPr>
        <p:spPr>
          <a:xfrm>
            <a:off x="457200" y="274638"/>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BUGET PRECIZAT PE AN </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UL 2015</a:t>
            </a:r>
            <a:b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950322.2 mii lei</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Объект 2"/>
          <p:cNvSpPr>
            <a:spLocks noGrp="1"/>
          </p:cNvSpPr>
          <p:nvPr>
            <p:ph idx="1"/>
          </p:nvPr>
        </p:nvSpPr>
        <p:spPr>
          <a:xfrm>
            <a:off x="2987824" y="2852936"/>
            <a:ext cx="4032447" cy="936104"/>
          </a:xfrm>
        </p:spPr>
        <p:txBody>
          <a:bodyPr>
            <a:noAutofit/>
          </a:bodyPr>
          <a:lstStyle/>
          <a:p>
            <a:pPr marL="0" lvl="0" indent="0">
              <a:buNone/>
            </a:pPr>
            <a:r>
              <a:rPr lang="ro-RO" sz="2800" dirty="0" smtClean="0">
                <a:latin typeface="Arial" pitchFamily="34" charset="0"/>
                <a:cs typeface="Arial" pitchFamily="34" charset="0"/>
              </a:rPr>
              <a:t>6,3%</a:t>
            </a:r>
            <a:endParaRPr lang="vi-VN" sz="2800" dirty="0">
              <a:latin typeface="Arial" pitchFamily="34" charset="0"/>
              <a:cs typeface="Arial" pitchFamily="34" charset="0"/>
            </a:endParaRPr>
          </a:p>
        </p:txBody>
      </p:sp>
      <p:sp>
        <p:nvSpPr>
          <p:cNvPr id="7" name="Объект 2"/>
          <p:cNvSpPr txBox="1">
            <a:spLocks/>
          </p:cNvSpPr>
          <p:nvPr/>
        </p:nvSpPr>
        <p:spPr>
          <a:xfrm>
            <a:off x="323528" y="4365104"/>
            <a:ext cx="8496944" cy="24928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o-RO" sz="2600" b="1" dirty="0" err="1"/>
              <a:t>Gimn</a:t>
            </a:r>
            <a:r>
              <a:rPr lang="ro-RO" sz="2600" b="1" dirty="0"/>
              <a:t> . </a:t>
            </a:r>
            <a:r>
              <a:rPr lang="ro-RO" sz="2600" b="1" dirty="0" err="1"/>
              <a:t>Codrenca</a:t>
            </a:r>
            <a:r>
              <a:rPr lang="ro-RO" sz="2600" b="1" dirty="0"/>
              <a:t> (</a:t>
            </a:r>
            <a:r>
              <a:rPr lang="ro-RO" sz="2600" b="1" dirty="0" err="1"/>
              <a:t>șc</a:t>
            </a:r>
            <a:r>
              <a:rPr lang="ro-RO" sz="2600" b="1" dirty="0"/>
              <a:t>. de circ.) – 60,85%</a:t>
            </a:r>
            <a:endParaRPr lang="ru-RU" sz="2600" dirty="0"/>
          </a:p>
          <a:p>
            <a:r>
              <a:rPr lang="ro-RO" sz="2600" b="1" dirty="0" err="1"/>
              <a:t>Gimn</a:t>
            </a:r>
            <a:r>
              <a:rPr lang="ro-RO" sz="2600" b="1" dirty="0"/>
              <a:t>. Recea (</a:t>
            </a:r>
            <a:r>
              <a:rPr lang="ro-RO" sz="2600" b="1" dirty="0" err="1"/>
              <a:t>șc.de</a:t>
            </a:r>
            <a:r>
              <a:rPr lang="ro-RO" sz="2600" b="1" dirty="0"/>
              <a:t> circ.)-64,1%</a:t>
            </a:r>
            <a:endParaRPr lang="ru-RU" sz="2600" dirty="0"/>
          </a:p>
          <a:p>
            <a:r>
              <a:rPr lang="ro-RO" sz="2600" b="1" dirty="0"/>
              <a:t>LT”Ion Vatamanu” -67,5 %</a:t>
            </a:r>
            <a:endParaRPr lang="ru-RU" sz="2600" dirty="0"/>
          </a:p>
          <a:p>
            <a:r>
              <a:rPr lang="ro-RO" sz="2600" b="1" dirty="0"/>
              <a:t>LT ”Mitropolit Nestor Vornicescu” (</a:t>
            </a:r>
            <a:r>
              <a:rPr lang="ro-RO" sz="2600" b="1" dirty="0" err="1"/>
              <a:t>șc.de</a:t>
            </a:r>
            <a:r>
              <a:rPr lang="ro-RO" sz="2600" b="1" dirty="0"/>
              <a:t> circ.) – 69%</a:t>
            </a:r>
            <a:endParaRPr lang="ru-RU" sz="2600" dirty="0"/>
          </a:p>
          <a:p>
            <a:r>
              <a:rPr lang="ro-RO" sz="2600" b="1" dirty="0"/>
              <a:t>Gimnaziul Rădeni (</a:t>
            </a:r>
            <a:r>
              <a:rPr lang="ro-RO" sz="2600" b="1" dirty="0" err="1"/>
              <a:t>șc.de</a:t>
            </a:r>
            <a:r>
              <a:rPr lang="ro-RO" sz="2600" b="1" dirty="0"/>
              <a:t> circ.)– 69,5%</a:t>
            </a:r>
            <a:endParaRPr lang="ru-RU" sz="2600" dirty="0"/>
          </a:p>
        </p:txBody>
      </p:sp>
    </p:spTree>
    <p:extLst>
      <p:ext uri="{BB962C8B-B14F-4D97-AF65-F5344CB8AC3E}">
        <p14:creationId xmlns:p14="http://schemas.microsoft.com/office/powerpoint/2010/main" val="216434853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additive="base">
                                        <p:cTn id="28"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 calcmode="lin" valueType="num">
                                      <p:cBhvr additive="base">
                                        <p:cTn id="33"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7">
                                            <p:txEl>
                                              <p:pRg st="3" end="3"/>
                                            </p:txEl>
                                          </p:spTgt>
                                        </p:tgtEl>
                                        <p:attrNameLst>
                                          <p:attrName>style.visibility</p:attrName>
                                        </p:attrNameLst>
                                      </p:cBhvr>
                                      <p:to>
                                        <p:strVal val="visible"/>
                                      </p:to>
                                    </p:set>
                                    <p:anim calcmode="lin" valueType="num">
                                      <p:cBhvr additive="base">
                                        <p:cTn id="38"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8" fill="hold" grpId="0" nodeType="after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anim calcmode="lin" valueType="num">
                                      <p:cBhvr additive="base">
                                        <p:cTn id="43"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build="p"/>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Диаграмма 9"/>
          <p:cNvGraphicFramePr>
            <a:graphicFrameLocks/>
          </p:cNvGraphicFramePr>
          <p:nvPr>
            <p:extLst>
              <p:ext uri="{D42A27DB-BD31-4B8C-83A1-F6EECF244321}">
                <p14:modId xmlns:p14="http://schemas.microsoft.com/office/powerpoint/2010/main" val="1979472485"/>
              </p:ext>
            </p:extLst>
          </p:nvPr>
        </p:nvGraphicFramePr>
        <p:xfrm>
          <a:off x="-108520" y="1484784"/>
          <a:ext cx="9577064" cy="51845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445503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graphicFrame>
        <p:nvGraphicFramePr>
          <p:cNvPr id="4" name="Диаграмма 3"/>
          <p:cNvGraphicFramePr>
            <a:graphicFrameLocks/>
          </p:cNvGraphicFramePr>
          <p:nvPr>
            <p:extLst>
              <p:ext uri="{D42A27DB-BD31-4B8C-83A1-F6EECF244321}">
                <p14:modId xmlns:p14="http://schemas.microsoft.com/office/powerpoint/2010/main" val="3041489203"/>
              </p:ext>
            </p:extLst>
          </p:nvPr>
        </p:nvGraphicFramePr>
        <p:xfrm>
          <a:off x="539552" y="1556792"/>
          <a:ext cx="8208912" cy="48245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5717562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500"/>
                                        <p:tgtEl>
                                          <p:spTgt spid="4">
                                            <p:graphicEl>
                                              <a:chart seriesIdx="-3" categoryIdx="-3" bldStep="gridLegend"/>
                                            </p:graphicEl>
                                          </p:spTgt>
                                        </p:tgtEl>
                                      </p:cBhvr>
                                    </p:animEffect>
                                    <p:anim calcmode="lin" valueType="num">
                                      <p:cBhvr>
                                        <p:cTn id="8" dur="5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500" fill="hold"/>
                                        <p:tgtEl>
                                          <p:spTgt spid="4">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fade">
                                      <p:cBhvr>
                                        <p:cTn id="13" dur="500"/>
                                        <p:tgtEl>
                                          <p:spTgt spid="4">
                                            <p:graphicEl>
                                              <a:chart seriesIdx="0" categoryIdx="-4" bldStep="series"/>
                                            </p:graphicEl>
                                          </p:spTgt>
                                        </p:tgtEl>
                                      </p:cBhvr>
                                    </p:animEffect>
                                    <p:anim calcmode="lin" valueType="num">
                                      <p:cBhvr>
                                        <p:cTn id="14" dur="500" fill="hold"/>
                                        <p:tgtEl>
                                          <p:spTgt spid="4">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15" dur="500" fill="hold"/>
                                        <p:tgtEl>
                                          <p:spTgt spid="4">
                                            <p:graphicEl>
                                              <a:chart seriesIdx="0" categoryIdx="-4" bldStep="series"/>
                                            </p:graphic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fade">
                                      <p:cBhvr>
                                        <p:cTn id="19" dur="500"/>
                                        <p:tgtEl>
                                          <p:spTgt spid="4">
                                            <p:graphicEl>
                                              <a:chart seriesIdx="1" categoryIdx="-4" bldStep="series"/>
                                            </p:graphicEl>
                                          </p:spTgt>
                                        </p:tgtEl>
                                      </p:cBhvr>
                                    </p:animEffect>
                                    <p:anim calcmode="lin" valueType="num">
                                      <p:cBhvr>
                                        <p:cTn id="20" dur="500" fill="hold"/>
                                        <p:tgtEl>
                                          <p:spTgt spid="4">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1" dur="500" fill="hold"/>
                                        <p:tgtEl>
                                          <p:spTgt spid="4">
                                            <p:graphicEl>
                                              <a:chart seriesIdx="1" categoryIdx="-4" bldStep="series"/>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332656"/>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BUGET MAXIM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txBox="1">
            <a:spLocks/>
          </p:cNvSpPr>
          <p:nvPr/>
        </p:nvSpPr>
        <p:spPr>
          <a:xfrm>
            <a:off x="467544" y="2564904"/>
            <a:ext cx="8280920" cy="39604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it-IT" sz="2800" i="1" dirty="0">
                <a:latin typeface="Arial" pitchFamily="34" charset="0"/>
                <a:cs typeface="Arial" pitchFamily="34" charset="0"/>
              </a:rPr>
              <a:t>Gimn. ”Mihai </a:t>
            </a:r>
            <a:r>
              <a:rPr lang="it-IT" sz="2800" i="1" dirty="0" smtClean="0">
                <a:latin typeface="Arial" pitchFamily="34" charset="0"/>
                <a:cs typeface="Arial" pitchFamily="34" charset="0"/>
              </a:rPr>
              <a:t>Viteazul</a:t>
            </a:r>
            <a:r>
              <a:rPr lang="ro-RO" sz="2800" i="1" dirty="0" smtClean="0">
                <a:latin typeface="Arial" pitchFamily="34" charset="0"/>
                <a:cs typeface="Arial" pitchFamily="34" charset="0"/>
              </a:rPr>
              <a:t>” -8360 mii lei (1000 elevi)</a:t>
            </a:r>
            <a:endParaRPr lang="it-IT" sz="2800" i="1" dirty="0">
              <a:latin typeface="Arial" pitchFamily="34" charset="0"/>
              <a:cs typeface="Arial" pitchFamily="34" charset="0"/>
            </a:endParaRPr>
          </a:p>
          <a:p>
            <a:pPr>
              <a:lnSpc>
                <a:spcPct val="150000"/>
              </a:lnSpc>
            </a:pPr>
            <a:r>
              <a:rPr lang="ro-RO" sz="2800" i="1" dirty="0" smtClean="0">
                <a:latin typeface="Arial" pitchFamily="34" charset="0"/>
                <a:cs typeface="Arial" pitchFamily="34" charset="0"/>
              </a:rPr>
              <a:t>LT</a:t>
            </a:r>
            <a:r>
              <a:rPr lang="it-IT" sz="2800" i="1" dirty="0" smtClean="0">
                <a:latin typeface="Arial" pitchFamily="34" charset="0"/>
                <a:cs typeface="Arial" pitchFamily="34" charset="0"/>
              </a:rPr>
              <a:t>. </a:t>
            </a:r>
            <a:r>
              <a:rPr lang="it-IT" sz="2800" i="1" dirty="0">
                <a:latin typeface="Arial" pitchFamily="34" charset="0"/>
                <a:cs typeface="Arial" pitchFamily="34" charset="0"/>
              </a:rPr>
              <a:t>”Mihai </a:t>
            </a:r>
            <a:r>
              <a:rPr lang="ro-RO" sz="2800" i="1" dirty="0" smtClean="0">
                <a:latin typeface="Arial" pitchFamily="34" charset="0"/>
                <a:cs typeface="Arial" pitchFamily="34" charset="0"/>
              </a:rPr>
              <a:t>Eminescu”</a:t>
            </a:r>
            <a:r>
              <a:rPr lang="it-IT" sz="2800" i="1" dirty="0" smtClean="0">
                <a:latin typeface="Arial" pitchFamily="34" charset="0"/>
                <a:cs typeface="Arial" pitchFamily="34" charset="0"/>
              </a:rPr>
              <a:t>-</a:t>
            </a:r>
            <a:r>
              <a:rPr lang="ro-RO" sz="2800" i="1" dirty="0" smtClean="0">
                <a:latin typeface="Arial" pitchFamily="34" charset="0"/>
                <a:cs typeface="Arial" pitchFamily="34" charset="0"/>
              </a:rPr>
              <a:t>8329,4 </a:t>
            </a:r>
            <a:r>
              <a:rPr lang="it-IT" sz="2800" i="1" dirty="0" smtClean="0">
                <a:latin typeface="Arial" pitchFamily="34" charset="0"/>
                <a:cs typeface="Arial" pitchFamily="34" charset="0"/>
              </a:rPr>
              <a:t>mii </a:t>
            </a:r>
            <a:r>
              <a:rPr lang="it-IT" sz="2800" i="1" dirty="0">
                <a:latin typeface="Arial" pitchFamily="34" charset="0"/>
                <a:cs typeface="Arial" pitchFamily="34" charset="0"/>
              </a:rPr>
              <a:t>lei </a:t>
            </a:r>
            <a:r>
              <a:rPr lang="it-IT" sz="2800" i="1" dirty="0" smtClean="0">
                <a:latin typeface="Arial" pitchFamily="34" charset="0"/>
                <a:cs typeface="Arial" pitchFamily="34" charset="0"/>
              </a:rPr>
              <a:t>(</a:t>
            </a:r>
            <a:r>
              <a:rPr lang="ro-RO" sz="2800" i="1" dirty="0" smtClean="0">
                <a:latin typeface="Arial" pitchFamily="34" charset="0"/>
                <a:cs typeface="Arial" pitchFamily="34" charset="0"/>
              </a:rPr>
              <a:t>889 </a:t>
            </a:r>
            <a:r>
              <a:rPr lang="it-IT" sz="2800" i="1" dirty="0" smtClean="0">
                <a:latin typeface="Arial" pitchFamily="34" charset="0"/>
                <a:cs typeface="Arial" pitchFamily="34" charset="0"/>
              </a:rPr>
              <a:t>elevi</a:t>
            </a:r>
            <a:r>
              <a:rPr lang="it-IT" sz="2800" i="1" dirty="0">
                <a:latin typeface="Arial" pitchFamily="34" charset="0"/>
                <a:cs typeface="Arial" pitchFamily="34" charset="0"/>
              </a:rPr>
              <a:t>)</a:t>
            </a:r>
          </a:p>
          <a:p>
            <a:pPr>
              <a:lnSpc>
                <a:spcPct val="150000"/>
              </a:lnSpc>
            </a:pPr>
            <a:r>
              <a:rPr lang="ro-RO" sz="2800" i="1" dirty="0" smtClean="0">
                <a:latin typeface="Arial" pitchFamily="34" charset="0"/>
                <a:cs typeface="Arial" pitchFamily="34" charset="0"/>
              </a:rPr>
              <a:t>LT</a:t>
            </a:r>
            <a:r>
              <a:rPr lang="it-IT" sz="2800" i="1" dirty="0" smtClean="0">
                <a:latin typeface="Arial" pitchFamily="34" charset="0"/>
                <a:cs typeface="Arial" pitchFamily="34" charset="0"/>
              </a:rPr>
              <a:t>. ”</a:t>
            </a:r>
            <a:r>
              <a:rPr lang="ro-RO" sz="2800" i="1" dirty="0" smtClean="0">
                <a:latin typeface="Arial" pitchFamily="34" charset="0"/>
                <a:cs typeface="Arial" pitchFamily="34" charset="0"/>
              </a:rPr>
              <a:t>Ion Vatamanu” -6458,5 mii </a:t>
            </a:r>
            <a:r>
              <a:rPr lang="ro-RO" sz="2800" i="1" dirty="0">
                <a:latin typeface="Arial" pitchFamily="34" charset="0"/>
                <a:cs typeface="Arial" pitchFamily="34" charset="0"/>
              </a:rPr>
              <a:t>lei </a:t>
            </a:r>
            <a:r>
              <a:rPr lang="ro-RO" sz="2800" i="1" dirty="0" smtClean="0">
                <a:latin typeface="Arial" pitchFamily="34" charset="0"/>
                <a:cs typeface="Arial" pitchFamily="34" charset="0"/>
              </a:rPr>
              <a:t>(599 elevi)</a:t>
            </a:r>
          </a:p>
        </p:txBody>
      </p:sp>
    </p:spTree>
    <p:extLst>
      <p:ext uri="{BB962C8B-B14F-4D97-AF65-F5344CB8AC3E}">
        <p14:creationId xmlns:p14="http://schemas.microsoft.com/office/powerpoint/2010/main" val="90952082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332656"/>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BUGET </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MINIM</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txBox="1">
            <a:spLocks/>
          </p:cNvSpPr>
          <p:nvPr/>
        </p:nvSpPr>
        <p:spPr>
          <a:xfrm>
            <a:off x="467544" y="2564904"/>
            <a:ext cx="8280920" cy="39604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vi-VN" sz="2800" b="1" dirty="0">
                <a:latin typeface="Arial" pitchFamily="34" charset="0"/>
                <a:cs typeface="Arial" pitchFamily="34" charset="0"/>
              </a:rPr>
              <a:t>Gim. Onești – 1225,3(85),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a:t>
            </a:r>
            <a:r>
              <a:rPr lang="vi-VN" sz="2800" b="1" dirty="0">
                <a:latin typeface="Arial" pitchFamily="34" charset="0"/>
                <a:cs typeface="Arial" pitchFamily="34" charset="0"/>
              </a:rPr>
              <a:t>. Chirianca– 1288,5 (86),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a:t>
            </a:r>
            <a:r>
              <a:rPr lang="vi-VN" sz="2800" b="1" dirty="0">
                <a:latin typeface="Arial" pitchFamily="34" charset="0"/>
                <a:cs typeface="Arial" pitchFamily="34" charset="0"/>
              </a:rPr>
              <a:t>. Drăgușeni– 1418,3 mii lei (102 elevi).</a:t>
            </a:r>
            <a:endParaRPr lang="ro-RO" sz="2800" b="1" dirty="0" smtClean="0">
              <a:latin typeface="Arial" pitchFamily="34" charset="0"/>
              <a:cs typeface="Arial" pitchFamily="34" charset="0"/>
            </a:endParaRPr>
          </a:p>
        </p:txBody>
      </p:sp>
    </p:spTree>
    <p:extLst>
      <p:ext uri="{BB962C8B-B14F-4D97-AF65-F5344CB8AC3E}">
        <p14:creationId xmlns:p14="http://schemas.microsoft.com/office/powerpoint/2010/main" val="421524129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332656"/>
            <a:ext cx="871296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Cheltuieli medii per clasă, </a:t>
            </a:r>
            <a:endPar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nivel raional–cca </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217 mii lei (225 mii </a:t>
            </a:r>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lei–rep</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txBox="1">
            <a:spLocks/>
          </p:cNvSpPr>
          <p:nvPr/>
        </p:nvSpPr>
        <p:spPr>
          <a:xfrm>
            <a:off x="467544" y="2564904"/>
            <a:ext cx="8280920" cy="39604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vi-VN" sz="2800" b="1" dirty="0">
                <a:latin typeface="Arial" pitchFamily="34" charset="0"/>
                <a:cs typeface="Arial" pitchFamily="34" charset="0"/>
              </a:rPr>
              <a:t>Cheltuieli peste media raională sunt în </a:t>
            </a:r>
            <a:endParaRPr lang="ro-RO" sz="2800" b="1" dirty="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LT </a:t>
            </a:r>
            <a:r>
              <a:rPr lang="vi-VN" sz="2800" b="1" dirty="0">
                <a:latin typeface="Arial" pitchFamily="34" charset="0"/>
                <a:cs typeface="Arial" pitchFamily="34" charset="0"/>
              </a:rPr>
              <a:t>”I.Vatamanu” – 262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LT </a:t>
            </a:r>
            <a:r>
              <a:rPr lang="vi-VN" sz="2800" b="1" dirty="0">
                <a:latin typeface="Arial" pitchFamily="34" charset="0"/>
                <a:cs typeface="Arial" pitchFamily="34" charset="0"/>
              </a:rPr>
              <a:t>”A.Russo” , Cojușna- 257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r>
              <a:rPr lang="vi-VN" sz="2800" b="1" dirty="0">
                <a:latin typeface="Arial" pitchFamily="34" charset="0"/>
                <a:cs typeface="Arial" pitchFamily="34" charset="0"/>
              </a:rPr>
              <a:t>,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a:t>
            </a:r>
            <a:r>
              <a:rPr lang="vi-VN" sz="2800" b="1" dirty="0">
                <a:latin typeface="Arial" pitchFamily="34" charset="0"/>
                <a:cs typeface="Arial" pitchFamily="34" charset="0"/>
              </a:rPr>
              <a:t>. ”M.Viteazul”-238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r>
              <a:rPr lang="vi-VN" sz="2800" b="1" dirty="0">
                <a:latin typeface="Arial" pitchFamily="34" charset="0"/>
                <a:cs typeface="Arial" pitchFamily="34" charset="0"/>
              </a:rPr>
              <a:t>,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LT </a:t>
            </a:r>
            <a:r>
              <a:rPr lang="vi-VN" sz="2800" b="1" dirty="0">
                <a:latin typeface="Arial" pitchFamily="34" charset="0"/>
                <a:cs typeface="Arial" pitchFamily="34" charset="0"/>
              </a:rPr>
              <a:t>”M.Eminescu” –  236 m.lei .</a:t>
            </a:r>
          </a:p>
        </p:txBody>
      </p:sp>
    </p:spTree>
    <p:extLst>
      <p:ext uri="{BB962C8B-B14F-4D97-AF65-F5344CB8AC3E}">
        <p14:creationId xmlns:p14="http://schemas.microsoft.com/office/powerpoint/2010/main" val="341943161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332656"/>
            <a:ext cx="871296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Cheltuieli medii per clasă, </a:t>
            </a:r>
            <a:endPar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nivel raional–cca </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217 mii lei (225 mii </a:t>
            </a:r>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lei–rep</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txBox="1">
            <a:spLocks/>
          </p:cNvSpPr>
          <p:nvPr/>
        </p:nvSpPr>
        <p:spPr>
          <a:xfrm>
            <a:off x="467544" y="2564904"/>
            <a:ext cx="8280920" cy="39604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vi-VN" sz="2800" b="1" dirty="0">
                <a:latin typeface="Arial" pitchFamily="34" charset="0"/>
                <a:cs typeface="Arial" pitchFamily="34" charset="0"/>
              </a:rPr>
              <a:t>Cheltuieli sub  media raională pe </a:t>
            </a:r>
            <a:r>
              <a:rPr lang="vi-VN" sz="2800" b="1" dirty="0" smtClean="0">
                <a:latin typeface="Arial" pitchFamily="34" charset="0"/>
                <a:cs typeface="Arial" pitchFamily="34" charset="0"/>
              </a:rPr>
              <a:t>clasă</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a:t>
            </a:r>
            <a:r>
              <a:rPr lang="vi-VN" sz="2800" b="1" dirty="0">
                <a:latin typeface="Arial" pitchFamily="34" charset="0"/>
                <a:cs typeface="Arial" pitchFamily="34" charset="0"/>
              </a:rPr>
              <a:t>. Pănășești – 203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r>
              <a:rPr lang="vi-VN" sz="2800" b="1" dirty="0">
                <a:latin typeface="Arial" pitchFamily="34" charset="0"/>
                <a:cs typeface="Arial" pitchFamily="34" charset="0"/>
              </a:rPr>
              <a:t>,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a:t>
            </a:r>
            <a:r>
              <a:rPr lang="vi-VN" sz="2800" b="1" dirty="0">
                <a:latin typeface="Arial" pitchFamily="34" charset="0"/>
                <a:cs typeface="Arial" pitchFamily="34" charset="0"/>
              </a:rPr>
              <a:t>. Redeni–  204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r>
              <a:rPr lang="vi-VN" sz="2800" b="1" dirty="0">
                <a:latin typeface="Arial" pitchFamily="34" charset="0"/>
                <a:cs typeface="Arial" pitchFamily="34" charset="0"/>
              </a:rPr>
              <a:t>, </a:t>
            </a:r>
            <a:endParaRPr lang="ro-RO" sz="2800" b="1" dirty="0" smtClean="0">
              <a:latin typeface="Arial" pitchFamily="34" charset="0"/>
              <a:cs typeface="Arial" pitchFamily="34" charset="0"/>
            </a:endParaRPr>
          </a:p>
          <a:p>
            <a:pPr>
              <a:lnSpc>
                <a:spcPct val="150000"/>
              </a:lnSpc>
            </a:pPr>
            <a:r>
              <a:rPr lang="vi-VN" sz="2800" b="1" dirty="0" smtClean="0">
                <a:latin typeface="Arial" pitchFamily="34" charset="0"/>
                <a:cs typeface="Arial" pitchFamily="34" charset="0"/>
              </a:rPr>
              <a:t>Gim.Galești</a:t>
            </a:r>
            <a:r>
              <a:rPr lang="vi-VN" sz="2800" b="1" dirty="0">
                <a:latin typeface="Arial" pitchFamily="34" charset="0"/>
                <a:cs typeface="Arial" pitchFamily="34" charset="0"/>
              </a:rPr>
              <a:t>– 214 </a:t>
            </a:r>
            <a:r>
              <a:rPr lang="vi-VN" sz="2800" b="1" dirty="0" smtClean="0">
                <a:latin typeface="Arial" pitchFamily="34" charset="0"/>
                <a:cs typeface="Arial" pitchFamily="34" charset="0"/>
              </a:rPr>
              <a:t>m</a:t>
            </a:r>
            <a:r>
              <a:rPr lang="ro-RO" sz="2800" b="1" dirty="0" smtClean="0">
                <a:latin typeface="Arial" pitchFamily="34" charset="0"/>
                <a:cs typeface="Arial" pitchFamily="34" charset="0"/>
              </a:rPr>
              <a:t>ii </a:t>
            </a:r>
            <a:r>
              <a:rPr lang="vi-VN" sz="2800" b="1" dirty="0" smtClean="0">
                <a:latin typeface="Arial" pitchFamily="34" charset="0"/>
                <a:cs typeface="Arial" pitchFamily="34" charset="0"/>
              </a:rPr>
              <a:t>lei</a:t>
            </a:r>
            <a:r>
              <a:rPr lang="vi-VN" sz="2800" b="1" dirty="0">
                <a:latin typeface="Arial" pitchFamily="34" charset="0"/>
                <a:cs typeface="Arial" pitchFamily="34" charset="0"/>
              </a:rPr>
              <a:t>.</a:t>
            </a:r>
          </a:p>
        </p:txBody>
      </p:sp>
    </p:spTree>
    <p:extLst>
      <p:ext uri="{BB962C8B-B14F-4D97-AF65-F5344CB8AC3E}">
        <p14:creationId xmlns:p14="http://schemas.microsoft.com/office/powerpoint/2010/main" val="382019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Диаграмма 3"/>
          <p:cNvGraphicFramePr>
            <a:graphicFrameLocks/>
          </p:cNvGraphicFramePr>
          <p:nvPr>
            <p:extLst>
              <p:ext uri="{D42A27DB-BD31-4B8C-83A1-F6EECF244321}">
                <p14:modId xmlns:p14="http://schemas.microsoft.com/office/powerpoint/2010/main" val="1789232832"/>
              </p:ext>
            </p:extLst>
          </p:nvPr>
        </p:nvGraphicFramePr>
        <p:xfrm>
          <a:off x="899592" y="188640"/>
          <a:ext cx="7731224" cy="2664296"/>
        </p:xfrm>
        <a:graphic>
          <a:graphicData uri="http://schemas.openxmlformats.org/drawingml/2006/chart">
            <c:chart xmlns:c="http://schemas.openxmlformats.org/drawingml/2006/chart" xmlns:r="http://schemas.openxmlformats.org/officeDocument/2006/relationships" r:id="rId2"/>
          </a:graphicData>
        </a:graphic>
      </p:graphicFrame>
      <p:sp>
        <p:nvSpPr>
          <p:cNvPr id="5" name="Объект 2"/>
          <p:cNvSpPr txBox="1">
            <a:spLocks/>
          </p:cNvSpPr>
          <p:nvPr/>
        </p:nvSpPr>
        <p:spPr>
          <a:xfrm>
            <a:off x="467544" y="2852936"/>
            <a:ext cx="8280920" cy="40050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vi-VN" sz="2600" b="1" dirty="0">
                <a:latin typeface="Arial" pitchFamily="34" charset="0"/>
                <a:cs typeface="Arial" pitchFamily="34" charset="0"/>
              </a:rPr>
              <a:t>Cheltuieli medii sub media raională </a:t>
            </a:r>
            <a:endParaRPr lang="ro-RO" sz="2600" b="1" dirty="0" smtClean="0">
              <a:latin typeface="Arial" pitchFamily="34" charset="0"/>
              <a:cs typeface="Arial" pitchFamily="34" charset="0"/>
            </a:endParaRPr>
          </a:p>
          <a:p>
            <a:r>
              <a:rPr lang="vi-VN" sz="2600" b="1" dirty="0" smtClean="0">
                <a:latin typeface="Arial" pitchFamily="34" charset="0"/>
                <a:cs typeface="Arial" pitchFamily="34" charset="0"/>
              </a:rPr>
              <a:t>Gim</a:t>
            </a:r>
            <a:r>
              <a:rPr lang="vi-VN" sz="2600" b="1" dirty="0">
                <a:latin typeface="Arial" pitchFamily="34" charset="0"/>
                <a:cs typeface="Arial" pitchFamily="34" charset="0"/>
              </a:rPr>
              <a:t>. </a:t>
            </a:r>
            <a:r>
              <a:rPr lang="vi-VN" sz="2600" b="1" dirty="0" smtClean="0">
                <a:latin typeface="Arial" pitchFamily="34" charset="0"/>
                <a:cs typeface="Arial" pitchFamily="34" charset="0"/>
              </a:rPr>
              <a:t>Cojușna-</a:t>
            </a:r>
            <a:r>
              <a:rPr lang="ro-RO" sz="2600" b="1" dirty="0" smtClean="0">
                <a:latin typeface="Arial" pitchFamily="34" charset="0"/>
                <a:cs typeface="Arial" pitchFamily="34" charset="0"/>
              </a:rPr>
              <a:t> </a:t>
            </a:r>
            <a:r>
              <a:rPr lang="vi-VN" sz="2600" b="1" dirty="0" smtClean="0">
                <a:latin typeface="Arial" pitchFamily="34" charset="0"/>
                <a:cs typeface="Arial" pitchFamily="34" charset="0"/>
              </a:rPr>
              <a:t>8355 lei,</a:t>
            </a:r>
            <a:endParaRPr lang="ro-RO" sz="2600" b="1" dirty="0" smtClean="0">
              <a:latin typeface="Arial" pitchFamily="34" charset="0"/>
              <a:cs typeface="Arial" pitchFamily="34" charset="0"/>
            </a:endParaRPr>
          </a:p>
          <a:p>
            <a:r>
              <a:rPr lang="vi-VN" sz="2600" b="1" dirty="0" smtClean="0">
                <a:latin typeface="Arial" pitchFamily="34" charset="0"/>
                <a:cs typeface="Arial" pitchFamily="34" charset="0"/>
              </a:rPr>
              <a:t>LT„M.Eminescu</a:t>
            </a:r>
            <a:r>
              <a:rPr lang="vi-VN" sz="2600" b="1" dirty="0">
                <a:latin typeface="Arial" pitchFamily="34" charset="0"/>
                <a:cs typeface="Arial" pitchFamily="34" charset="0"/>
              </a:rPr>
              <a:t>”, </a:t>
            </a:r>
            <a:r>
              <a:rPr lang="vi-VN" sz="2600" b="1" dirty="0" smtClean="0">
                <a:latin typeface="Arial" pitchFamily="34" charset="0"/>
                <a:cs typeface="Arial" pitchFamily="34" charset="0"/>
              </a:rPr>
              <a:t>Strășeni </a:t>
            </a:r>
            <a:r>
              <a:rPr lang="vi-VN" sz="2600" b="1" dirty="0">
                <a:latin typeface="Arial" pitchFamily="34" charset="0"/>
                <a:cs typeface="Arial" pitchFamily="34" charset="0"/>
              </a:rPr>
              <a:t>– 8523 lei, </a:t>
            </a:r>
            <a:endParaRPr lang="ro-RO" sz="2600" b="1" dirty="0" smtClean="0">
              <a:latin typeface="Arial" pitchFamily="34" charset="0"/>
              <a:cs typeface="Arial" pitchFamily="34" charset="0"/>
            </a:endParaRPr>
          </a:p>
          <a:p>
            <a:r>
              <a:rPr lang="vi-VN" sz="2600" b="1" dirty="0" smtClean="0">
                <a:latin typeface="Arial" pitchFamily="34" charset="0"/>
                <a:cs typeface="Arial" pitchFamily="34" charset="0"/>
              </a:rPr>
              <a:t>LT </a:t>
            </a:r>
            <a:r>
              <a:rPr lang="vi-VN" sz="2600" b="1" dirty="0">
                <a:latin typeface="Arial" pitchFamily="34" charset="0"/>
                <a:cs typeface="Arial" pitchFamily="34" charset="0"/>
              </a:rPr>
              <a:t>Sireți– 8756 lei, LT Zubrești– 8938 lei </a:t>
            </a:r>
            <a:r>
              <a:rPr lang="vi-VN" sz="2600" b="1" dirty="0" smtClean="0">
                <a:latin typeface="Arial" pitchFamily="34" charset="0"/>
                <a:cs typeface="Arial" pitchFamily="34" charset="0"/>
              </a:rPr>
              <a:t>.</a:t>
            </a:r>
            <a:endParaRPr lang="ro-RO" sz="2600" b="1" dirty="0" smtClean="0">
              <a:latin typeface="Arial" pitchFamily="34" charset="0"/>
              <a:cs typeface="Arial" pitchFamily="34" charset="0"/>
            </a:endParaRPr>
          </a:p>
          <a:p>
            <a:pPr marL="0" indent="0">
              <a:buNone/>
            </a:pPr>
            <a:r>
              <a:rPr lang="vi-VN" sz="2600" b="1" dirty="0">
                <a:latin typeface="Arial" pitchFamily="34" charset="0"/>
                <a:cs typeface="Arial" pitchFamily="34" charset="0"/>
              </a:rPr>
              <a:t>Cheltuieli medii peste media </a:t>
            </a:r>
            <a:r>
              <a:rPr lang="vi-VN" sz="2600" b="1" dirty="0" smtClean="0">
                <a:latin typeface="Arial" pitchFamily="34" charset="0"/>
                <a:cs typeface="Arial" pitchFamily="34" charset="0"/>
              </a:rPr>
              <a:t>raională</a:t>
            </a:r>
            <a:endParaRPr lang="ro-RO" sz="2600" b="1" dirty="0" smtClean="0">
              <a:latin typeface="Arial Black" pitchFamily="34" charset="0"/>
              <a:cs typeface="Arial" pitchFamily="34" charset="0"/>
            </a:endParaRPr>
          </a:p>
          <a:p>
            <a:r>
              <a:rPr lang="vi-VN" sz="2600" b="1" dirty="0" smtClean="0">
                <a:latin typeface="Arial" pitchFamily="34" charset="0"/>
                <a:cs typeface="Arial" pitchFamily="34" charset="0"/>
              </a:rPr>
              <a:t> </a:t>
            </a:r>
            <a:r>
              <a:rPr lang="vi-VN" sz="2600" b="1" dirty="0">
                <a:latin typeface="Arial" pitchFamily="34" charset="0"/>
                <a:cs typeface="Arial" pitchFamily="34" charset="0"/>
              </a:rPr>
              <a:t>LT „A.Russo”, Cojușna – 10834 lei, </a:t>
            </a:r>
            <a:endParaRPr lang="ro-RO" sz="2600" b="1" dirty="0" smtClean="0">
              <a:latin typeface="Arial" pitchFamily="34" charset="0"/>
              <a:cs typeface="Arial" pitchFamily="34" charset="0"/>
            </a:endParaRPr>
          </a:p>
          <a:p>
            <a:r>
              <a:rPr lang="vi-VN" sz="2600" b="1" dirty="0" smtClean="0">
                <a:latin typeface="Arial" pitchFamily="34" charset="0"/>
                <a:cs typeface="Arial" pitchFamily="34" charset="0"/>
              </a:rPr>
              <a:t>LT </a:t>
            </a:r>
            <a:r>
              <a:rPr lang="vi-VN" sz="2600" b="1" dirty="0">
                <a:latin typeface="Arial" pitchFamily="34" charset="0"/>
                <a:cs typeface="Arial" pitchFamily="34" charset="0"/>
              </a:rPr>
              <a:t>”Universul”, Scoreni – 10730 lei</a:t>
            </a:r>
            <a:r>
              <a:rPr lang="vi-VN" sz="2600" b="1" dirty="0" smtClean="0">
                <a:latin typeface="Arial" pitchFamily="34" charset="0"/>
                <a:cs typeface="Arial" pitchFamily="34" charset="0"/>
              </a:rPr>
              <a:t>,</a:t>
            </a:r>
            <a:endParaRPr lang="ro-RO" sz="2600" b="1" dirty="0" smtClean="0">
              <a:latin typeface="Arial" pitchFamily="34" charset="0"/>
              <a:cs typeface="Arial" pitchFamily="34" charset="0"/>
            </a:endParaRPr>
          </a:p>
          <a:p>
            <a:r>
              <a:rPr lang="vi-VN" sz="2600" b="1" dirty="0" smtClean="0">
                <a:latin typeface="Arial" pitchFamily="34" charset="0"/>
                <a:cs typeface="Arial" pitchFamily="34" charset="0"/>
              </a:rPr>
              <a:t>LT </a:t>
            </a:r>
            <a:r>
              <a:rPr lang="vi-VN" sz="2600" b="1" dirty="0">
                <a:latin typeface="Arial" pitchFamily="34" charset="0"/>
                <a:cs typeface="Arial" pitchFamily="34" charset="0"/>
              </a:rPr>
              <a:t>Romănești – 10656 lei, </a:t>
            </a:r>
            <a:endParaRPr lang="ro-RO" sz="2600" b="1" dirty="0" smtClean="0">
              <a:latin typeface="Arial" pitchFamily="34" charset="0"/>
              <a:cs typeface="Arial" pitchFamily="34" charset="0"/>
            </a:endParaRPr>
          </a:p>
          <a:p>
            <a:pPr marL="0" indent="0">
              <a:buNone/>
            </a:pPr>
            <a:endParaRPr lang="vi-VN" sz="2600" b="1" dirty="0">
              <a:latin typeface="Arial" pitchFamily="34" charset="0"/>
              <a:cs typeface="Arial" pitchFamily="34" charset="0"/>
            </a:endParaRPr>
          </a:p>
        </p:txBody>
      </p:sp>
    </p:spTree>
    <p:extLst>
      <p:ext uri="{BB962C8B-B14F-4D97-AF65-F5344CB8AC3E}">
        <p14:creationId xmlns:p14="http://schemas.microsoft.com/office/powerpoint/2010/main" val="195919983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additive="base">
                                        <p:cTn id="2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additive="base">
                                        <p:cTn id="28"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 calcmode="lin" valueType="num">
                                      <p:cBhvr additive="base">
                                        <p:cTn id="33"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 calcmode="lin" valueType="num">
                                      <p:cBhvr additive="base">
                                        <p:cTn id="38"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8" fill="hold" grpId="0" nodeType="after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8" fill="hold" grpId="0" nodeType="afterEffect">
                                  <p:stCondLst>
                                    <p:cond delay="0"/>
                                  </p:stCondLst>
                                  <p:childTnLst>
                                    <p:set>
                                      <p:cBhvr>
                                        <p:cTn id="47" dur="1" fill="hold">
                                          <p:stCondLst>
                                            <p:cond delay="0"/>
                                          </p:stCondLst>
                                        </p:cTn>
                                        <p:tgtEl>
                                          <p:spTgt spid="5">
                                            <p:txEl>
                                              <p:pRg st="7" end="7"/>
                                            </p:txEl>
                                          </p:spTgt>
                                        </p:tgtEl>
                                        <p:attrNameLst>
                                          <p:attrName>style.visibility</p:attrName>
                                        </p:attrNameLst>
                                      </p:cBhvr>
                                      <p:to>
                                        <p:strVal val="visible"/>
                                      </p:to>
                                    </p:set>
                                    <p:anim calcmode="lin" valueType="num">
                                      <p:cBhvr additive="base">
                                        <p:cTn id="48"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9" y="1700809"/>
            <a:ext cx="8640960" cy="4680520"/>
          </a:xfrm>
        </p:spPr>
        <p:txBody>
          <a:bodyPr>
            <a:noAutofit/>
          </a:bodyPr>
          <a:lstStyle/>
          <a:p>
            <a:pPr marL="360000">
              <a:spcBef>
                <a:spcPts val="2400"/>
              </a:spcBef>
            </a:pPr>
            <a:r>
              <a:rPr lang="vi-VN" sz="2800" dirty="0" smtClean="0"/>
              <a:t>Gimnaziul </a:t>
            </a:r>
            <a:r>
              <a:rPr lang="vi-VN" sz="2800" dirty="0"/>
              <a:t>Stejăreni -în școală- primară – grădiniță  cu transportarea elevilor din clasele gimnaziale în  LT ”Mitropolit Nestor Vornicescu” Lozova. </a:t>
            </a:r>
          </a:p>
          <a:p>
            <a:pPr marL="360000">
              <a:spcBef>
                <a:spcPts val="2400"/>
              </a:spcBef>
            </a:pPr>
            <a:r>
              <a:rPr lang="vi-VN" sz="2800" dirty="0" smtClean="0"/>
              <a:t>lichidarea  </a:t>
            </a:r>
            <a:r>
              <a:rPr lang="vi-VN" sz="2800" dirty="0"/>
              <a:t>Școlii-auxiliare  cu incluziunea copiilor  în instituțiile de învățămînt din raion.</a:t>
            </a:r>
          </a:p>
          <a:p>
            <a:pPr marL="360000">
              <a:spcBef>
                <a:spcPts val="2400"/>
              </a:spcBef>
            </a:pPr>
            <a:r>
              <a:rPr lang="vi-VN" sz="2800" dirty="0" smtClean="0"/>
              <a:t>A </a:t>
            </a:r>
            <a:r>
              <a:rPr lang="vi-VN" sz="2800" dirty="0"/>
              <a:t>fost creat Centrul de odihnă și agrement pentru copii și tineret ”Divertis”</a:t>
            </a:r>
            <a:endParaRPr lang="vi-VN" sz="2800" dirty="0"/>
          </a:p>
        </p:txBody>
      </p:sp>
      <p:sp>
        <p:nvSpPr>
          <p:cNvPr id="4" name="Заголовок 1"/>
          <p:cNvSpPr txBox="1">
            <a:spLocks/>
          </p:cNvSpPr>
          <p:nvPr/>
        </p:nvSpPr>
        <p:spPr>
          <a:xfrm>
            <a:off x="72008" y="260648"/>
            <a:ext cx="9036496"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Instituții </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reorganizate</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în </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2015-2016</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349540272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9" y="1542802"/>
            <a:ext cx="8640960" cy="4838527"/>
          </a:xfrm>
        </p:spPr>
        <p:txBody>
          <a:bodyPr>
            <a:noAutofit/>
          </a:bodyPr>
          <a:lstStyle/>
          <a:p>
            <a:pPr marL="474300" indent="-457200">
              <a:spcBef>
                <a:spcPts val="600"/>
              </a:spcBef>
            </a:pPr>
            <a:r>
              <a:rPr lang="vi-VN" sz="2800" dirty="0" smtClean="0"/>
              <a:t>11 </a:t>
            </a:r>
            <a:r>
              <a:rPr lang="vi-VN" sz="2800" dirty="0"/>
              <a:t>instituţii, </a:t>
            </a:r>
            <a:r>
              <a:rPr lang="vi-VN" sz="2800" dirty="0" smtClean="0"/>
              <a:t> </a:t>
            </a:r>
            <a:endParaRPr lang="ro-RO" sz="2800" dirty="0" smtClean="0"/>
          </a:p>
          <a:p>
            <a:pPr marL="874350" lvl="1" indent="-457200">
              <a:spcBef>
                <a:spcPts val="600"/>
              </a:spcBef>
            </a:pPr>
            <a:r>
              <a:rPr lang="vi-VN" sz="2400" dirty="0" smtClean="0"/>
              <a:t>3 </a:t>
            </a:r>
            <a:r>
              <a:rPr lang="vi-VN" sz="2400" dirty="0"/>
              <a:t>localizate în oraşul  Străşeni </a:t>
            </a:r>
            <a:endParaRPr lang="ro-RO" sz="2400" dirty="0" smtClean="0"/>
          </a:p>
          <a:p>
            <a:pPr marL="874350" lvl="1" indent="-457200">
              <a:spcBef>
                <a:spcPts val="600"/>
              </a:spcBef>
            </a:pPr>
            <a:r>
              <a:rPr lang="vi-VN" sz="2400" dirty="0" smtClean="0"/>
              <a:t>8 </a:t>
            </a:r>
            <a:r>
              <a:rPr lang="vi-VN" sz="2400" dirty="0"/>
              <a:t>licee rurale. </a:t>
            </a:r>
          </a:p>
          <a:p>
            <a:pPr marL="360000">
              <a:spcBef>
                <a:spcPts val="600"/>
              </a:spcBef>
            </a:pPr>
            <a:r>
              <a:rPr lang="vi-VN" sz="2800" dirty="0" smtClean="0"/>
              <a:t>Nu </a:t>
            </a:r>
            <a:r>
              <a:rPr lang="vi-VN" sz="2800" dirty="0"/>
              <a:t>s-a desfăşurat admiterea în clasele a X-a </a:t>
            </a:r>
            <a:endParaRPr lang="ro-RO" sz="2800" dirty="0" smtClean="0"/>
          </a:p>
          <a:p>
            <a:pPr marL="760050" lvl="1">
              <a:spcBef>
                <a:spcPts val="600"/>
              </a:spcBef>
            </a:pPr>
            <a:r>
              <a:rPr lang="vi-VN" sz="2400" dirty="0" smtClean="0"/>
              <a:t>Liceul </a:t>
            </a:r>
            <a:r>
              <a:rPr lang="vi-VN" sz="2400" dirty="0"/>
              <a:t>Teoretic „I.Creangă”,Micleuşeni.  </a:t>
            </a:r>
          </a:p>
          <a:p>
            <a:pPr marL="360000">
              <a:spcBef>
                <a:spcPts val="600"/>
              </a:spcBef>
            </a:pPr>
            <a:r>
              <a:rPr lang="vi-VN" sz="2800" dirty="0" smtClean="0"/>
              <a:t>Cu </a:t>
            </a:r>
            <a:r>
              <a:rPr lang="vi-VN" sz="2800" dirty="0"/>
              <a:t>titlu de excepţie </a:t>
            </a:r>
            <a:r>
              <a:rPr lang="vi-VN" sz="2800" dirty="0" smtClean="0"/>
              <a:t>clase </a:t>
            </a:r>
            <a:r>
              <a:rPr lang="vi-VN" sz="2800" dirty="0"/>
              <a:t>de a X-a </a:t>
            </a:r>
            <a:r>
              <a:rPr lang="vi-VN" sz="2800" dirty="0" smtClean="0"/>
              <a:t>:         </a:t>
            </a:r>
            <a:endParaRPr lang="ro-RO" sz="2800" dirty="0" smtClean="0"/>
          </a:p>
          <a:p>
            <a:pPr marL="760050" lvl="1">
              <a:spcBef>
                <a:spcPts val="600"/>
              </a:spcBef>
            </a:pPr>
            <a:r>
              <a:rPr lang="vi-VN" sz="2400" dirty="0" smtClean="0"/>
              <a:t>LT </a:t>
            </a:r>
            <a:r>
              <a:rPr lang="vi-VN" sz="2400" dirty="0"/>
              <a:t>Sireţi – 25; </a:t>
            </a:r>
            <a:endParaRPr lang="ro-RO" sz="2400" dirty="0" smtClean="0"/>
          </a:p>
          <a:p>
            <a:pPr marL="760050" lvl="1">
              <a:spcBef>
                <a:spcPts val="600"/>
              </a:spcBef>
            </a:pPr>
            <a:r>
              <a:rPr lang="vi-VN" sz="2400" dirty="0" smtClean="0"/>
              <a:t>LT </a:t>
            </a:r>
            <a:r>
              <a:rPr lang="vi-VN" sz="2400" dirty="0"/>
              <a:t>Romăneşti – 20; </a:t>
            </a:r>
            <a:endParaRPr lang="ro-RO" sz="2400" dirty="0" smtClean="0"/>
          </a:p>
          <a:p>
            <a:pPr marL="760050" lvl="1">
              <a:spcBef>
                <a:spcPts val="600"/>
              </a:spcBef>
            </a:pPr>
            <a:r>
              <a:rPr lang="vi-VN" sz="2400" dirty="0" smtClean="0"/>
              <a:t>LT </a:t>
            </a:r>
            <a:r>
              <a:rPr lang="vi-VN" sz="2400" dirty="0"/>
              <a:t>Zubreşti – 21; </a:t>
            </a:r>
            <a:endParaRPr lang="ro-RO" sz="2400" dirty="0" smtClean="0"/>
          </a:p>
          <a:p>
            <a:pPr marL="760050" lvl="1">
              <a:spcBef>
                <a:spcPts val="600"/>
              </a:spcBef>
            </a:pPr>
            <a:r>
              <a:rPr lang="vi-VN" sz="2400" dirty="0" smtClean="0"/>
              <a:t>LT </a:t>
            </a:r>
            <a:r>
              <a:rPr lang="vi-VN" sz="2400" dirty="0"/>
              <a:t>„N.Nekrasov” -33;</a:t>
            </a:r>
          </a:p>
        </p:txBody>
      </p:sp>
      <p:sp>
        <p:nvSpPr>
          <p:cNvPr id="4" name="Заголовок 1"/>
          <p:cNvSpPr txBox="1">
            <a:spLocks/>
          </p:cNvSpPr>
          <p:nvPr/>
        </p:nvSpPr>
        <p:spPr>
          <a:xfrm>
            <a:off x="72008" y="260648"/>
            <a:ext cx="9036496"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Studii liceale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98562591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9" y="1772815"/>
            <a:ext cx="8640960" cy="4608513"/>
          </a:xfrm>
        </p:spPr>
        <p:txBody>
          <a:bodyPr>
            <a:noAutofit/>
          </a:bodyPr>
          <a:lstStyle/>
          <a:p>
            <a:pPr lvl="0"/>
            <a:r>
              <a:rPr lang="vi-VN" sz="2400" dirty="0" smtClean="0"/>
              <a:t>Strategia </a:t>
            </a:r>
            <a:r>
              <a:rPr lang="vi-VN" sz="2400" dirty="0"/>
              <a:t>”Educația 2020”, </a:t>
            </a:r>
            <a:endParaRPr lang="en-US" sz="2400" dirty="0" smtClean="0"/>
          </a:p>
          <a:p>
            <a:pPr lvl="0"/>
            <a:r>
              <a:rPr lang="vi-VN" sz="2400" dirty="0" smtClean="0"/>
              <a:t>Asigurarea funcţionalităţii </a:t>
            </a:r>
            <a:r>
              <a:rPr lang="vi-VN" sz="2400" dirty="0"/>
              <a:t>eficiente a Direcţiei raionale de învăţămînt, </a:t>
            </a:r>
            <a:endParaRPr lang="en-US" sz="2400" dirty="0" smtClean="0"/>
          </a:p>
          <a:p>
            <a:pPr lvl="0"/>
            <a:r>
              <a:rPr lang="vi-VN" sz="2400" dirty="0" smtClean="0"/>
              <a:t>Îmbunătăţirea calităţii </a:t>
            </a:r>
            <a:r>
              <a:rPr lang="vi-VN" sz="2400" dirty="0"/>
              <a:t>resurselor umane, </a:t>
            </a:r>
            <a:endParaRPr lang="en-US" sz="2400" dirty="0" smtClean="0"/>
          </a:p>
          <a:p>
            <a:pPr lvl="0"/>
            <a:r>
              <a:rPr lang="vi-VN" sz="2400" dirty="0" smtClean="0"/>
              <a:t>Asigurarea creşterii </a:t>
            </a:r>
            <a:r>
              <a:rPr lang="vi-VN" sz="2400" dirty="0"/>
              <a:t>relevanţei şi aplicabilităţii studiilor, </a:t>
            </a:r>
            <a:endParaRPr lang="en-US" sz="2400" dirty="0" smtClean="0"/>
          </a:p>
          <a:p>
            <a:pPr lvl="0"/>
            <a:r>
              <a:rPr lang="vi-VN" sz="2400" dirty="0" smtClean="0"/>
              <a:t>Fortificarea şi  </a:t>
            </a:r>
            <a:r>
              <a:rPr lang="vi-VN" sz="2400" dirty="0"/>
              <a:t>reformarea  condiţiilor educaţionale în instituţiile de învăţămînt preuniversitar din raion</a:t>
            </a:r>
            <a:r>
              <a:rPr lang="vi-VN" sz="2400" dirty="0" smtClean="0"/>
              <a:t>,</a:t>
            </a:r>
            <a:endParaRPr lang="en-US" sz="2400" dirty="0" smtClean="0"/>
          </a:p>
          <a:p>
            <a:pPr lvl="0"/>
            <a:r>
              <a:rPr lang="vi-VN" sz="2400" dirty="0" smtClean="0"/>
              <a:t>Valorificarea şi </a:t>
            </a:r>
            <a:r>
              <a:rPr lang="vi-VN" sz="2400" dirty="0"/>
              <a:t>impactul resurselor umane asupra  procesului educaţional</a:t>
            </a:r>
          </a:p>
        </p:txBody>
      </p:sp>
      <p:sp>
        <p:nvSpPr>
          <p:cNvPr id="4" name="Заголовок 1"/>
          <p:cNvSpPr txBox="1">
            <a:spLocks/>
          </p:cNvSpPr>
          <p:nvPr/>
        </p:nvSpPr>
        <p:spPr>
          <a:xfrm>
            <a:off x="72008" y="260648"/>
            <a:ext cx="9036496"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ELEMENTUL PRINCIPAL ÎN ACTIVITATEA DIRECŢIEI  ÎNVĂŢĂMÎNT STRĂSENI</a:t>
            </a:r>
            <a:endParaRPr lang="ru-RU"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346633716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9" y="1542803"/>
            <a:ext cx="8640960" cy="1166118"/>
          </a:xfrm>
        </p:spPr>
        <p:txBody>
          <a:bodyPr>
            <a:noAutofit/>
          </a:bodyPr>
          <a:lstStyle/>
          <a:p>
            <a:pPr marL="17100" indent="0" algn="ctr">
              <a:spcBef>
                <a:spcPts val="600"/>
              </a:spcBef>
              <a:buNone/>
            </a:pPr>
            <a:r>
              <a:rPr lang="vi-VN" sz="2000" dirty="0"/>
              <a:t>Pentru efectuarea reparaţiilor curente s-au alocat şi valorificat pentru gimnazii și licee surse financiare în sumă 2 mln 016 mii 700 lei din bugetul  instituţiilor de învăţămînt</a:t>
            </a:r>
          </a:p>
        </p:txBody>
      </p:sp>
      <p:sp>
        <p:nvSpPr>
          <p:cNvPr id="4" name="Заголовок 1"/>
          <p:cNvSpPr txBox="1">
            <a:spLocks/>
          </p:cNvSpPr>
          <p:nvPr/>
        </p:nvSpPr>
        <p:spPr>
          <a:xfrm>
            <a:off x="72008" y="260648"/>
            <a:ext cx="9036496"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Asigurarea condiţiilor </a:t>
            </a:r>
            <a:endPar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instituţiilor de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învăţămînt</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4167730928"/>
              </p:ext>
            </p:extLst>
          </p:nvPr>
        </p:nvGraphicFramePr>
        <p:xfrm>
          <a:off x="395538" y="2558576"/>
          <a:ext cx="8424934" cy="4110785"/>
        </p:xfrm>
        <a:graphic>
          <a:graphicData uri="http://schemas.openxmlformats.org/drawingml/2006/table">
            <a:tbl>
              <a:tblPr firstRow="1" firstCol="1" bandRow="1">
                <a:tableStyleId>{5C22544A-7EE6-4342-B048-85BDC9FD1C3A}</a:tableStyleId>
              </a:tblPr>
              <a:tblGrid>
                <a:gridCol w="465390"/>
                <a:gridCol w="2450759"/>
                <a:gridCol w="2813131"/>
                <a:gridCol w="1030186"/>
                <a:gridCol w="1665468"/>
              </a:tblGrid>
              <a:tr h="822157">
                <a:tc>
                  <a:txBody>
                    <a:bodyPr/>
                    <a:lstStyle/>
                    <a:p>
                      <a:pPr algn="just">
                        <a:lnSpc>
                          <a:spcPct val="115000"/>
                        </a:lnSpc>
                        <a:spcAft>
                          <a:spcPts val="0"/>
                        </a:spcAft>
                      </a:pPr>
                      <a:r>
                        <a:rPr lang="ro-RO" sz="2000" dirty="0">
                          <a:effectLst/>
                        </a:rPr>
                        <a:t>Nr</a:t>
                      </a:r>
                      <a:endParaRPr lang="ru-RU" sz="2000" dirty="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dirty="0">
                          <a:effectLst/>
                        </a:rPr>
                        <a:t>Denumirea instituției</a:t>
                      </a:r>
                      <a:endParaRPr lang="ru-RU" sz="2000" dirty="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a:effectLst/>
                        </a:rPr>
                        <a:t>Destinația</a:t>
                      </a:r>
                      <a:endParaRPr lang="ru-RU" sz="200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a:effectLst/>
                        </a:rPr>
                        <a:t>Suma</a:t>
                      </a:r>
                      <a:endParaRPr lang="ru-RU" sz="2000">
                        <a:effectLst/>
                      </a:endParaRPr>
                    </a:p>
                    <a:p>
                      <a:pPr algn="just">
                        <a:lnSpc>
                          <a:spcPct val="115000"/>
                        </a:lnSpc>
                        <a:spcAft>
                          <a:spcPts val="0"/>
                        </a:spcAft>
                      </a:pPr>
                      <a:r>
                        <a:rPr lang="ro-RO" sz="2000">
                          <a:effectLst/>
                        </a:rPr>
                        <a:t>mii/lei</a:t>
                      </a:r>
                      <a:endParaRPr lang="ru-RU" sz="2000">
                        <a:effectLst/>
                        <a:latin typeface="Times New Roman"/>
                        <a:ea typeface="Calibri"/>
                        <a:cs typeface="Times New Roman"/>
                      </a:endParaRPr>
                    </a:p>
                  </a:txBody>
                  <a:tcPr marL="68580" marR="68580" marT="0" marB="0"/>
                </a:tc>
                <a:tc>
                  <a:txBody>
                    <a:bodyPr/>
                    <a:lstStyle/>
                    <a:p>
                      <a:pPr>
                        <a:lnSpc>
                          <a:spcPct val="115000"/>
                        </a:lnSpc>
                        <a:spcAft>
                          <a:spcPts val="0"/>
                        </a:spcAft>
                      </a:pPr>
                      <a:r>
                        <a:rPr lang="ro-RO" sz="2000">
                          <a:effectLst/>
                        </a:rPr>
                        <a:t>Etapa de realizare</a:t>
                      </a:r>
                      <a:endParaRPr lang="ru-RU" sz="2000">
                        <a:effectLst/>
                        <a:latin typeface="Times New Roman"/>
                        <a:ea typeface="Calibri"/>
                        <a:cs typeface="Times New Roman"/>
                      </a:endParaRPr>
                    </a:p>
                  </a:txBody>
                  <a:tcPr marL="68580" marR="68580" marT="0" marB="0"/>
                </a:tc>
              </a:tr>
              <a:tr h="822157">
                <a:tc>
                  <a:txBody>
                    <a:bodyPr/>
                    <a:lstStyle/>
                    <a:p>
                      <a:pPr algn="just">
                        <a:lnSpc>
                          <a:spcPct val="115000"/>
                        </a:lnSpc>
                        <a:spcAft>
                          <a:spcPts val="0"/>
                        </a:spcAft>
                      </a:pPr>
                      <a:r>
                        <a:rPr lang="ro-RO" sz="2000">
                          <a:effectLst/>
                        </a:rPr>
                        <a:t>1</a:t>
                      </a:r>
                      <a:endParaRPr lang="ru-RU" sz="200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dirty="0">
                          <a:effectLst/>
                        </a:rPr>
                        <a:t>LT ,,</a:t>
                      </a:r>
                      <a:r>
                        <a:rPr lang="ro-RO" sz="2000" dirty="0" err="1">
                          <a:effectLst/>
                        </a:rPr>
                        <a:t>I.Vatamanu</a:t>
                      </a:r>
                      <a:r>
                        <a:rPr lang="ro-RO" sz="2000" dirty="0">
                          <a:effectLst/>
                        </a:rPr>
                        <a:t>”</a:t>
                      </a:r>
                      <a:endParaRPr lang="ru-RU" sz="20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just">
                        <a:lnSpc>
                          <a:spcPct val="115000"/>
                        </a:lnSpc>
                        <a:spcAft>
                          <a:spcPts val="0"/>
                        </a:spcAft>
                      </a:pPr>
                      <a:r>
                        <a:rPr lang="ro-RO" sz="2000" dirty="0">
                          <a:effectLst/>
                        </a:rPr>
                        <a:t>Schimbarea sistemului de încălzire</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just">
                        <a:lnSpc>
                          <a:spcPct val="115000"/>
                        </a:lnSpc>
                        <a:spcAft>
                          <a:spcPts val="0"/>
                        </a:spcAft>
                      </a:pPr>
                      <a:r>
                        <a:rPr lang="ro-RO" sz="2000" dirty="0">
                          <a:effectLst/>
                        </a:rPr>
                        <a:t>1 000,0</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nSpc>
                          <a:spcPct val="115000"/>
                        </a:lnSpc>
                        <a:spcAft>
                          <a:spcPts val="0"/>
                        </a:spcAft>
                      </a:pPr>
                      <a:r>
                        <a:rPr lang="ro-RO" sz="2000" dirty="0">
                          <a:effectLst/>
                        </a:rPr>
                        <a:t>procedură de achiziții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822157">
                <a:tc>
                  <a:txBody>
                    <a:bodyPr/>
                    <a:lstStyle/>
                    <a:p>
                      <a:pPr algn="just">
                        <a:lnSpc>
                          <a:spcPct val="115000"/>
                        </a:lnSpc>
                        <a:spcAft>
                          <a:spcPts val="0"/>
                        </a:spcAft>
                      </a:pPr>
                      <a:r>
                        <a:rPr lang="ro-RO" sz="2000">
                          <a:effectLst/>
                        </a:rPr>
                        <a:t>2</a:t>
                      </a:r>
                      <a:endParaRPr lang="ru-RU" sz="200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dirty="0">
                          <a:effectLst/>
                        </a:rPr>
                        <a:t>Gimnaziul Cojușna</a:t>
                      </a:r>
                      <a:endParaRPr lang="ru-RU" sz="20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nSpc>
                          <a:spcPct val="115000"/>
                        </a:lnSpc>
                        <a:spcAft>
                          <a:spcPts val="0"/>
                        </a:spcAft>
                      </a:pPr>
                      <a:r>
                        <a:rPr lang="ro-RO" sz="2000" dirty="0">
                          <a:effectLst/>
                        </a:rPr>
                        <a:t>Reparația capitală a acoperișului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just">
                        <a:lnSpc>
                          <a:spcPct val="115000"/>
                        </a:lnSpc>
                        <a:spcAft>
                          <a:spcPts val="0"/>
                        </a:spcAft>
                      </a:pPr>
                      <a:r>
                        <a:rPr lang="ro-RO" sz="2000">
                          <a:effectLst/>
                        </a:rPr>
                        <a:t>1 300,0</a:t>
                      </a:r>
                      <a:endParaRPr lang="ru-RU" sz="20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nSpc>
                          <a:spcPct val="115000"/>
                        </a:lnSpc>
                        <a:spcAft>
                          <a:spcPts val="0"/>
                        </a:spcAft>
                      </a:pPr>
                      <a:r>
                        <a:rPr lang="ro-RO" sz="2000" dirty="0">
                          <a:effectLst/>
                        </a:rPr>
                        <a:t>procedură de achiziții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822157">
                <a:tc>
                  <a:txBody>
                    <a:bodyPr/>
                    <a:lstStyle/>
                    <a:p>
                      <a:pPr algn="just">
                        <a:lnSpc>
                          <a:spcPct val="115000"/>
                        </a:lnSpc>
                        <a:spcAft>
                          <a:spcPts val="0"/>
                        </a:spcAft>
                      </a:pPr>
                      <a:r>
                        <a:rPr lang="ro-RO" sz="2000">
                          <a:effectLst/>
                        </a:rPr>
                        <a:t>3</a:t>
                      </a:r>
                      <a:endParaRPr lang="ru-RU" sz="200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a:effectLst/>
                        </a:rPr>
                        <a:t>Gimnaziul Recea </a:t>
                      </a:r>
                      <a:endParaRPr lang="ru-RU" sz="200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just">
                        <a:lnSpc>
                          <a:spcPct val="115000"/>
                        </a:lnSpc>
                        <a:spcAft>
                          <a:spcPts val="0"/>
                        </a:spcAft>
                      </a:pPr>
                      <a:r>
                        <a:rPr lang="ro-RO" sz="2000" dirty="0">
                          <a:effectLst/>
                        </a:rPr>
                        <a:t>Reparația capitală a acoperișului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just">
                        <a:lnSpc>
                          <a:spcPct val="115000"/>
                        </a:lnSpc>
                        <a:spcAft>
                          <a:spcPts val="0"/>
                        </a:spcAft>
                      </a:pPr>
                      <a:r>
                        <a:rPr lang="ro-RO" sz="2000" dirty="0">
                          <a:effectLst/>
                        </a:rPr>
                        <a:t>800,0</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nSpc>
                          <a:spcPct val="115000"/>
                        </a:lnSpc>
                        <a:spcAft>
                          <a:spcPts val="0"/>
                        </a:spcAft>
                      </a:pPr>
                      <a:r>
                        <a:rPr lang="ro-RO" sz="2000" dirty="0">
                          <a:effectLst/>
                        </a:rPr>
                        <a:t>procedură de achiziții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822157">
                <a:tc>
                  <a:txBody>
                    <a:bodyPr/>
                    <a:lstStyle/>
                    <a:p>
                      <a:pPr algn="just">
                        <a:lnSpc>
                          <a:spcPct val="115000"/>
                        </a:lnSpc>
                        <a:spcAft>
                          <a:spcPts val="0"/>
                        </a:spcAft>
                      </a:pPr>
                      <a:r>
                        <a:rPr lang="ro-RO" sz="2000">
                          <a:effectLst/>
                        </a:rPr>
                        <a:t>4</a:t>
                      </a:r>
                      <a:endParaRPr lang="ru-RU" sz="2000">
                        <a:effectLst/>
                        <a:latin typeface="Times New Roman"/>
                        <a:ea typeface="Calibri"/>
                        <a:cs typeface="Times New Roman"/>
                      </a:endParaRPr>
                    </a:p>
                  </a:txBody>
                  <a:tcPr marL="68580" marR="68580" marT="0" marB="0"/>
                </a:tc>
                <a:tc>
                  <a:txBody>
                    <a:bodyPr/>
                    <a:lstStyle/>
                    <a:p>
                      <a:pPr algn="just">
                        <a:lnSpc>
                          <a:spcPct val="115000"/>
                        </a:lnSpc>
                        <a:spcAft>
                          <a:spcPts val="0"/>
                        </a:spcAft>
                      </a:pPr>
                      <a:r>
                        <a:rPr lang="ro-RO" sz="2000">
                          <a:effectLst/>
                        </a:rPr>
                        <a:t>LT ,,M.Eminescu”</a:t>
                      </a:r>
                      <a:endParaRPr lang="ru-RU" sz="200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just">
                        <a:lnSpc>
                          <a:spcPct val="115000"/>
                        </a:lnSpc>
                        <a:spcAft>
                          <a:spcPts val="0"/>
                        </a:spcAft>
                      </a:pPr>
                      <a:r>
                        <a:rPr lang="ro-RO" sz="2000">
                          <a:effectLst/>
                        </a:rPr>
                        <a:t>Reparația sălii de sporturi și a vestiarelor</a:t>
                      </a:r>
                      <a:endParaRPr lang="ru-RU" sz="20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just">
                        <a:lnSpc>
                          <a:spcPct val="115000"/>
                        </a:lnSpc>
                        <a:spcAft>
                          <a:spcPts val="0"/>
                        </a:spcAft>
                      </a:pPr>
                      <a:r>
                        <a:rPr lang="ro-RO" sz="2000" dirty="0">
                          <a:effectLst/>
                        </a:rPr>
                        <a:t>900,0</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nSpc>
                          <a:spcPct val="115000"/>
                        </a:lnSpc>
                        <a:spcAft>
                          <a:spcPts val="0"/>
                        </a:spcAft>
                      </a:pPr>
                      <a:r>
                        <a:rPr lang="ro-RO" sz="2000" dirty="0">
                          <a:effectLst/>
                        </a:rPr>
                        <a:t>procedură de achiziții</a:t>
                      </a:r>
                      <a:endParaRPr lang="ru-RU" sz="20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89875575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087114"/>
            <a:ext cx="8856983" cy="5654254"/>
          </a:xfrm>
        </p:spPr>
        <p:txBody>
          <a:bodyPr>
            <a:noAutofit/>
          </a:bodyPr>
          <a:lstStyle/>
          <a:p>
            <a:pPr marL="474300" indent="-457200">
              <a:spcBef>
                <a:spcPts val="600"/>
              </a:spcBef>
            </a:pPr>
            <a:r>
              <a:rPr lang="ro-RO" sz="2400" dirty="0" smtClean="0"/>
              <a:t>     </a:t>
            </a:r>
            <a:r>
              <a:rPr lang="vi-VN" sz="2400" dirty="0" smtClean="0"/>
              <a:t>Grădinița </a:t>
            </a:r>
            <a:r>
              <a:rPr lang="vi-VN" sz="2400" dirty="0"/>
              <a:t>de copii Zubrești în proiect cu FISM ,,Lucrări de reparație a grădiniței” s-au schimbat  10 ferestre și 3 uși termopan, s-au executat lucrări de  termoizolare a clădiri în volum de  850 m2   şi pavarea teritoriului -  650 m2;</a:t>
            </a:r>
          </a:p>
          <a:p>
            <a:pPr marL="474300" indent="-457200">
              <a:spcBef>
                <a:spcPts val="600"/>
              </a:spcBef>
            </a:pPr>
            <a:r>
              <a:rPr lang="ro-RO" sz="2400" dirty="0" smtClean="0"/>
              <a:t>     </a:t>
            </a:r>
            <a:r>
              <a:rPr lang="vi-VN" sz="2400" dirty="0" smtClean="0"/>
              <a:t>Grădinița </a:t>
            </a:r>
            <a:r>
              <a:rPr lang="vi-VN" sz="2400" dirty="0"/>
              <a:t>de copii Lozova în proiect cu Ambasada Poloniei în Republica Moldova ,,Calea de acces”- reconstruirea drumului dintre blocul claselor primare a liceului și grădinița de copii;</a:t>
            </a:r>
          </a:p>
          <a:p>
            <a:pPr marL="474300" indent="-457200">
              <a:spcBef>
                <a:spcPts val="600"/>
              </a:spcBef>
            </a:pPr>
            <a:r>
              <a:rPr lang="ro-RO" sz="2400" dirty="0" smtClean="0"/>
              <a:t>     </a:t>
            </a:r>
            <a:r>
              <a:rPr lang="vi-VN" sz="2400" dirty="0" smtClean="0"/>
              <a:t>Grădinița </a:t>
            </a:r>
            <a:r>
              <a:rPr lang="vi-VN" sz="2400" dirty="0"/>
              <a:t>de copii Nr. 3 Strășeni în proiect olandez cu Fondația ,,CHILD  CARE Moldova”, reparația capitală a blocului alimentar.</a:t>
            </a:r>
          </a:p>
          <a:p>
            <a:pPr marL="474300" indent="-457200">
              <a:spcBef>
                <a:spcPts val="600"/>
              </a:spcBef>
            </a:pPr>
            <a:r>
              <a:rPr lang="ro-RO" sz="2400" dirty="0" smtClean="0"/>
              <a:t>     </a:t>
            </a:r>
            <a:r>
              <a:rPr lang="vi-VN" sz="2400" dirty="0" smtClean="0"/>
              <a:t>Grădinița </a:t>
            </a:r>
            <a:r>
              <a:rPr lang="vi-VN" sz="2400" dirty="0"/>
              <a:t>de copii Țigănești în proiect olandez de renovare și utilare a cabinetului medical; </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Alocații din proiecte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108755020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087114"/>
            <a:ext cx="8856983" cy="5654254"/>
          </a:xfrm>
        </p:spPr>
        <p:txBody>
          <a:bodyPr>
            <a:noAutofit/>
          </a:bodyPr>
          <a:lstStyle/>
          <a:p>
            <a:pPr marL="474300" indent="-457200">
              <a:spcBef>
                <a:spcPts val="600"/>
              </a:spcBef>
            </a:pPr>
            <a:r>
              <a:rPr lang="vi-VN" sz="2400" dirty="0" smtClean="0"/>
              <a:t>Gimnaziul ,,M.Viteazul” Strășeni  a fost selectat într-un proiect „ Integrarea copiilor cu dizabilităţi  în şcolile generale”,  finanţat din Grantul oferit de Guvernul Japoniei, administrat de Banca Mondială, gestionat de FISM  şi implementat de AO Lumos Foundation Moldova, astfel beneficiind  de  termoizolarea subsolului; conservarea energiei prin schimbarea tuturor ferestrelor și ușilor interioare a instituției;  </a:t>
            </a:r>
          </a:p>
          <a:p>
            <a:pPr marL="474300" indent="-457200">
              <a:spcBef>
                <a:spcPts val="600"/>
              </a:spcBef>
            </a:pPr>
            <a:r>
              <a:rPr lang="ro-RO" sz="2400" dirty="0" smtClean="0"/>
              <a:t>     </a:t>
            </a:r>
            <a:r>
              <a:rPr lang="vi-VN" sz="2400" dirty="0" smtClean="0"/>
              <a:t>LT </a:t>
            </a:r>
            <a:r>
              <a:rPr lang="vi-VN" sz="2400" dirty="0"/>
              <a:t>„Ion Vatamanu”, implicat în proiectul ”Eficiență energetică</a:t>
            </a:r>
            <a:r>
              <a:rPr lang="vi-VN" sz="2400" dirty="0" smtClean="0"/>
              <a:t>”</a:t>
            </a:r>
            <a:endParaRPr lang="ro-RO" sz="2400" dirty="0" smtClean="0"/>
          </a:p>
          <a:p>
            <a:pPr marL="474300" indent="-457200">
              <a:spcBef>
                <a:spcPts val="600"/>
              </a:spcBef>
            </a:pPr>
            <a:r>
              <a:rPr lang="ro-RO" sz="2400" dirty="0" smtClean="0"/>
              <a:t>    </a:t>
            </a:r>
            <a:r>
              <a:rPr lang="vi-VN" sz="2400" dirty="0" smtClean="0"/>
              <a:t>Din </a:t>
            </a:r>
            <a:r>
              <a:rPr lang="vi-VN" sz="2400" dirty="0"/>
              <a:t>sursele financiare cu destinație  specială pentru educația incluziva s-au deschis 2 (două) centre de resurse pentru educația incluzivă în gimnaziile Tatarești și Țigănești</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Alocații din proiecte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85452554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060848"/>
            <a:ext cx="8856983" cy="4680520"/>
          </a:xfrm>
        </p:spPr>
        <p:txBody>
          <a:bodyPr>
            <a:noAutofit/>
          </a:bodyPr>
          <a:lstStyle/>
          <a:p>
            <a:pPr marL="474300" indent="-457200">
              <a:spcBef>
                <a:spcPts val="600"/>
              </a:spcBef>
            </a:pPr>
            <a:r>
              <a:rPr lang="vi-VN" sz="2800" dirty="0" smtClean="0"/>
              <a:t>Prin </a:t>
            </a:r>
            <a:r>
              <a:rPr lang="vi-VN" sz="2800" dirty="0"/>
              <a:t>Schema de închiriere s- a asigurat cu 46 de titluri noi de manuale pentru </a:t>
            </a:r>
            <a:endParaRPr lang="ro-RO" sz="2800" dirty="0" smtClean="0"/>
          </a:p>
          <a:p>
            <a:pPr marL="874350" lvl="1" indent="-457200">
              <a:spcBef>
                <a:spcPts val="600"/>
              </a:spcBef>
            </a:pPr>
            <a:r>
              <a:rPr lang="vi-VN" sz="2400" dirty="0" smtClean="0"/>
              <a:t>clasele </a:t>
            </a:r>
            <a:r>
              <a:rPr lang="vi-VN" sz="2400" dirty="0"/>
              <a:t>a II-a</a:t>
            </a:r>
            <a:r>
              <a:rPr lang="vi-VN" sz="2400" dirty="0" smtClean="0"/>
              <a:t>,</a:t>
            </a:r>
            <a:endParaRPr lang="ro-RO" sz="2400" dirty="0" smtClean="0"/>
          </a:p>
          <a:p>
            <a:pPr marL="874350" lvl="1" indent="-457200">
              <a:spcBef>
                <a:spcPts val="600"/>
              </a:spcBef>
            </a:pPr>
            <a:r>
              <a:rPr lang="vi-VN" sz="2400" dirty="0" smtClean="0"/>
              <a:t> </a:t>
            </a:r>
            <a:r>
              <a:rPr lang="vi-VN" sz="2400" dirty="0"/>
              <a:t>clasele </a:t>
            </a:r>
            <a:r>
              <a:rPr lang="vi-VN" sz="2400" dirty="0" smtClean="0"/>
              <a:t>aV-a</a:t>
            </a:r>
            <a:r>
              <a:rPr lang="vi-VN" sz="2400" dirty="0"/>
              <a:t>, </a:t>
            </a:r>
            <a:endParaRPr lang="ro-RO" sz="2400" dirty="0" smtClean="0"/>
          </a:p>
          <a:p>
            <a:pPr marL="874350" lvl="1" indent="-457200">
              <a:spcBef>
                <a:spcPts val="600"/>
              </a:spcBef>
            </a:pPr>
            <a:r>
              <a:rPr lang="vi-VN" sz="2400" dirty="0"/>
              <a:t>clasele </a:t>
            </a:r>
            <a:r>
              <a:rPr lang="vi-VN" sz="2400" dirty="0" smtClean="0"/>
              <a:t>aXII-a;</a:t>
            </a:r>
            <a:endParaRPr lang="vi-VN" sz="2400" dirty="0"/>
          </a:p>
        </p:txBody>
      </p:sp>
      <p:sp>
        <p:nvSpPr>
          <p:cNvPr id="4" name="Заголовок 1"/>
          <p:cNvSpPr txBox="1">
            <a:spLocks/>
          </p:cNvSpPr>
          <p:nvPr/>
        </p:nvSpPr>
        <p:spPr>
          <a:xfrm>
            <a:off x="136229" y="237008"/>
            <a:ext cx="9036496" cy="139179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Instituţiile de învăţămînt sunt asigurate 100% </a:t>
            </a:r>
            <a:endParaRPr lang="ro-RO"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vi-VN"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 </a:t>
            </a:r>
            <a:r>
              <a:rPr lang="vi-VN"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manuale  prin sistemul de închiriere</a:t>
            </a:r>
            <a:endParaRPr lang="ru-RU"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232947220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24744"/>
            <a:ext cx="8856983" cy="5616624"/>
          </a:xfrm>
        </p:spPr>
        <p:txBody>
          <a:bodyPr>
            <a:noAutofit/>
          </a:bodyPr>
          <a:lstStyle/>
          <a:p>
            <a:pPr marL="760050" lvl="1" indent="-342900">
              <a:spcBef>
                <a:spcPts val="600"/>
              </a:spcBef>
              <a:buFont typeface="Arial" pitchFamily="34" charset="0"/>
              <a:buChar char="•"/>
            </a:pPr>
            <a:r>
              <a:rPr lang="vi-VN" sz="2200" dirty="0" smtClean="0"/>
              <a:t>ghiduri </a:t>
            </a:r>
            <a:r>
              <a:rPr lang="vi-VN" sz="2200" dirty="0"/>
              <a:t>pentru promovarea UE în şcolile RM, </a:t>
            </a:r>
            <a:endParaRPr lang="ro-RO" sz="2200" dirty="0" smtClean="0"/>
          </a:p>
          <a:p>
            <a:pPr marL="760050" lvl="1" indent="-342900">
              <a:spcBef>
                <a:spcPts val="600"/>
              </a:spcBef>
              <a:buFont typeface="Arial" pitchFamily="34" charset="0"/>
              <a:buChar char="•"/>
            </a:pPr>
            <a:r>
              <a:rPr lang="vi-VN" sz="2200" dirty="0" smtClean="0"/>
              <a:t>puzzle</a:t>
            </a:r>
            <a:r>
              <a:rPr lang="vi-VN" sz="2200" dirty="0"/>
              <a:t>, </a:t>
            </a:r>
            <a:endParaRPr lang="ro-RO" sz="2200" dirty="0" smtClean="0"/>
          </a:p>
          <a:p>
            <a:pPr marL="760050" lvl="1" indent="-342900">
              <a:spcBef>
                <a:spcPts val="600"/>
              </a:spcBef>
              <a:buFont typeface="Arial" pitchFamily="34" charset="0"/>
              <a:buChar char="•"/>
            </a:pPr>
            <a:r>
              <a:rPr lang="vi-VN" sz="2200" dirty="0" smtClean="0"/>
              <a:t>manuale </a:t>
            </a:r>
            <a:r>
              <a:rPr lang="vi-VN" sz="2200" dirty="0"/>
              <a:t>şi ghiduri la "Educaţia Ecologică" clasele I-XII-a</a:t>
            </a:r>
            <a:r>
              <a:rPr lang="vi-VN" sz="2200" dirty="0" smtClean="0"/>
              <a:t>,</a:t>
            </a:r>
            <a:endParaRPr lang="ro-RO" sz="2200" dirty="0" smtClean="0"/>
          </a:p>
          <a:p>
            <a:pPr marL="760050" lvl="1" indent="-342900">
              <a:spcBef>
                <a:spcPts val="600"/>
              </a:spcBef>
              <a:buFont typeface="Arial" pitchFamily="34" charset="0"/>
              <a:buChar char="•"/>
            </a:pPr>
            <a:r>
              <a:rPr lang="vi-VN" sz="2200" dirty="0" smtClean="0"/>
              <a:t> har</a:t>
            </a:r>
            <a:r>
              <a:rPr lang="ro-RO" sz="2200" dirty="0" smtClean="0"/>
              <a:t>ți</a:t>
            </a:r>
            <a:r>
              <a:rPr lang="vi-VN" sz="2200" dirty="0" smtClean="0"/>
              <a:t>, </a:t>
            </a:r>
            <a:endParaRPr lang="ro-RO" sz="2200" dirty="0" smtClean="0"/>
          </a:p>
          <a:p>
            <a:pPr marL="760050" lvl="1" indent="-342900">
              <a:spcBef>
                <a:spcPts val="600"/>
              </a:spcBef>
              <a:buFont typeface="Arial" pitchFamily="34" charset="0"/>
              <a:buChar char="•"/>
            </a:pPr>
            <a:r>
              <a:rPr lang="vi-VN" sz="2200" dirty="0" smtClean="0"/>
              <a:t>ghiduri"Monitorizarea </a:t>
            </a:r>
            <a:r>
              <a:rPr lang="vi-VN" sz="2200" dirty="0"/>
              <a:t>calităţii apei", </a:t>
            </a:r>
            <a:endParaRPr lang="ro-RO" sz="2200" dirty="0" smtClean="0"/>
          </a:p>
          <a:p>
            <a:pPr marL="760050" lvl="1" indent="-342900">
              <a:spcBef>
                <a:spcPts val="600"/>
              </a:spcBef>
              <a:buFont typeface="Arial" pitchFamily="34" charset="0"/>
              <a:buChar char="•"/>
            </a:pPr>
            <a:r>
              <a:rPr lang="vi-VN" sz="2200" dirty="0" smtClean="0"/>
              <a:t>cărţi </a:t>
            </a:r>
            <a:r>
              <a:rPr lang="vi-VN" sz="2200" dirty="0"/>
              <a:t>"Cum să recunosc un abuz?”, </a:t>
            </a:r>
            <a:endParaRPr lang="ro-RO" sz="2200" dirty="0" smtClean="0"/>
          </a:p>
          <a:p>
            <a:pPr marL="760050" lvl="1" indent="-342900">
              <a:spcBef>
                <a:spcPts val="600"/>
              </a:spcBef>
              <a:buFont typeface="Arial" pitchFamily="34" charset="0"/>
              <a:buChar char="•"/>
            </a:pPr>
            <a:r>
              <a:rPr lang="vi-VN" sz="2200" dirty="0" smtClean="0"/>
              <a:t>revista"Teoria </a:t>
            </a:r>
            <a:r>
              <a:rPr lang="vi-VN" sz="2200" dirty="0"/>
              <a:t>şi arta educaţiei fizice în şcoală</a:t>
            </a:r>
            <a:r>
              <a:rPr lang="vi-VN" sz="2200" dirty="0" smtClean="0"/>
              <a:t>",</a:t>
            </a:r>
            <a:endParaRPr lang="ro-RO" sz="2200" dirty="0"/>
          </a:p>
          <a:p>
            <a:pPr marL="760050" lvl="1" indent="-342900">
              <a:spcBef>
                <a:spcPts val="600"/>
              </a:spcBef>
              <a:buFont typeface="Arial" pitchFamily="34" charset="0"/>
              <a:buChar char="•"/>
            </a:pPr>
            <a:r>
              <a:rPr lang="vi-VN" sz="2200" dirty="0" smtClean="0"/>
              <a:t>documente </a:t>
            </a:r>
            <a:r>
              <a:rPr lang="vi-VN" sz="2200" dirty="0"/>
              <a:t>audio-vizuale"Trăieşte în siguranţă</a:t>
            </a:r>
            <a:r>
              <a:rPr lang="vi-VN" sz="2200" dirty="0" smtClean="0"/>
              <a:t>",</a:t>
            </a:r>
            <a:endParaRPr lang="ro-RO" sz="2200" dirty="0" smtClean="0"/>
          </a:p>
          <a:p>
            <a:pPr marL="760050" lvl="1" indent="-342900">
              <a:spcBef>
                <a:spcPts val="600"/>
              </a:spcBef>
              <a:buFont typeface="Arial" pitchFamily="34" charset="0"/>
              <a:buChar char="•"/>
            </a:pPr>
            <a:r>
              <a:rPr lang="vi-VN" sz="2200" dirty="0" smtClean="0"/>
              <a:t> </a:t>
            </a:r>
            <a:r>
              <a:rPr lang="vi-VN" sz="2200" dirty="0"/>
              <a:t>literatură didactică"Evaluarea dezvoltării copilului</a:t>
            </a:r>
            <a:r>
              <a:rPr lang="vi-VN" sz="2200" dirty="0" smtClean="0"/>
              <a:t>",</a:t>
            </a:r>
            <a:endParaRPr lang="ro-RO" sz="2200" dirty="0" smtClean="0"/>
          </a:p>
          <a:p>
            <a:pPr marL="760050" lvl="1" indent="-342900">
              <a:spcBef>
                <a:spcPts val="600"/>
              </a:spcBef>
              <a:buFont typeface="Arial" pitchFamily="34" charset="0"/>
              <a:buChar char="•"/>
            </a:pPr>
            <a:r>
              <a:rPr lang="vi-VN" sz="2200" dirty="0" smtClean="0"/>
              <a:t>"</a:t>
            </a:r>
            <a:r>
              <a:rPr lang="vi-VN" sz="2200" dirty="0"/>
              <a:t>Asistenţa copiilor cu CES", </a:t>
            </a:r>
            <a:endParaRPr lang="ro-RO" sz="2200" dirty="0" smtClean="0"/>
          </a:p>
          <a:p>
            <a:pPr marL="760050" lvl="1" indent="-342900">
              <a:spcBef>
                <a:spcPts val="600"/>
              </a:spcBef>
              <a:buFont typeface="Arial" pitchFamily="34" charset="0"/>
              <a:buChar char="•"/>
            </a:pPr>
            <a:r>
              <a:rPr lang="vi-VN" sz="2200" dirty="0" smtClean="0"/>
              <a:t>lucrările </a:t>
            </a:r>
            <a:r>
              <a:rPr lang="vi-VN" sz="2200" dirty="0"/>
              <a:t>"Implementarea standardelor de calitate în instituţiile de învăţămînt </a:t>
            </a:r>
            <a:r>
              <a:rPr lang="vi-VN" sz="2200" dirty="0" smtClean="0"/>
              <a:t>general„</a:t>
            </a:r>
            <a:endParaRPr lang="ro-RO" sz="2200" dirty="0" smtClean="0"/>
          </a:p>
          <a:p>
            <a:pPr marL="760050" lvl="1" indent="-342900">
              <a:spcBef>
                <a:spcPts val="600"/>
              </a:spcBef>
              <a:buFont typeface="Arial" pitchFamily="34" charset="0"/>
              <a:buChar char="•"/>
            </a:pPr>
            <a:r>
              <a:rPr lang="vi-VN" sz="2200" dirty="0" smtClean="0"/>
              <a:t> </a:t>
            </a:r>
            <a:r>
              <a:rPr lang="vi-VN" sz="2200" dirty="0"/>
              <a:t>"Standarde de calitate ale instituţiilor de învăţămînt general şi instrumente de evaluare aferente acestora".</a:t>
            </a:r>
          </a:p>
        </p:txBody>
      </p:sp>
      <p:sp>
        <p:nvSpPr>
          <p:cNvPr id="4" name="Заголовок 1"/>
          <p:cNvSpPr txBox="1">
            <a:spLocks/>
          </p:cNvSpPr>
          <p:nvPr/>
        </p:nvSpPr>
        <p:spPr>
          <a:xfrm>
            <a:off x="136229" y="59587"/>
            <a:ext cx="9036496" cy="12477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sigur</a:t>
            </a:r>
            <a:r>
              <a:rPr lang="ro-RO" sz="32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area</a:t>
            </a:r>
            <a:r>
              <a:rPr lang="vi-VN"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ro-RO"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din donații</a:t>
            </a:r>
            <a:endParaRPr lang="ru-RU"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190399437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7" end="7"/>
                                            </p:txEl>
                                          </p:spTgt>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 calcmode="lin" valueType="num">
                                      <p:cBhvr additive="base">
                                        <p:cTn id="48"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3">
                                            <p:txEl>
                                              <p:pRg st="9" end="9"/>
                                            </p:txEl>
                                          </p:spTgt>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 calcmode="lin" valueType="num">
                                      <p:cBhvr additive="base">
                                        <p:cTn id="56"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087114"/>
            <a:ext cx="8856983" cy="5654254"/>
          </a:xfrm>
        </p:spPr>
        <p:txBody>
          <a:bodyPr>
            <a:noAutofit/>
          </a:bodyPr>
          <a:lstStyle/>
          <a:p>
            <a:pPr marL="17100" indent="0">
              <a:spcBef>
                <a:spcPts val="600"/>
              </a:spcBef>
              <a:buNone/>
            </a:pPr>
            <a:r>
              <a:rPr lang="vi-VN" sz="2400" dirty="0"/>
              <a:t> În instituţiile de învăţămînt primar și secundar general și-au desfășurat activitatea perioada de referință  1208   cadre didactice.  Din ei:</a:t>
            </a:r>
          </a:p>
          <a:p>
            <a:pPr marL="17100" indent="0">
              <a:spcBef>
                <a:spcPts val="600"/>
              </a:spcBef>
              <a:buNone/>
            </a:pPr>
            <a:r>
              <a:rPr lang="ro-RO" sz="2400" dirty="0" smtClean="0"/>
              <a:t>	</a:t>
            </a:r>
            <a:r>
              <a:rPr lang="vi-VN" sz="2400" dirty="0" smtClean="0"/>
              <a:t>•</a:t>
            </a:r>
            <a:r>
              <a:rPr lang="vi-VN" sz="2400" dirty="0"/>
              <a:t>	Pensionari – 187 sau  16 %</a:t>
            </a:r>
          </a:p>
          <a:p>
            <a:pPr marL="17100" indent="0">
              <a:spcBef>
                <a:spcPts val="600"/>
              </a:spcBef>
              <a:buNone/>
            </a:pPr>
            <a:r>
              <a:rPr lang="ro-RO" sz="2400" dirty="0" smtClean="0"/>
              <a:t>	</a:t>
            </a:r>
            <a:r>
              <a:rPr lang="vi-VN" sz="2400" dirty="0" smtClean="0"/>
              <a:t>•</a:t>
            </a:r>
            <a:r>
              <a:rPr lang="vi-VN" sz="2400" dirty="0"/>
              <a:t>	Cu 1-2 ani pînă la pensie -56  (4,8 %)</a:t>
            </a:r>
          </a:p>
          <a:p>
            <a:pPr marL="17100" indent="0">
              <a:spcBef>
                <a:spcPts val="600"/>
              </a:spcBef>
              <a:buNone/>
            </a:pPr>
            <a:r>
              <a:rPr lang="ro-RO" sz="2400" dirty="0" smtClean="0"/>
              <a:t>	</a:t>
            </a:r>
            <a:r>
              <a:rPr lang="vi-VN" sz="2400" dirty="0" smtClean="0"/>
              <a:t>•</a:t>
            </a:r>
            <a:r>
              <a:rPr lang="vi-VN" sz="2400" dirty="0"/>
              <a:t>	Tineri specialiști -79  sau 6,8 %</a:t>
            </a:r>
          </a:p>
          <a:p>
            <a:pPr marL="17100" indent="0">
              <a:spcBef>
                <a:spcPts val="600"/>
              </a:spcBef>
              <a:buNone/>
            </a:pPr>
            <a:r>
              <a:rPr lang="ro-RO" sz="2400" dirty="0" smtClean="0"/>
              <a:t>	</a:t>
            </a:r>
            <a:r>
              <a:rPr lang="vi-VN" sz="2400" dirty="0" smtClean="0"/>
              <a:t>•</a:t>
            </a:r>
            <a:r>
              <a:rPr lang="vi-VN" sz="2400" dirty="0"/>
              <a:t>	Deficitul de cadre didactice constituie 37 persoane   </a:t>
            </a:r>
            <a:r>
              <a:rPr lang="ro-RO" sz="2400" dirty="0" smtClean="0"/>
              <a:t>	</a:t>
            </a:r>
            <a:r>
              <a:rPr lang="vi-VN" sz="2400" dirty="0" smtClean="0"/>
              <a:t>prioritar </a:t>
            </a:r>
            <a:r>
              <a:rPr lang="vi-VN" sz="2400" dirty="0"/>
              <a:t>la disciplinile matematică, fizică  limbi străine,  </a:t>
            </a:r>
            <a:r>
              <a:rPr lang="ro-RO" sz="2400" dirty="0" smtClean="0"/>
              <a:t>	</a:t>
            </a:r>
            <a:r>
              <a:rPr lang="vi-VN" sz="2400" dirty="0" smtClean="0"/>
              <a:t>clase </a:t>
            </a:r>
            <a:r>
              <a:rPr lang="vi-VN" sz="2400" dirty="0"/>
              <a:t>primare,  educație preșcolară.(ME  -repartizat 23 </a:t>
            </a:r>
            <a:r>
              <a:rPr lang="ro-RO" sz="2400" dirty="0" smtClean="0"/>
              <a:t>	</a:t>
            </a:r>
            <a:r>
              <a:rPr lang="vi-VN" sz="2400" dirty="0" smtClean="0"/>
              <a:t>cadre </a:t>
            </a:r>
            <a:r>
              <a:rPr lang="vi-VN" sz="2400" dirty="0"/>
              <a:t>didactice  - prezente 6)</a:t>
            </a:r>
          </a:p>
          <a:p>
            <a:pPr marL="17100" indent="0">
              <a:spcBef>
                <a:spcPts val="600"/>
              </a:spcBef>
              <a:buNone/>
            </a:pPr>
            <a:r>
              <a:rPr lang="vi-VN" sz="2400" dirty="0"/>
              <a:t>    Personalul de conducere îl constituie 72  persoane sau 6,3 % din totalul cadrelor didactice.</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RESURSELE   </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UMANE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82139081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412776"/>
            <a:ext cx="8856983" cy="5328592"/>
          </a:xfrm>
        </p:spPr>
        <p:txBody>
          <a:bodyPr>
            <a:noAutofit/>
          </a:bodyPr>
          <a:lstStyle/>
          <a:p>
            <a:pPr marL="17100" indent="0">
              <a:spcBef>
                <a:spcPts val="600"/>
              </a:spcBef>
              <a:buNone/>
            </a:pPr>
            <a:r>
              <a:rPr lang="fr-FR" sz="2400" dirty="0" smtClean="0"/>
              <a:t>În </a:t>
            </a:r>
            <a:r>
              <a:rPr lang="fr-FR" sz="2400" dirty="0"/>
              <a:t>anul de studii 2015 – 2016  au  frecventat cursurile de formare profesională   continuă  253  cadre didactice  sau  20,94% </a:t>
            </a:r>
            <a:endParaRPr lang="ro-RO" sz="2400" dirty="0" smtClean="0"/>
          </a:p>
          <a:p>
            <a:pPr marL="17100" indent="0">
              <a:spcBef>
                <a:spcPts val="600"/>
              </a:spcBef>
              <a:buNone/>
            </a:pPr>
            <a:r>
              <a:rPr lang="vi-VN" sz="2400" dirty="0"/>
              <a:t>Din 1208 deţin grad didactic 722  cadre didactice, ceea ce constituie   59,77%, și este în descreștere față de 68 %-2015) . Dintre ei: </a:t>
            </a:r>
          </a:p>
          <a:p>
            <a:pPr marL="360000">
              <a:spcBef>
                <a:spcPts val="600"/>
              </a:spcBef>
            </a:pPr>
            <a:r>
              <a:rPr lang="vi-VN" sz="2400" dirty="0" smtClean="0"/>
              <a:t>Grad </a:t>
            </a:r>
            <a:r>
              <a:rPr lang="vi-VN" sz="2400" dirty="0"/>
              <a:t>didactic superior: 16 cadre didactice-  (1,39%)   (17-)</a:t>
            </a:r>
          </a:p>
          <a:p>
            <a:pPr marL="360000">
              <a:spcBef>
                <a:spcPts val="600"/>
              </a:spcBef>
            </a:pPr>
            <a:r>
              <a:rPr lang="vi-VN" sz="2400" dirty="0" smtClean="0"/>
              <a:t>Grad </a:t>
            </a:r>
            <a:r>
              <a:rPr lang="vi-VN" sz="2400" dirty="0"/>
              <a:t>didactic întîi: 73 cadre didactice - (6,29%)          (71</a:t>
            </a:r>
          </a:p>
          <a:p>
            <a:pPr marL="360000">
              <a:spcBef>
                <a:spcPts val="600"/>
              </a:spcBef>
            </a:pPr>
            <a:r>
              <a:rPr lang="vi-VN" sz="2400" dirty="0" smtClean="0"/>
              <a:t>Grad </a:t>
            </a:r>
            <a:r>
              <a:rPr lang="vi-VN" sz="2400" dirty="0"/>
              <a:t>didactic doi: 631 cadre didactice - (52,12%)        (658) </a:t>
            </a:r>
          </a:p>
          <a:p>
            <a:pPr marL="360000">
              <a:spcBef>
                <a:spcPts val="600"/>
              </a:spcBef>
            </a:pPr>
            <a:r>
              <a:rPr lang="vi-VN" sz="2400" dirty="0" smtClean="0"/>
              <a:t>Nu </a:t>
            </a:r>
            <a:r>
              <a:rPr lang="vi-VN" sz="2400" dirty="0"/>
              <a:t>deţin grad didactic: 491 de cadre didactice, ceea ce constituie  40,22 %.</a:t>
            </a:r>
          </a:p>
          <a:p>
            <a:pPr marL="17100" indent="0">
              <a:spcBef>
                <a:spcPts val="600"/>
              </a:spcBef>
              <a:buNone/>
            </a:pPr>
            <a:endParaRPr lang="vi-VN" sz="2400" dirty="0"/>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Formarea profesională continuă</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160137024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268760"/>
            <a:ext cx="8856983" cy="5472608"/>
          </a:xfrm>
        </p:spPr>
        <p:txBody>
          <a:bodyPr>
            <a:noAutofit/>
          </a:bodyPr>
          <a:lstStyle/>
          <a:p>
            <a:pPr marL="17100" indent="0">
              <a:spcBef>
                <a:spcPts val="600"/>
              </a:spcBef>
              <a:buNone/>
            </a:pPr>
            <a:r>
              <a:rPr lang="vi-VN" sz="2200" dirty="0"/>
              <a:t>Profesorii trebuie să se pregătească continuu dar formarea continuă , oferită de instituțiile abilitate de la noi nu satisface  întru totul necesitățile cadrelor didactice la nivelul cerințelor actuale. Formarea continuă este deseori abordată ca o condiție obligatorie pentru accederea la grad </a:t>
            </a:r>
            <a:r>
              <a:rPr lang="vi-VN" sz="2200" dirty="0" smtClean="0"/>
              <a:t>didactic</a:t>
            </a:r>
            <a:endParaRPr lang="ro-RO" sz="2200" dirty="0" smtClean="0"/>
          </a:p>
          <a:p>
            <a:pPr marL="17100" indent="0">
              <a:spcBef>
                <a:spcPts val="600"/>
              </a:spcBef>
              <a:buNone/>
            </a:pPr>
            <a:r>
              <a:rPr lang="vi-VN" sz="2200" dirty="0"/>
              <a:t>1Existenţa fenomenului de migraţie a cadrelor didactice şi de abandonare a sistemului</a:t>
            </a:r>
          </a:p>
          <a:p>
            <a:pPr marL="17100" indent="0">
              <a:spcBef>
                <a:spcPts val="600"/>
              </a:spcBef>
              <a:buNone/>
            </a:pPr>
            <a:r>
              <a:rPr lang="vi-VN" sz="2200" dirty="0"/>
              <a:t>2. Activitatea prin cumul în şcolile mici nu asigură calitatea instruirii</a:t>
            </a:r>
          </a:p>
          <a:p>
            <a:pPr marL="17100" indent="0">
              <a:spcBef>
                <a:spcPts val="600"/>
              </a:spcBef>
              <a:buNone/>
            </a:pPr>
            <a:r>
              <a:rPr lang="vi-VN" sz="2200" dirty="0"/>
              <a:t>3. Numărul redus de tineri specialiști  în sistemul de învățămînt</a:t>
            </a:r>
          </a:p>
          <a:p>
            <a:pPr marL="17100" indent="0">
              <a:spcBef>
                <a:spcPts val="600"/>
              </a:spcBef>
              <a:buNone/>
            </a:pPr>
            <a:r>
              <a:rPr lang="vi-VN" sz="2200" dirty="0"/>
              <a:t>4.Existenţa disciplinelor şcolare citite de pedagogi de altă disciplină</a:t>
            </a:r>
          </a:p>
          <a:p>
            <a:pPr marL="17100" indent="0">
              <a:spcBef>
                <a:spcPts val="600"/>
              </a:spcBef>
              <a:buNone/>
            </a:pPr>
            <a:r>
              <a:rPr lang="vi-VN" sz="2200" dirty="0"/>
              <a:t>5.Vîrsta medie a cadrelor didactice la disciplinele şcolare 40 -50 ani</a:t>
            </a:r>
          </a:p>
          <a:p>
            <a:pPr marL="17100" indent="0">
              <a:spcBef>
                <a:spcPts val="600"/>
              </a:spcBef>
              <a:buNone/>
            </a:pPr>
            <a:r>
              <a:rPr lang="vi-VN" sz="2200" dirty="0"/>
              <a:t>7.Lipsa motivării  cadsrelor didactice de a aspira la gradul didactic următor.</a:t>
            </a:r>
          </a:p>
          <a:p>
            <a:pPr marL="17100" indent="0">
              <a:spcBef>
                <a:spcPts val="600"/>
              </a:spcBef>
              <a:buNone/>
            </a:pPr>
            <a:endParaRPr lang="vi-VN" sz="2200" dirty="0"/>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Constatări</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2153211221"/>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087114"/>
            <a:ext cx="8856983" cy="1261766"/>
          </a:xfrm>
        </p:spPr>
        <p:txBody>
          <a:bodyPr>
            <a:noAutofit/>
          </a:bodyPr>
          <a:lstStyle/>
          <a:p>
            <a:pPr marL="17100" indent="0">
              <a:spcBef>
                <a:spcPts val="600"/>
              </a:spcBef>
              <a:buNone/>
            </a:pPr>
            <a:r>
              <a:rPr lang="vi-VN" sz="2400" dirty="0"/>
              <a:t>  În anul de studii  2015-2016 instituţiile preşcolare au fost frecventate de 4247 copii , care este în creștere cu  139 față de anul precedent</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ACCESUL  LA EDUCATIE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4230189184"/>
              </p:ext>
            </p:extLst>
          </p:nvPr>
        </p:nvGraphicFramePr>
        <p:xfrm>
          <a:off x="395536" y="2492897"/>
          <a:ext cx="8424935" cy="4032447"/>
        </p:xfrm>
        <a:graphic>
          <a:graphicData uri="http://schemas.openxmlformats.org/drawingml/2006/table">
            <a:tbl>
              <a:tblPr firstRow="1" firstCol="1" bandRow="1" bandCol="1">
                <a:tableStyleId>{5C22544A-7EE6-4342-B048-85BDC9FD1C3A}</a:tableStyleId>
              </a:tblPr>
              <a:tblGrid>
                <a:gridCol w="2263237"/>
                <a:gridCol w="917503"/>
                <a:gridCol w="917503"/>
                <a:gridCol w="918428"/>
                <a:gridCol w="1054388"/>
                <a:gridCol w="786167"/>
                <a:gridCol w="1567709"/>
              </a:tblGrid>
              <a:tr h="827020">
                <a:tc>
                  <a:txBody>
                    <a:bodyPr/>
                    <a:lstStyle/>
                    <a:p>
                      <a:pPr algn="ctr">
                        <a:lnSpc>
                          <a:spcPct val="115000"/>
                        </a:lnSpc>
                        <a:spcAft>
                          <a:spcPts val="0"/>
                        </a:spcAft>
                      </a:pPr>
                      <a:r>
                        <a:rPr lang="ro-RO" sz="2000" dirty="0" err="1">
                          <a:effectLst/>
                        </a:rPr>
                        <a:t>vîrsta</a:t>
                      </a:r>
                      <a:r>
                        <a:rPr lang="ro-RO" sz="2000" dirty="0">
                          <a:effectLst/>
                        </a:rPr>
                        <a:t> copiilor( ani)</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dirty="0">
                          <a:effectLst/>
                        </a:rPr>
                        <a:t>1,5 -3 </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3-4</a:t>
                      </a:r>
                      <a:endParaRPr lang="ru-RU" sz="20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4-5</a:t>
                      </a:r>
                      <a:endParaRPr lang="ru-RU" sz="20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5-6</a:t>
                      </a:r>
                      <a:endParaRPr lang="ru-RU" sz="20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6-7</a:t>
                      </a:r>
                      <a:endParaRPr lang="ru-RU" sz="20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total raion</a:t>
                      </a:r>
                      <a:endParaRPr lang="ru-RU" sz="2000">
                        <a:effectLst/>
                        <a:latin typeface="Times New Roman"/>
                        <a:ea typeface="Calibri"/>
                        <a:cs typeface="Times New Roman"/>
                      </a:endParaRPr>
                    </a:p>
                  </a:txBody>
                  <a:tcPr marL="68580" marR="68580" marT="0" marB="0" anchor="ctr"/>
                </a:tc>
              </a:tr>
              <a:tr h="784409">
                <a:tc>
                  <a:txBody>
                    <a:bodyPr/>
                    <a:lstStyle/>
                    <a:p>
                      <a:pPr algn="l">
                        <a:lnSpc>
                          <a:spcPct val="115000"/>
                        </a:lnSpc>
                        <a:spcAft>
                          <a:spcPts val="0"/>
                        </a:spcAft>
                      </a:pPr>
                      <a:r>
                        <a:rPr lang="ro-RO" sz="2000" dirty="0">
                          <a:effectLst/>
                        </a:rPr>
                        <a:t>total copii cu </a:t>
                      </a:r>
                      <a:r>
                        <a:rPr lang="ro-RO" sz="2000" dirty="0" err="1">
                          <a:effectLst/>
                        </a:rPr>
                        <a:t>vîrste</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1535</a:t>
                      </a:r>
                      <a:endParaRPr lang="ru-RU" sz="20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1036</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1047</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1050</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2000">
                          <a:effectLst/>
                        </a:rPr>
                        <a:t>1035</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R="300990" indent="145415" algn="ctr">
                        <a:lnSpc>
                          <a:spcPct val="115000"/>
                        </a:lnSpc>
                        <a:spcAft>
                          <a:spcPts val="0"/>
                        </a:spcAft>
                      </a:pPr>
                      <a:r>
                        <a:rPr lang="ro-RO" sz="2000">
                          <a:effectLst/>
                        </a:rPr>
                        <a:t>6185</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821210">
                <a:tc>
                  <a:txBody>
                    <a:bodyPr/>
                    <a:lstStyle/>
                    <a:p>
                      <a:pPr algn="l">
                        <a:lnSpc>
                          <a:spcPct val="115000"/>
                        </a:lnSpc>
                        <a:spcAft>
                          <a:spcPts val="0"/>
                        </a:spcAft>
                      </a:pPr>
                      <a:r>
                        <a:rPr lang="ro-RO" sz="2000" dirty="0">
                          <a:effectLst/>
                        </a:rPr>
                        <a:t>nr</a:t>
                      </a:r>
                      <a:r>
                        <a:rPr lang="ro-RO" sz="2000" dirty="0" smtClean="0">
                          <a:effectLst/>
                        </a:rPr>
                        <a:t>. de </a:t>
                      </a:r>
                      <a:r>
                        <a:rPr lang="ro-RO" sz="2000" dirty="0">
                          <a:effectLst/>
                        </a:rPr>
                        <a:t>grupe</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24</a:t>
                      </a:r>
                      <a:endParaRPr lang="ru-RU" sz="20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dirty="0">
                          <a:effectLst/>
                        </a:rPr>
                        <a:t>31</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dirty="0">
                          <a:effectLst/>
                        </a:rPr>
                        <a:t>38</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41</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50</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184</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807651">
                <a:tc>
                  <a:txBody>
                    <a:bodyPr/>
                    <a:lstStyle/>
                    <a:p>
                      <a:pPr algn="l">
                        <a:lnSpc>
                          <a:spcPct val="115000"/>
                        </a:lnSpc>
                        <a:spcAft>
                          <a:spcPts val="0"/>
                        </a:spcAft>
                      </a:pPr>
                      <a:r>
                        <a:rPr lang="ro-RO" sz="2000" dirty="0">
                          <a:effectLst/>
                        </a:rPr>
                        <a:t>nr</a:t>
                      </a:r>
                      <a:r>
                        <a:rPr lang="ro-RO" sz="2000" dirty="0" smtClean="0">
                          <a:effectLst/>
                        </a:rPr>
                        <a:t>. de </a:t>
                      </a:r>
                      <a:r>
                        <a:rPr lang="ro-RO" sz="2000" dirty="0">
                          <a:effectLst/>
                        </a:rPr>
                        <a:t>copii</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576</a:t>
                      </a:r>
                      <a:endParaRPr lang="ru-RU" sz="20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740</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dirty="0">
                          <a:effectLst/>
                        </a:rPr>
                        <a:t>921</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dirty="0">
                          <a:effectLst/>
                        </a:rPr>
                        <a:t>985</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2000" dirty="0">
                          <a:effectLst/>
                        </a:rPr>
                        <a:t>1025</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2000">
                          <a:effectLst/>
                        </a:rPr>
                        <a:t>4247</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792157">
                <a:tc>
                  <a:txBody>
                    <a:bodyPr/>
                    <a:lstStyle/>
                    <a:p>
                      <a:pPr algn="l">
                        <a:lnSpc>
                          <a:spcPct val="115000"/>
                        </a:lnSpc>
                        <a:spcAft>
                          <a:spcPts val="0"/>
                        </a:spcAft>
                      </a:pPr>
                      <a:r>
                        <a:rPr lang="ro-RO" sz="2000" dirty="0">
                          <a:effectLst/>
                        </a:rPr>
                        <a:t>% cuprinderii</a:t>
                      </a:r>
                      <a:endParaRPr lang="ru-RU" sz="20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2000">
                          <a:effectLst/>
                        </a:rPr>
                        <a:t>37,5%</a:t>
                      </a:r>
                      <a:endParaRPr lang="ru-RU" sz="20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2000">
                          <a:effectLst/>
                        </a:rPr>
                        <a:t>71,4%</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2000" dirty="0">
                          <a:effectLst/>
                        </a:rPr>
                        <a:t>87,9%</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2000">
                          <a:effectLst/>
                        </a:rPr>
                        <a:t>93,8%</a:t>
                      </a:r>
                      <a:endParaRPr lang="ru-RU" sz="20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2000" dirty="0">
                          <a:effectLst/>
                        </a:rPr>
                        <a:t>99%</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2000" dirty="0">
                          <a:effectLst/>
                        </a:rPr>
                        <a:t>74,5%</a:t>
                      </a:r>
                      <a:endParaRPr lang="ru-RU" sz="20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59528455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087114"/>
            <a:ext cx="8856983" cy="2413894"/>
          </a:xfrm>
        </p:spPr>
        <p:txBody>
          <a:bodyPr>
            <a:noAutofit/>
          </a:bodyPr>
          <a:lstStyle/>
          <a:p>
            <a:pPr marL="17100" indent="0">
              <a:spcBef>
                <a:spcPts val="600"/>
              </a:spcBef>
              <a:buNone/>
            </a:pPr>
            <a:r>
              <a:rPr lang="vi-VN" sz="2000" dirty="0"/>
              <a:t>Rata de instituționalizare a copiilor de 6-7 ani constituie 99 % -, învăţămînt obligatoriu (Art.13 din Codul educaţiei)</a:t>
            </a:r>
          </a:p>
          <a:p>
            <a:pPr marL="17100" indent="0">
              <a:spcBef>
                <a:spcPts val="600"/>
              </a:spcBef>
              <a:buNone/>
            </a:pPr>
            <a:r>
              <a:rPr lang="vi-VN" sz="2000" dirty="0"/>
              <a:t>Deşi,  în ultimii ani, a crescut procentul înrolării  copiilor în grădiniţa de la 57,2 % (2013) - la 74,5% (2016)  ca consecință a suplimentării  numărului de grupe/locuri,  totuşi un număr semnificativ de copii rămîn în afara procesului de educaţie timpurie şi constituie 25,5%  din numărul total de copii de vîrstă preşcolară şi antepreşcolară</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ACCESUL  LA EDUCATIE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val="596027144"/>
              </p:ext>
            </p:extLst>
          </p:nvPr>
        </p:nvGraphicFramePr>
        <p:xfrm>
          <a:off x="1115616" y="3429000"/>
          <a:ext cx="7632848" cy="31683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6982621"/>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utoShape 3"/>
          <p:cNvSpPr>
            <a:spLocks noChangeArrowheads="1"/>
          </p:cNvSpPr>
          <p:nvPr/>
        </p:nvSpPr>
        <p:spPr bwMode="gray">
          <a:xfrm>
            <a:off x="943197" y="2084170"/>
            <a:ext cx="7317656" cy="1455312"/>
          </a:xfrm>
          <a:prstGeom prst="upArrow">
            <a:avLst>
              <a:gd name="adj1" fmla="val 57824"/>
              <a:gd name="adj2" fmla="val 54398"/>
            </a:avLst>
          </a:prstGeom>
          <a:gradFill rotWithShape="1">
            <a:gsLst>
              <a:gs pos="0">
                <a:srgbClr val="72B143"/>
              </a:gs>
              <a:gs pos="100000">
                <a:srgbClr val="72B143">
                  <a:gamma/>
                  <a:tint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endParaRPr>
          </a:p>
        </p:txBody>
      </p:sp>
      <p:sp>
        <p:nvSpPr>
          <p:cNvPr id="70" name="AutoShape 4"/>
          <p:cNvSpPr>
            <a:spLocks noChangeArrowheads="1"/>
          </p:cNvSpPr>
          <p:nvPr/>
        </p:nvSpPr>
        <p:spPr bwMode="gray">
          <a:xfrm>
            <a:off x="2217220" y="1484784"/>
            <a:ext cx="4773754" cy="574675"/>
          </a:xfrm>
          <a:prstGeom prst="roundRect">
            <a:avLst>
              <a:gd name="adj" fmla="val 50000"/>
            </a:avLst>
          </a:prstGeom>
          <a:gradFill rotWithShape="1">
            <a:gsLst>
              <a:gs pos="0">
                <a:srgbClr val="0099CC"/>
              </a:gs>
              <a:gs pos="50000">
                <a:srgbClr val="0099CC">
                  <a:gamma/>
                  <a:tint val="64314"/>
                  <a:invGamma/>
                </a:srgbClr>
              </a:gs>
              <a:gs pos="100000">
                <a:srgbClr val="0099CC"/>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2400" b="0" i="0" u="none" strike="noStrike" kern="0" cap="none" spc="0" normalizeH="0" baseline="0" noProof="0" dirty="0" smtClean="0">
                <a:ln>
                  <a:noFill/>
                </a:ln>
                <a:solidFill>
                  <a:srgbClr val="000000"/>
                </a:solidFill>
                <a:effectLst>
                  <a:outerShdw blurRad="38100" dist="38100" dir="2700000" algn="tl">
                    <a:srgbClr val="000000"/>
                  </a:outerShdw>
                </a:effectLst>
                <a:uLnTx/>
                <a:uFillTx/>
                <a:latin typeface="Calibri" pitchFamily="34" charset="0"/>
                <a:cs typeface="Calibri" pitchFamily="34" charset="0"/>
              </a:rPr>
              <a:t>ÎNVĂŢĂMÎNTUL PREUNIVERSITAR</a:t>
            </a:r>
            <a:endParaRPr kumimoji="0" lang="en-US" sz="2400" b="0" i="0" u="none" strike="noStrike" kern="0" cap="none" spc="0" normalizeH="0" baseline="0" noProof="0" dirty="0">
              <a:ln>
                <a:noFill/>
              </a:ln>
              <a:solidFill>
                <a:srgbClr val="000000"/>
              </a:solidFill>
              <a:effectLst>
                <a:outerShdw blurRad="38100" dist="38100" dir="2700000" algn="tl">
                  <a:srgbClr val="000000"/>
                </a:outerShdw>
              </a:effectLst>
              <a:uLnTx/>
              <a:uFillTx/>
              <a:latin typeface="Calibri" pitchFamily="34" charset="0"/>
              <a:cs typeface="Calibri" pitchFamily="34" charset="0"/>
            </a:endParaRPr>
          </a:p>
        </p:txBody>
      </p:sp>
      <p:grpSp>
        <p:nvGrpSpPr>
          <p:cNvPr id="71" name="Group 6"/>
          <p:cNvGrpSpPr>
            <a:grpSpLocks/>
          </p:cNvGrpSpPr>
          <p:nvPr/>
        </p:nvGrpSpPr>
        <p:grpSpPr bwMode="auto">
          <a:xfrm>
            <a:off x="1642344" y="3240102"/>
            <a:ext cx="1579563" cy="2071688"/>
            <a:chOff x="576" y="2475"/>
            <a:chExt cx="995" cy="1305"/>
          </a:xfrm>
        </p:grpSpPr>
        <p:grpSp>
          <p:nvGrpSpPr>
            <p:cNvPr id="72" name="Group 7"/>
            <p:cNvGrpSpPr>
              <a:grpSpLocks/>
            </p:cNvGrpSpPr>
            <p:nvPr/>
          </p:nvGrpSpPr>
          <p:grpSpPr bwMode="auto">
            <a:xfrm>
              <a:off x="576" y="2475"/>
              <a:ext cx="936" cy="954"/>
              <a:chOff x="624" y="1584"/>
              <a:chExt cx="1248" cy="1296"/>
            </a:xfrm>
          </p:grpSpPr>
          <p:grpSp>
            <p:nvGrpSpPr>
              <p:cNvPr id="74" name="Group 8"/>
              <p:cNvGrpSpPr>
                <a:grpSpLocks/>
              </p:cNvGrpSpPr>
              <p:nvPr/>
            </p:nvGrpSpPr>
            <p:grpSpPr bwMode="auto">
              <a:xfrm>
                <a:off x="624" y="1584"/>
                <a:ext cx="1248" cy="1296"/>
                <a:chOff x="2016" y="1920"/>
                <a:chExt cx="1680" cy="1680"/>
              </a:xfrm>
            </p:grpSpPr>
            <p:sp>
              <p:nvSpPr>
                <p:cNvPr id="76" name="Oval 9"/>
                <p:cNvSpPr>
                  <a:spLocks noChangeArrowheads="1"/>
                </p:cNvSpPr>
                <p:nvPr/>
              </p:nvSpPr>
              <p:spPr bwMode="gray">
                <a:xfrm>
                  <a:off x="2016" y="1920"/>
                  <a:ext cx="1680" cy="1680"/>
                </a:xfrm>
                <a:prstGeom prst="ellipse">
                  <a:avLst/>
                </a:prstGeom>
                <a:gradFill rotWithShape="1">
                  <a:gsLst>
                    <a:gs pos="0">
                      <a:srgbClr val="0099CC"/>
                    </a:gs>
                    <a:gs pos="100000">
                      <a:srgbClr val="0099CC">
                        <a:gamma/>
                        <a:shade val="63529"/>
                        <a:invGamma/>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endParaRPr>
                </a:p>
              </p:txBody>
            </p:sp>
            <p:sp>
              <p:nvSpPr>
                <p:cNvPr id="77" name="Freeform 10"/>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0099CC"/>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endParaRPr>
                </a:p>
              </p:txBody>
            </p:sp>
          </p:grpSp>
          <p:sp>
            <p:nvSpPr>
              <p:cNvPr id="75" name="Text Box 11"/>
              <p:cNvSpPr txBox="1">
                <a:spLocks noChangeArrowheads="1"/>
              </p:cNvSpPr>
              <p:nvPr/>
            </p:nvSpPr>
            <p:spPr bwMode="gray">
              <a:xfrm>
                <a:off x="708" y="2128"/>
                <a:ext cx="1092" cy="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defRPr/>
                </a:pPr>
                <a:r>
                  <a:rPr lang="en-US" kern="0" dirty="0" smtClean="0">
                    <a:solidFill>
                      <a:srgbClr val="FFFFFF"/>
                    </a:solidFill>
                    <a:effectLst>
                      <a:outerShdw blurRad="38100" dist="38100" dir="2700000" algn="tl">
                        <a:srgbClr val="C0C0C0"/>
                      </a:outerShdw>
                    </a:effectLst>
                  </a:rPr>
                  <a:t>38 </a:t>
                </a:r>
                <a:r>
                  <a:rPr lang="en-US" kern="0" dirty="0" err="1">
                    <a:solidFill>
                      <a:srgbClr val="FFFFFF"/>
                    </a:solidFill>
                    <a:effectLst>
                      <a:outerShdw blurRad="38100" dist="38100" dir="2700000" algn="tl">
                        <a:srgbClr val="C0C0C0"/>
                      </a:outerShdw>
                    </a:effectLst>
                  </a:rPr>
                  <a:t>institu</a:t>
                </a:r>
                <a:r>
                  <a:rPr lang="ro-RO" kern="0" dirty="0">
                    <a:solidFill>
                      <a:srgbClr val="FFFFFF"/>
                    </a:solidFill>
                    <a:effectLst>
                      <a:outerShdw blurRad="38100" dist="38100" dir="2700000" algn="tl">
                        <a:srgbClr val="C0C0C0"/>
                      </a:outerShdw>
                    </a:effectLst>
                  </a:rPr>
                  <a:t>ții </a:t>
                </a:r>
              </a:p>
              <a:p>
                <a:pPr lvl="0" algn="ctr">
                  <a:defRPr/>
                </a:pPr>
                <a:r>
                  <a:rPr lang="ro-RO" kern="0" dirty="0">
                    <a:solidFill>
                      <a:srgbClr val="FFFFFF"/>
                    </a:solidFill>
                    <a:effectLst>
                      <a:outerShdw blurRad="38100" dist="38100" dir="2700000" algn="tl">
                        <a:srgbClr val="C0C0C0"/>
                      </a:outerShdw>
                    </a:effectLst>
                  </a:rPr>
                  <a:t>preșcolare</a:t>
                </a:r>
              </a:p>
            </p:txBody>
          </p:sp>
        </p:grpSp>
        <p:sp>
          <p:nvSpPr>
            <p:cNvPr id="73" name="Oval 12"/>
            <p:cNvSpPr>
              <a:spLocks noChangeArrowheads="1"/>
            </p:cNvSpPr>
            <p:nvPr/>
          </p:nvSpPr>
          <p:spPr bwMode="gray">
            <a:xfrm>
              <a:off x="576"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78" name="Group 13"/>
          <p:cNvGrpSpPr>
            <a:grpSpLocks/>
          </p:cNvGrpSpPr>
          <p:nvPr/>
        </p:nvGrpSpPr>
        <p:grpSpPr bwMode="auto">
          <a:xfrm>
            <a:off x="3131692" y="3227170"/>
            <a:ext cx="1617663" cy="2070100"/>
            <a:chOff x="1776" y="2476"/>
            <a:chExt cx="1019" cy="1304"/>
          </a:xfrm>
        </p:grpSpPr>
        <p:grpSp>
          <p:nvGrpSpPr>
            <p:cNvPr id="79" name="Group 14"/>
            <p:cNvGrpSpPr>
              <a:grpSpLocks/>
            </p:cNvGrpSpPr>
            <p:nvPr/>
          </p:nvGrpSpPr>
          <p:grpSpPr bwMode="auto">
            <a:xfrm>
              <a:off x="1776" y="2476"/>
              <a:ext cx="960" cy="958"/>
              <a:chOff x="2016" y="1920"/>
              <a:chExt cx="1680" cy="1680"/>
            </a:xfrm>
          </p:grpSpPr>
          <p:sp>
            <p:nvSpPr>
              <p:cNvPr id="82" name="Oval 15"/>
              <p:cNvSpPr>
                <a:spLocks noChangeArrowheads="1"/>
              </p:cNvSpPr>
              <p:nvPr/>
            </p:nvSpPr>
            <p:spPr bwMode="gray">
              <a:xfrm>
                <a:off x="2016" y="1920"/>
                <a:ext cx="1680" cy="1680"/>
              </a:xfrm>
              <a:prstGeom prst="ellipse">
                <a:avLst/>
              </a:prstGeom>
              <a:gradFill rotWithShape="1">
                <a:gsLst>
                  <a:gs pos="0">
                    <a:srgbClr val="6699FF"/>
                  </a:gs>
                  <a:gs pos="100000">
                    <a:srgbClr val="6699FF">
                      <a:gamma/>
                      <a:shade val="51373"/>
                      <a:invGamma/>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83" name="Freeform 16"/>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6699FF">
                      <a:gamma/>
                      <a:tint val="0"/>
                      <a:invGamma/>
                    </a:srgbClr>
                  </a:gs>
                  <a:gs pos="100000">
                    <a:srgbClr val="6699FF"/>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80" name="Text Box 17"/>
            <p:cNvSpPr txBox="1">
              <a:spLocks noChangeArrowheads="1"/>
            </p:cNvSpPr>
            <p:nvPr/>
          </p:nvSpPr>
          <p:spPr bwMode="gray">
            <a:xfrm>
              <a:off x="1824" y="2936"/>
              <a:ext cx="86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ro-RO" kern="0" dirty="0" smtClean="0">
                  <a:solidFill>
                    <a:srgbClr val="FFFFFF"/>
                  </a:solidFill>
                  <a:effectLst>
                    <a:outerShdw blurRad="38100" dist="38100" dir="2700000" algn="tl">
                      <a:srgbClr val="C0C0C0"/>
                    </a:outerShdw>
                  </a:effectLst>
                </a:rPr>
                <a:t>1</a:t>
              </a:r>
              <a:r>
                <a:rPr lang="en-US" kern="0" dirty="0" smtClean="0">
                  <a:solidFill>
                    <a:srgbClr val="FFFFFF"/>
                  </a:solidFill>
                  <a:effectLst>
                    <a:outerShdw blurRad="38100" dist="38100" dir="2700000" algn="tl">
                      <a:srgbClr val="C0C0C0"/>
                    </a:outerShdw>
                  </a:effectLst>
                </a:rPr>
                <a:t>1</a:t>
              </a:r>
              <a:r>
                <a:rPr lang="ro-RO" kern="0" dirty="0" smtClean="0">
                  <a:solidFill>
                    <a:srgbClr val="FFFFFF"/>
                  </a:solidFill>
                  <a:effectLst>
                    <a:outerShdw blurRad="38100" dist="38100" dir="2700000" algn="tl">
                      <a:srgbClr val="C0C0C0"/>
                    </a:outerShdw>
                  </a:effectLst>
                </a:rPr>
                <a:t> licee</a:t>
              </a:r>
              <a:endParaRPr lang="en-US" kern="0" dirty="0">
                <a:solidFill>
                  <a:srgbClr val="FFFFFF"/>
                </a:solidFill>
                <a:effectLst>
                  <a:outerShdw blurRad="38100" dist="38100" dir="2700000" algn="tl">
                    <a:srgbClr val="C0C0C0"/>
                  </a:outerShdw>
                </a:effectLst>
              </a:endParaRPr>
            </a:p>
          </p:txBody>
        </p:sp>
        <p:sp>
          <p:nvSpPr>
            <p:cNvPr id="81" name="Oval 80"/>
            <p:cNvSpPr>
              <a:spLocks noChangeArrowheads="1"/>
            </p:cNvSpPr>
            <p:nvPr/>
          </p:nvSpPr>
          <p:spPr bwMode="gray">
            <a:xfrm>
              <a:off x="1800"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84" name="Group 19"/>
          <p:cNvGrpSpPr>
            <a:grpSpLocks/>
          </p:cNvGrpSpPr>
          <p:nvPr/>
        </p:nvGrpSpPr>
        <p:grpSpPr bwMode="auto">
          <a:xfrm>
            <a:off x="4629573" y="3254728"/>
            <a:ext cx="1631950" cy="2114550"/>
            <a:chOff x="3072" y="2448"/>
            <a:chExt cx="1028" cy="1332"/>
          </a:xfrm>
        </p:grpSpPr>
        <p:grpSp>
          <p:nvGrpSpPr>
            <p:cNvPr id="85" name="Group 20"/>
            <p:cNvGrpSpPr>
              <a:grpSpLocks/>
            </p:cNvGrpSpPr>
            <p:nvPr/>
          </p:nvGrpSpPr>
          <p:grpSpPr bwMode="auto">
            <a:xfrm>
              <a:off x="3072" y="2448"/>
              <a:ext cx="960" cy="958"/>
              <a:chOff x="2016" y="1920"/>
              <a:chExt cx="1680" cy="1680"/>
            </a:xfrm>
          </p:grpSpPr>
          <p:sp>
            <p:nvSpPr>
              <p:cNvPr id="88" name="Oval 21"/>
              <p:cNvSpPr>
                <a:spLocks noChangeArrowheads="1"/>
              </p:cNvSpPr>
              <p:nvPr/>
            </p:nvSpPr>
            <p:spPr bwMode="gray">
              <a:xfrm>
                <a:off x="2016" y="1920"/>
                <a:ext cx="1680" cy="1680"/>
              </a:xfrm>
              <a:prstGeom prst="ellipse">
                <a:avLst/>
              </a:prstGeom>
              <a:gradFill rotWithShape="1">
                <a:gsLst>
                  <a:gs pos="0">
                    <a:srgbClr val="72B143"/>
                  </a:gs>
                  <a:gs pos="100000">
                    <a:srgbClr val="72B143">
                      <a:gamma/>
                      <a:shade val="51373"/>
                      <a:invGamma/>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89" name="Freeform 22"/>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72B143">
                      <a:gamma/>
                      <a:tint val="0"/>
                      <a:invGamma/>
                    </a:srgbClr>
                  </a:gs>
                  <a:gs pos="100000">
                    <a:srgbClr val="72B143"/>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86" name="Text Box 23"/>
            <p:cNvSpPr txBox="1">
              <a:spLocks noChangeArrowheads="1"/>
            </p:cNvSpPr>
            <p:nvPr/>
          </p:nvSpPr>
          <p:spPr bwMode="gray">
            <a:xfrm>
              <a:off x="3120" y="2908"/>
              <a:ext cx="86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kern="0" dirty="0" smtClean="0">
                  <a:solidFill>
                    <a:srgbClr val="FFFFFF"/>
                  </a:solidFill>
                  <a:effectLst>
                    <a:outerShdw blurRad="38100" dist="38100" dir="2700000" algn="tl">
                      <a:srgbClr val="C0C0C0"/>
                    </a:outerShdw>
                  </a:effectLst>
                </a:rPr>
                <a:t>18 </a:t>
              </a:r>
              <a:r>
                <a:rPr lang="ro-RO" kern="0" dirty="0" smtClean="0">
                  <a:solidFill>
                    <a:srgbClr val="FFFFFF"/>
                  </a:solidFill>
                  <a:effectLst>
                    <a:outerShdw blurRad="38100" dist="38100" dir="2700000" algn="tl">
                      <a:srgbClr val="C0C0C0"/>
                    </a:outerShdw>
                  </a:effectLst>
                </a:rPr>
                <a:t>gimnazii</a:t>
              </a:r>
              <a:endParaRPr lang="en-US" kern="0" dirty="0">
                <a:solidFill>
                  <a:srgbClr val="FFFFFF"/>
                </a:solidFill>
                <a:effectLst>
                  <a:outerShdw blurRad="38100" dist="38100" dir="2700000" algn="tl">
                    <a:srgbClr val="C0C0C0"/>
                  </a:outerShdw>
                </a:effectLst>
              </a:endParaRPr>
            </a:p>
          </p:txBody>
        </p:sp>
        <p:sp>
          <p:nvSpPr>
            <p:cNvPr id="87" name="Oval 86"/>
            <p:cNvSpPr>
              <a:spLocks noChangeArrowheads="1"/>
            </p:cNvSpPr>
            <p:nvPr/>
          </p:nvSpPr>
          <p:spPr bwMode="gray">
            <a:xfrm>
              <a:off x="3105"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90" name="Group 25"/>
          <p:cNvGrpSpPr>
            <a:grpSpLocks/>
          </p:cNvGrpSpPr>
          <p:nvPr/>
        </p:nvGrpSpPr>
        <p:grpSpPr bwMode="auto">
          <a:xfrm>
            <a:off x="6109584" y="3254728"/>
            <a:ext cx="1589093" cy="2114550"/>
            <a:chOff x="4266" y="2448"/>
            <a:chExt cx="1001" cy="1332"/>
          </a:xfrm>
        </p:grpSpPr>
        <p:grpSp>
          <p:nvGrpSpPr>
            <p:cNvPr id="91" name="Group 26"/>
            <p:cNvGrpSpPr>
              <a:grpSpLocks/>
            </p:cNvGrpSpPr>
            <p:nvPr/>
          </p:nvGrpSpPr>
          <p:grpSpPr bwMode="auto">
            <a:xfrm>
              <a:off x="4266" y="2448"/>
              <a:ext cx="958" cy="965"/>
              <a:chOff x="2400" y="1488"/>
              <a:chExt cx="1152" cy="1152"/>
            </a:xfrm>
          </p:grpSpPr>
          <p:grpSp>
            <p:nvGrpSpPr>
              <p:cNvPr id="93" name="Group 27"/>
              <p:cNvGrpSpPr>
                <a:grpSpLocks/>
              </p:cNvGrpSpPr>
              <p:nvPr/>
            </p:nvGrpSpPr>
            <p:grpSpPr bwMode="auto">
              <a:xfrm>
                <a:off x="2400" y="1488"/>
                <a:ext cx="1152" cy="1152"/>
                <a:chOff x="2016" y="1920"/>
                <a:chExt cx="1680" cy="1680"/>
              </a:xfrm>
            </p:grpSpPr>
            <p:sp>
              <p:nvSpPr>
                <p:cNvPr id="95" name="Oval 28"/>
                <p:cNvSpPr>
                  <a:spLocks noChangeArrowheads="1"/>
                </p:cNvSpPr>
                <p:nvPr/>
              </p:nvSpPr>
              <p:spPr bwMode="gray">
                <a:xfrm>
                  <a:off x="2016" y="1920"/>
                  <a:ext cx="1680" cy="1680"/>
                </a:xfrm>
                <a:prstGeom prst="ellipse">
                  <a:avLst/>
                </a:prstGeom>
                <a:gradFill rotWithShape="1">
                  <a:gsLst>
                    <a:gs pos="0">
                      <a:srgbClr val="AC7AD2"/>
                    </a:gs>
                    <a:gs pos="100000">
                      <a:srgbClr val="AC7AD2">
                        <a:gamma/>
                        <a:shade val="24314"/>
                        <a:invGamma/>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96" name="Freeform 2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AC7AD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94" name="Text Box 30"/>
              <p:cNvSpPr txBox="1">
                <a:spLocks noChangeArrowheads="1"/>
              </p:cNvSpPr>
              <p:nvPr/>
            </p:nvSpPr>
            <p:spPr bwMode="gray">
              <a:xfrm>
                <a:off x="2519" y="1965"/>
                <a:ext cx="987" cy="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defRPr/>
                </a:pPr>
                <a:r>
                  <a:rPr lang="en-US" kern="0" dirty="0" smtClean="0">
                    <a:solidFill>
                      <a:srgbClr val="FFFFFF"/>
                    </a:solidFill>
                    <a:effectLst>
                      <a:outerShdw blurRad="38100" dist="38100" dir="2700000" algn="tl">
                        <a:srgbClr val="C0C0C0"/>
                      </a:outerShdw>
                    </a:effectLst>
                  </a:rPr>
                  <a:t>2</a:t>
                </a:r>
                <a:r>
                  <a:rPr lang="ro-RO" kern="0" dirty="0" smtClean="0">
                    <a:solidFill>
                      <a:srgbClr val="FFFFFF"/>
                    </a:solidFill>
                    <a:effectLst>
                      <a:outerShdw blurRad="38100" dist="38100" dir="2700000" algn="tl">
                        <a:srgbClr val="C0C0C0"/>
                      </a:outerShdw>
                    </a:effectLst>
                  </a:rPr>
                  <a:t> școli</a:t>
                </a:r>
              </a:p>
              <a:p>
                <a:pPr lvl="0" algn="ctr">
                  <a:defRPr/>
                </a:pPr>
                <a:r>
                  <a:rPr lang="ro-RO" kern="0" dirty="0" smtClean="0">
                    <a:solidFill>
                      <a:srgbClr val="FFFFFF"/>
                    </a:solidFill>
                    <a:effectLst>
                      <a:outerShdw blurRad="38100" dist="38100" dir="2700000" algn="tl">
                        <a:srgbClr val="C0C0C0"/>
                      </a:outerShdw>
                    </a:effectLst>
                  </a:rPr>
                  <a:t> prim. </a:t>
                </a:r>
                <a:r>
                  <a:rPr lang="ro-RO" kern="0" dirty="0" err="1" smtClean="0">
                    <a:solidFill>
                      <a:srgbClr val="FFFFFF"/>
                    </a:solidFill>
                    <a:effectLst>
                      <a:outerShdw blurRad="38100" dist="38100" dir="2700000" algn="tl">
                        <a:srgbClr val="C0C0C0"/>
                      </a:outerShdw>
                    </a:effectLst>
                  </a:rPr>
                  <a:t>grăd</a:t>
                </a:r>
                <a:r>
                  <a:rPr lang="ro-RO" kern="0" dirty="0" smtClean="0">
                    <a:solidFill>
                      <a:srgbClr val="FFFFFF"/>
                    </a:solidFill>
                    <a:effectLst>
                      <a:outerShdw blurRad="38100" dist="38100" dir="2700000" algn="tl">
                        <a:srgbClr val="C0C0C0"/>
                      </a:outerShdw>
                    </a:effectLst>
                  </a:rPr>
                  <a:t>.</a:t>
                </a:r>
              </a:p>
            </p:txBody>
          </p:sp>
        </p:grpSp>
        <p:sp>
          <p:nvSpPr>
            <p:cNvPr id="92" name="Oval 31"/>
            <p:cNvSpPr>
              <a:spLocks noChangeArrowheads="1"/>
            </p:cNvSpPr>
            <p:nvPr/>
          </p:nvSpPr>
          <p:spPr bwMode="gray">
            <a:xfrm>
              <a:off x="4272"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104" name="Group 25"/>
          <p:cNvGrpSpPr>
            <a:grpSpLocks/>
          </p:cNvGrpSpPr>
          <p:nvPr/>
        </p:nvGrpSpPr>
        <p:grpSpPr bwMode="auto">
          <a:xfrm>
            <a:off x="2339258" y="4496996"/>
            <a:ext cx="1579565" cy="2114550"/>
            <a:chOff x="4272" y="2448"/>
            <a:chExt cx="995" cy="1332"/>
          </a:xfrm>
        </p:grpSpPr>
        <p:grpSp>
          <p:nvGrpSpPr>
            <p:cNvPr id="105" name="Group 26"/>
            <p:cNvGrpSpPr>
              <a:grpSpLocks/>
            </p:cNvGrpSpPr>
            <p:nvPr/>
          </p:nvGrpSpPr>
          <p:grpSpPr bwMode="auto">
            <a:xfrm>
              <a:off x="4273" y="2448"/>
              <a:ext cx="961" cy="965"/>
              <a:chOff x="2400" y="1488"/>
              <a:chExt cx="1152" cy="1152"/>
            </a:xfrm>
          </p:grpSpPr>
          <p:grpSp>
            <p:nvGrpSpPr>
              <p:cNvPr id="107" name="Group 27"/>
              <p:cNvGrpSpPr>
                <a:grpSpLocks/>
              </p:cNvGrpSpPr>
              <p:nvPr/>
            </p:nvGrpSpPr>
            <p:grpSpPr bwMode="auto">
              <a:xfrm>
                <a:off x="2400" y="1488"/>
                <a:ext cx="1152" cy="1152"/>
                <a:chOff x="2016" y="1920"/>
                <a:chExt cx="1680" cy="1680"/>
              </a:xfrm>
            </p:grpSpPr>
            <p:sp>
              <p:nvSpPr>
                <p:cNvPr id="109" name="Oval 28"/>
                <p:cNvSpPr>
                  <a:spLocks noChangeArrowheads="1"/>
                </p:cNvSpPr>
                <p:nvPr/>
              </p:nvSpPr>
              <p:spPr bwMode="gray">
                <a:xfrm>
                  <a:off x="2016" y="1920"/>
                  <a:ext cx="1680" cy="1680"/>
                </a:xfrm>
                <a:prstGeom prst="ellipse">
                  <a:avLst/>
                </a:prstGeom>
                <a:gradFill rotWithShape="1">
                  <a:gsLst>
                    <a:gs pos="0">
                      <a:srgbClr val="AC7AD2"/>
                    </a:gs>
                    <a:gs pos="100000">
                      <a:srgbClr val="1D528D">
                        <a:lumMod val="60000"/>
                        <a:lumOff val="4000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110" name="Freeform 2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AC7AD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108" name="Text Box 30"/>
              <p:cNvSpPr txBox="1">
                <a:spLocks noChangeArrowheads="1"/>
              </p:cNvSpPr>
              <p:nvPr/>
            </p:nvSpPr>
            <p:spPr bwMode="gray">
              <a:xfrm>
                <a:off x="2534" y="1941"/>
                <a:ext cx="865" cy="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defRPr/>
                </a:pPr>
                <a:r>
                  <a:rPr lang="ro-RO" kern="0" dirty="0" smtClean="0">
                    <a:solidFill>
                      <a:srgbClr val="FFFFFF"/>
                    </a:solidFill>
                    <a:effectLst>
                      <a:outerShdw blurRad="38100" dist="38100" dir="2700000" algn="tl">
                        <a:srgbClr val="C0C0C0"/>
                      </a:outerShdw>
                    </a:effectLst>
                  </a:rPr>
                  <a:t>1 centru </a:t>
                </a:r>
              </a:p>
              <a:p>
                <a:pPr lvl="0" algn="ctr">
                  <a:defRPr/>
                </a:pPr>
                <a:r>
                  <a:rPr lang="ro-RO" kern="0" dirty="0" smtClean="0">
                    <a:solidFill>
                      <a:srgbClr val="FFFFFF"/>
                    </a:solidFill>
                    <a:effectLst>
                      <a:outerShdw blurRad="38100" dist="38100" dir="2700000" algn="tl">
                        <a:srgbClr val="C0C0C0"/>
                      </a:outerShdw>
                    </a:effectLst>
                  </a:rPr>
                  <a:t>de creație</a:t>
                </a:r>
                <a:endParaRPr lang="en-US" kern="0" dirty="0">
                  <a:solidFill>
                    <a:srgbClr val="FFFFFF"/>
                  </a:solidFill>
                  <a:effectLst>
                    <a:outerShdw blurRad="38100" dist="38100" dir="2700000" algn="tl">
                      <a:srgbClr val="C0C0C0"/>
                    </a:outerShdw>
                  </a:effectLst>
                </a:endParaRPr>
              </a:p>
            </p:txBody>
          </p:sp>
        </p:grpSp>
        <p:sp>
          <p:nvSpPr>
            <p:cNvPr id="106" name="Oval 31"/>
            <p:cNvSpPr>
              <a:spLocks noChangeArrowheads="1"/>
            </p:cNvSpPr>
            <p:nvPr/>
          </p:nvSpPr>
          <p:spPr bwMode="gray">
            <a:xfrm>
              <a:off x="4272"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111" name="Group 19"/>
          <p:cNvGrpSpPr>
            <a:grpSpLocks/>
          </p:cNvGrpSpPr>
          <p:nvPr/>
        </p:nvGrpSpPr>
        <p:grpSpPr bwMode="auto">
          <a:xfrm>
            <a:off x="3842098" y="4451306"/>
            <a:ext cx="1631950" cy="2114550"/>
            <a:chOff x="3072" y="2448"/>
            <a:chExt cx="1028" cy="1332"/>
          </a:xfrm>
        </p:grpSpPr>
        <p:grpSp>
          <p:nvGrpSpPr>
            <p:cNvPr id="112" name="Group 20"/>
            <p:cNvGrpSpPr>
              <a:grpSpLocks/>
            </p:cNvGrpSpPr>
            <p:nvPr/>
          </p:nvGrpSpPr>
          <p:grpSpPr bwMode="auto">
            <a:xfrm>
              <a:off x="3072" y="2448"/>
              <a:ext cx="960" cy="958"/>
              <a:chOff x="2016" y="1920"/>
              <a:chExt cx="1680" cy="1680"/>
            </a:xfrm>
          </p:grpSpPr>
          <p:sp>
            <p:nvSpPr>
              <p:cNvPr id="115" name="Oval 21"/>
              <p:cNvSpPr>
                <a:spLocks noChangeArrowheads="1"/>
              </p:cNvSpPr>
              <p:nvPr/>
            </p:nvSpPr>
            <p:spPr bwMode="gray">
              <a:xfrm>
                <a:off x="2016" y="1920"/>
                <a:ext cx="1680" cy="1680"/>
              </a:xfrm>
              <a:prstGeom prst="ellipse">
                <a:avLst/>
              </a:prstGeom>
              <a:gradFill rotWithShape="1">
                <a:gsLst>
                  <a:gs pos="0">
                    <a:srgbClr val="72B143"/>
                  </a:gs>
                  <a:gs pos="100000">
                    <a:srgbClr val="174578">
                      <a:lumMod val="60000"/>
                      <a:lumOff val="4000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116" name="Freeform 22"/>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72B143">
                      <a:gamma/>
                      <a:tint val="0"/>
                      <a:invGamma/>
                    </a:srgbClr>
                  </a:gs>
                  <a:gs pos="100000">
                    <a:srgbClr val="72B143"/>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113" name="Text Box 23"/>
            <p:cNvSpPr txBox="1">
              <a:spLocks noChangeArrowheads="1"/>
            </p:cNvSpPr>
            <p:nvPr/>
          </p:nvSpPr>
          <p:spPr bwMode="gray">
            <a:xfrm>
              <a:off x="3101" y="2856"/>
              <a:ext cx="864"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1800" b="0" i="0" u="none" strike="noStrike" kern="0" cap="none" spc="0" normalizeH="0" baseline="0" noProof="0" dirty="0" smtClean="0">
                  <a:ln>
                    <a:noFill/>
                  </a:ln>
                  <a:solidFill>
                    <a:schemeClr val="bg1"/>
                  </a:solidFill>
                  <a:effectLst>
                    <a:outerShdw blurRad="38100" dist="38100" dir="2700000" algn="tl">
                      <a:srgbClr val="C0C0C0"/>
                    </a:outerShdw>
                  </a:effectLst>
                  <a:uLnTx/>
                  <a:uFillTx/>
                </a:rPr>
                <a:t>1 centru creaţie </a:t>
              </a:r>
              <a:r>
                <a:rPr kumimoji="0" lang="ro-RO" sz="1800" b="0" i="0" u="none" strike="noStrike" kern="0" cap="none" spc="0" normalizeH="0" baseline="0" noProof="0" dirty="0" err="1" smtClean="0">
                  <a:ln>
                    <a:noFill/>
                  </a:ln>
                  <a:solidFill>
                    <a:schemeClr val="bg1"/>
                  </a:solidFill>
                  <a:effectLst>
                    <a:outerShdw blurRad="38100" dist="38100" dir="2700000" algn="tl">
                      <a:srgbClr val="C0C0C0"/>
                    </a:outerShdw>
                  </a:effectLst>
                  <a:uLnTx/>
                  <a:uFillTx/>
                </a:rPr>
                <a:t>teh</a:t>
              </a:r>
              <a:r>
                <a:rPr lang="ro-RO" kern="0" dirty="0" smtClean="0">
                  <a:solidFill>
                    <a:srgbClr val="FFFFFF"/>
                  </a:solidFill>
                  <a:effectLst>
                    <a:outerShdw blurRad="38100" dist="38100" dir="2700000" algn="tl">
                      <a:srgbClr val="C0C0C0"/>
                    </a:outerShdw>
                  </a:effectLst>
                </a:rPr>
                <a:t>.</a:t>
              </a:r>
              <a:endParaRPr kumimoji="0" lang="en-US" sz="1800" b="0" i="0" u="none" strike="noStrike" kern="0" cap="none" spc="0" normalizeH="0" baseline="0" noProof="0" dirty="0">
                <a:ln>
                  <a:noFill/>
                </a:ln>
                <a:solidFill>
                  <a:srgbClr val="FFFFFF"/>
                </a:solidFill>
                <a:effectLst>
                  <a:outerShdw blurRad="38100" dist="38100" dir="2700000" algn="tl">
                    <a:srgbClr val="C0C0C0"/>
                  </a:outerShdw>
                </a:effectLst>
                <a:uLnTx/>
                <a:uFillTx/>
              </a:endParaRPr>
            </a:p>
          </p:txBody>
        </p:sp>
        <p:sp>
          <p:nvSpPr>
            <p:cNvPr id="114" name="Oval 113"/>
            <p:cNvSpPr>
              <a:spLocks noChangeArrowheads="1"/>
            </p:cNvSpPr>
            <p:nvPr/>
          </p:nvSpPr>
          <p:spPr bwMode="gray">
            <a:xfrm>
              <a:off x="3105"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grpSp>
        <p:nvGrpSpPr>
          <p:cNvPr id="117" name="Group 25"/>
          <p:cNvGrpSpPr>
            <a:grpSpLocks/>
          </p:cNvGrpSpPr>
          <p:nvPr/>
        </p:nvGrpSpPr>
        <p:grpSpPr bwMode="auto">
          <a:xfrm>
            <a:off x="5331625" y="4451306"/>
            <a:ext cx="1579566" cy="2114550"/>
            <a:chOff x="4272" y="2448"/>
            <a:chExt cx="995" cy="1332"/>
          </a:xfrm>
        </p:grpSpPr>
        <p:grpSp>
          <p:nvGrpSpPr>
            <p:cNvPr id="118" name="Group 26"/>
            <p:cNvGrpSpPr>
              <a:grpSpLocks/>
            </p:cNvGrpSpPr>
            <p:nvPr/>
          </p:nvGrpSpPr>
          <p:grpSpPr bwMode="auto">
            <a:xfrm>
              <a:off x="4275" y="2448"/>
              <a:ext cx="961" cy="965"/>
              <a:chOff x="2400" y="1488"/>
              <a:chExt cx="1152" cy="1152"/>
            </a:xfrm>
          </p:grpSpPr>
          <p:grpSp>
            <p:nvGrpSpPr>
              <p:cNvPr id="120" name="Group 27"/>
              <p:cNvGrpSpPr>
                <a:grpSpLocks/>
              </p:cNvGrpSpPr>
              <p:nvPr/>
            </p:nvGrpSpPr>
            <p:grpSpPr bwMode="auto">
              <a:xfrm>
                <a:off x="2400" y="1488"/>
                <a:ext cx="1152" cy="1152"/>
                <a:chOff x="2016" y="1920"/>
                <a:chExt cx="1680" cy="1680"/>
              </a:xfrm>
            </p:grpSpPr>
            <p:sp>
              <p:nvSpPr>
                <p:cNvPr id="122" name="Oval 28"/>
                <p:cNvSpPr>
                  <a:spLocks noChangeArrowheads="1"/>
                </p:cNvSpPr>
                <p:nvPr/>
              </p:nvSpPr>
              <p:spPr bwMode="gray">
                <a:xfrm>
                  <a:off x="2016" y="1920"/>
                  <a:ext cx="1680" cy="1680"/>
                </a:xfrm>
                <a:prstGeom prst="ellipse">
                  <a:avLst/>
                </a:prstGeom>
                <a:gradFill rotWithShape="1">
                  <a:gsLst>
                    <a:gs pos="0">
                      <a:srgbClr val="AC7AD2"/>
                    </a:gs>
                    <a:gs pos="100000">
                      <a:srgbClr val="72B143">
                        <a:lumMod val="5000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sp>
              <p:nvSpPr>
                <p:cNvPr id="123" name="Freeform 2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AC7AD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endParaRPr>
                </a:p>
              </p:txBody>
            </p:sp>
          </p:grpSp>
          <p:sp>
            <p:nvSpPr>
              <p:cNvPr id="121" name="Text Box 30"/>
              <p:cNvSpPr txBox="1">
                <a:spLocks noChangeArrowheads="1"/>
              </p:cNvSpPr>
              <p:nvPr/>
            </p:nvSpPr>
            <p:spPr bwMode="gray">
              <a:xfrm>
                <a:off x="2641" y="2025"/>
                <a:ext cx="712" cy="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defRPr/>
                </a:pPr>
                <a:r>
                  <a:rPr lang="ro-RO" kern="0" dirty="0">
                    <a:solidFill>
                      <a:srgbClr val="FFFFFF"/>
                    </a:solidFill>
                    <a:effectLst>
                      <a:outerShdw blurRad="38100" dist="38100" dir="2700000" algn="tl">
                        <a:srgbClr val="C0C0C0"/>
                      </a:outerShdw>
                    </a:effectLst>
                  </a:rPr>
                  <a:t>1 şcoală</a:t>
                </a:r>
              </a:p>
              <a:p>
                <a:pPr lvl="0" algn="ctr">
                  <a:defRPr/>
                </a:pPr>
                <a:r>
                  <a:rPr lang="ro-RO" kern="0" dirty="0">
                    <a:solidFill>
                      <a:srgbClr val="FFFFFF"/>
                    </a:solidFill>
                    <a:effectLst>
                      <a:outerShdw blurRad="38100" dist="38100" dir="2700000" algn="tl">
                        <a:srgbClr val="C0C0C0"/>
                      </a:outerShdw>
                    </a:effectLst>
                  </a:rPr>
                  <a:t>sportivă</a:t>
                </a:r>
              </a:p>
            </p:txBody>
          </p:sp>
        </p:grpSp>
        <p:sp>
          <p:nvSpPr>
            <p:cNvPr id="119" name="Oval 31"/>
            <p:cNvSpPr>
              <a:spLocks noChangeArrowheads="1"/>
            </p:cNvSpPr>
            <p:nvPr/>
          </p:nvSpPr>
          <p:spPr bwMode="gray">
            <a:xfrm>
              <a:off x="4272" y="3504"/>
              <a:ext cx="995" cy="276"/>
            </a:xfrm>
            <a:prstGeom prst="ellipse">
              <a:avLst/>
            </a:prstGeom>
            <a:gradFill rotWithShape="1">
              <a:gsLst>
                <a:gs pos="0">
                  <a:srgbClr val="C0C0C0"/>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1D528D"/>
                </a:solidFill>
                <a:effectLst/>
                <a:uLnTx/>
                <a:uFillTx/>
              </a:endParaRPr>
            </a:p>
          </p:txBody>
        </p:sp>
      </p:grpSp>
      <p:sp>
        <p:nvSpPr>
          <p:cNvPr id="131" name="Content Placeholder 2"/>
          <p:cNvSpPr>
            <a:spLocks noGrp="1"/>
          </p:cNvSpPr>
          <p:nvPr>
            <p:ph idx="1"/>
          </p:nvPr>
        </p:nvSpPr>
        <p:spPr>
          <a:xfrm>
            <a:off x="2518302" y="2651106"/>
            <a:ext cx="4169323" cy="504056"/>
          </a:xfrm>
        </p:spPr>
        <p:txBody>
          <a:bodyPr/>
          <a:lstStyle/>
          <a:p>
            <a:pPr marL="0" indent="0" algn="ctr">
              <a:spcBef>
                <a:spcPts val="0"/>
              </a:spcBef>
              <a:spcAft>
                <a:spcPts val="600"/>
              </a:spcAft>
              <a:buNone/>
            </a:pPr>
            <a:r>
              <a:rPr lang="ro-RO" sz="2400" b="1" dirty="0" smtClean="0">
                <a:solidFill>
                  <a:schemeClr val="accent5">
                    <a:lumMod val="50000"/>
                  </a:schemeClr>
                </a:solidFill>
                <a:latin typeface="Times New Roman" pitchFamily="18" charset="0"/>
                <a:cs typeface="Times New Roman" pitchFamily="18" charset="0"/>
              </a:rPr>
              <a:t>7</a:t>
            </a:r>
            <a:r>
              <a:rPr lang="en-US" sz="2400" b="1" dirty="0" smtClean="0">
                <a:solidFill>
                  <a:schemeClr val="accent5">
                    <a:lumMod val="50000"/>
                  </a:schemeClr>
                </a:solidFill>
                <a:latin typeface="Times New Roman" pitchFamily="18" charset="0"/>
                <a:cs typeface="Times New Roman" pitchFamily="18" charset="0"/>
              </a:rPr>
              <a:t>2</a:t>
            </a:r>
            <a:r>
              <a:rPr lang="ro-RO" sz="2400" b="1" dirty="0" smtClean="0">
                <a:solidFill>
                  <a:schemeClr val="accent5">
                    <a:lumMod val="50000"/>
                  </a:schemeClr>
                </a:solidFill>
                <a:latin typeface="Times New Roman" pitchFamily="18" charset="0"/>
                <a:cs typeface="Times New Roman" pitchFamily="18" charset="0"/>
              </a:rPr>
              <a:t> instituții</a:t>
            </a:r>
            <a:endParaRPr lang="vi-VN" sz="2400" b="1" dirty="0" smtClean="0">
              <a:solidFill>
                <a:schemeClr val="accent5">
                  <a:lumMod val="50000"/>
                </a:schemeClr>
              </a:solidFill>
              <a:latin typeface="Times New Roman" pitchFamily="18" charset="0"/>
              <a:cs typeface="Times New Roman" pitchFamily="18" charset="0"/>
            </a:endParaRPr>
          </a:p>
        </p:txBody>
      </p:sp>
      <p:sp>
        <p:nvSpPr>
          <p:cNvPr id="68" name="Заголовок 1"/>
          <p:cNvSpPr txBox="1">
            <a:spLocks/>
          </p:cNvSpPr>
          <p:nvPr/>
        </p:nvSpPr>
        <p:spPr>
          <a:xfrm>
            <a:off x="634555" y="404664"/>
            <a:ext cx="8229600" cy="6326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REŢEAUA ŞCOLARĂ</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5205885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0-#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ppt_x"/>
                                          </p:val>
                                        </p:tav>
                                        <p:tav tm="100000">
                                          <p:val>
                                            <p:strVal val="#ppt_x"/>
                                          </p:val>
                                        </p:tav>
                                      </p:tavLst>
                                    </p:anim>
                                    <p:anim calcmode="lin" valueType="num">
                                      <p:cBhvr additive="base">
                                        <p:cTn id="13" dur="500" fill="hold"/>
                                        <p:tgtEl>
                                          <p:spTgt spid="7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ppt_x"/>
                                          </p:val>
                                        </p:tav>
                                        <p:tav tm="100000">
                                          <p:val>
                                            <p:strVal val="#ppt_x"/>
                                          </p:val>
                                        </p:tav>
                                      </p:tavLst>
                                    </p:anim>
                                    <p:anim calcmode="lin" valueType="num">
                                      <p:cBhvr additive="base">
                                        <p:cTn id="18" dur="500" fill="hold"/>
                                        <p:tgtEl>
                                          <p:spTgt spid="7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500" fill="hold"/>
                                        <p:tgtEl>
                                          <p:spTgt spid="78"/>
                                        </p:tgtEl>
                                        <p:attrNameLst>
                                          <p:attrName>ppt_x</p:attrName>
                                        </p:attrNameLst>
                                      </p:cBhvr>
                                      <p:tavLst>
                                        <p:tav tm="0">
                                          <p:val>
                                            <p:strVal val="#ppt_x"/>
                                          </p:val>
                                        </p:tav>
                                        <p:tav tm="100000">
                                          <p:val>
                                            <p:strVal val="#ppt_x"/>
                                          </p:val>
                                        </p:tav>
                                      </p:tavLst>
                                    </p:anim>
                                    <p:anim calcmode="lin" valueType="num">
                                      <p:cBhvr additive="base">
                                        <p:cTn id="23" dur="500" fill="hold"/>
                                        <p:tgtEl>
                                          <p:spTgt spid="7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additive="base">
                                        <p:cTn id="27" dur="500" fill="hold"/>
                                        <p:tgtEl>
                                          <p:spTgt spid="84"/>
                                        </p:tgtEl>
                                        <p:attrNameLst>
                                          <p:attrName>ppt_x</p:attrName>
                                        </p:attrNameLst>
                                      </p:cBhvr>
                                      <p:tavLst>
                                        <p:tav tm="0">
                                          <p:val>
                                            <p:strVal val="#ppt_x"/>
                                          </p:val>
                                        </p:tav>
                                        <p:tav tm="100000">
                                          <p:val>
                                            <p:strVal val="#ppt_x"/>
                                          </p:val>
                                        </p:tav>
                                      </p:tavLst>
                                    </p:anim>
                                    <p:anim calcmode="lin" valueType="num">
                                      <p:cBhvr additive="base">
                                        <p:cTn id="28" dur="500" fill="hold"/>
                                        <p:tgtEl>
                                          <p:spTgt spid="8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0"/>
                                        </p:tgtEl>
                                        <p:attrNameLst>
                                          <p:attrName>style.visibility</p:attrName>
                                        </p:attrNameLst>
                                      </p:cBhvr>
                                      <p:to>
                                        <p:strVal val="visible"/>
                                      </p:to>
                                    </p:set>
                                    <p:anim calcmode="lin" valueType="num">
                                      <p:cBhvr additive="base">
                                        <p:cTn id="32" dur="500" fill="hold"/>
                                        <p:tgtEl>
                                          <p:spTgt spid="90"/>
                                        </p:tgtEl>
                                        <p:attrNameLst>
                                          <p:attrName>ppt_x</p:attrName>
                                        </p:attrNameLst>
                                      </p:cBhvr>
                                      <p:tavLst>
                                        <p:tav tm="0">
                                          <p:val>
                                            <p:strVal val="#ppt_x"/>
                                          </p:val>
                                        </p:tav>
                                        <p:tav tm="100000">
                                          <p:val>
                                            <p:strVal val="#ppt_x"/>
                                          </p:val>
                                        </p:tav>
                                      </p:tavLst>
                                    </p:anim>
                                    <p:anim calcmode="lin" valueType="num">
                                      <p:cBhvr additive="base">
                                        <p:cTn id="33" dur="500" fill="hold"/>
                                        <p:tgtEl>
                                          <p:spTgt spid="9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31">
                                            <p:txEl>
                                              <p:pRg st="0" end="0"/>
                                            </p:txEl>
                                          </p:spTgt>
                                        </p:tgtEl>
                                        <p:attrNameLst>
                                          <p:attrName>style.visibility</p:attrName>
                                        </p:attrNameLst>
                                      </p:cBhvr>
                                      <p:to>
                                        <p:strVal val="visible"/>
                                      </p:to>
                                    </p:set>
                                    <p:animEffect transition="in" filter="fade">
                                      <p:cBhvr>
                                        <p:cTn id="43" dur="500"/>
                                        <p:tgtEl>
                                          <p:spTgt spid="131">
                                            <p:txEl>
                                              <p:pRg st="0" end="0"/>
                                            </p:txEl>
                                          </p:spTgt>
                                        </p:tgtEl>
                                      </p:cBhvr>
                                    </p:animEffect>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04"/>
                                        </p:tgtEl>
                                        <p:attrNameLst>
                                          <p:attrName>style.visibility</p:attrName>
                                        </p:attrNameLst>
                                      </p:cBhvr>
                                      <p:to>
                                        <p:strVal val="visible"/>
                                      </p:to>
                                    </p:set>
                                    <p:anim calcmode="lin" valueType="num">
                                      <p:cBhvr additive="base">
                                        <p:cTn id="47" dur="500" fill="hold"/>
                                        <p:tgtEl>
                                          <p:spTgt spid="104"/>
                                        </p:tgtEl>
                                        <p:attrNameLst>
                                          <p:attrName>ppt_x</p:attrName>
                                        </p:attrNameLst>
                                      </p:cBhvr>
                                      <p:tavLst>
                                        <p:tav tm="0">
                                          <p:val>
                                            <p:strVal val="#ppt_x"/>
                                          </p:val>
                                        </p:tav>
                                        <p:tav tm="100000">
                                          <p:val>
                                            <p:strVal val="#ppt_x"/>
                                          </p:val>
                                        </p:tav>
                                      </p:tavLst>
                                    </p:anim>
                                    <p:anim calcmode="lin" valueType="num">
                                      <p:cBhvr additive="base">
                                        <p:cTn id="48" dur="500" fill="hold"/>
                                        <p:tgtEl>
                                          <p:spTgt spid="10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111"/>
                                        </p:tgtEl>
                                        <p:attrNameLst>
                                          <p:attrName>style.visibility</p:attrName>
                                        </p:attrNameLst>
                                      </p:cBhvr>
                                      <p:to>
                                        <p:strVal val="visible"/>
                                      </p:to>
                                    </p:set>
                                    <p:anim calcmode="lin" valueType="num">
                                      <p:cBhvr additive="base">
                                        <p:cTn id="52" dur="500" fill="hold"/>
                                        <p:tgtEl>
                                          <p:spTgt spid="111"/>
                                        </p:tgtEl>
                                        <p:attrNameLst>
                                          <p:attrName>ppt_x</p:attrName>
                                        </p:attrNameLst>
                                      </p:cBhvr>
                                      <p:tavLst>
                                        <p:tav tm="0">
                                          <p:val>
                                            <p:strVal val="#ppt_x"/>
                                          </p:val>
                                        </p:tav>
                                        <p:tav tm="100000">
                                          <p:val>
                                            <p:strVal val="#ppt_x"/>
                                          </p:val>
                                        </p:tav>
                                      </p:tavLst>
                                    </p:anim>
                                    <p:anim calcmode="lin" valueType="num">
                                      <p:cBhvr additive="base">
                                        <p:cTn id="53" dur="500" fill="hold"/>
                                        <p:tgtEl>
                                          <p:spTgt spid="111"/>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117"/>
                                        </p:tgtEl>
                                        <p:attrNameLst>
                                          <p:attrName>style.visibility</p:attrName>
                                        </p:attrNameLst>
                                      </p:cBhvr>
                                      <p:to>
                                        <p:strVal val="visible"/>
                                      </p:to>
                                    </p:set>
                                    <p:anim calcmode="lin" valueType="num">
                                      <p:cBhvr additive="base">
                                        <p:cTn id="57" dur="500" fill="hold"/>
                                        <p:tgtEl>
                                          <p:spTgt spid="117"/>
                                        </p:tgtEl>
                                        <p:attrNameLst>
                                          <p:attrName>ppt_x</p:attrName>
                                        </p:attrNameLst>
                                      </p:cBhvr>
                                      <p:tavLst>
                                        <p:tav tm="0">
                                          <p:val>
                                            <p:strVal val="#ppt_x"/>
                                          </p:val>
                                        </p:tav>
                                        <p:tav tm="100000">
                                          <p:val>
                                            <p:strVal val="#ppt_x"/>
                                          </p:val>
                                        </p:tav>
                                      </p:tavLst>
                                    </p:anim>
                                    <p:anim calcmode="lin" valueType="num">
                                      <p:cBhvr additive="base">
                                        <p:cTn id="5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131" grpId="0" build="p"/>
      <p:bldP spid="6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5312" y="3789040"/>
            <a:ext cx="8856983" cy="2773934"/>
          </a:xfrm>
        </p:spPr>
        <p:txBody>
          <a:bodyPr>
            <a:noAutofit/>
          </a:bodyPr>
          <a:lstStyle/>
          <a:p>
            <a:pPr marL="17100" indent="0">
              <a:spcBef>
                <a:spcPts val="600"/>
              </a:spcBef>
              <a:buNone/>
            </a:pPr>
            <a:r>
              <a:rPr lang="vi-VN" sz="2000" dirty="0"/>
              <a:t> 	Contigentul  de elevi  s-a diminuat cu 1,03 % comparativ cu anul de studii precedent. </a:t>
            </a:r>
          </a:p>
          <a:p>
            <a:pPr marL="17100" indent="0">
              <a:spcBef>
                <a:spcPts val="600"/>
              </a:spcBef>
              <a:buNone/>
            </a:pPr>
            <a:r>
              <a:rPr lang="vi-VN" sz="2000" dirty="0"/>
              <a:t> 	A crescut și raportul  elevi per cadru didactic:</a:t>
            </a:r>
          </a:p>
          <a:p>
            <a:pPr marL="17100" indent="0">
              <a:spcBef>
                <a:spcPts val="600"/>
              </a:spcBef>
              <a:buNone/>
            </a:pPr>
            <a:r>
              <a:rPr lang="vi-VN" sz="2000" dirty="0"/>
              <a:t>	clase primare : 1/21</a:t>
            </a:r>
          </a:p>
          <a:p>
            <a:pPr marL="17100" indent="0">
              <a:spcBef>
                <a:spcPts val="600"/>
              </a:spcBef>
              <a:buNone/>
            </a:pPr>
            <a:r>
              <a:rPr lang="vi-VN" sz="2000" dirty="0"/>
              <a:t>	Clase gimnaziale și liceale 1/11 </a:t>
            </a:r>
          </a:p>
          <a:p>
            <a:pPr marL="17100" indent="0">
              <a:spcBef>
                <a:spcPts val="600"/>
              </a:spcBef>
              <a:buNone/>
            </a:pPr>
            <a:r>
              <a:rPr lang="vi-VN" sz="2000" dirty="0"/>
              <a:t>În anul de  studii 2015/2016  au fost deschise  9 clase primare cu predare similtană în instituțiile: gimn. Onești- 2 clase, gimn. Chirianca -2, gimn. Drăgușeni-1, șc.prim/grăd. Negrești-2, șc.prim./grăd. Stejăreni -2</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distribuţia </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elevilor 2015-2016</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865000391"/>
              </p:ext>
            </p:extLst>
          </p:nvPr>
        </p:nvGraphicFramePr>
        <p:xfrm>
          <a:off x="467544" y="1340768"/>
          <a:ext cx="8352927" cy="2289339"/>
        </p:xfrm>
        <a:graphic>
          <a:graphicData uri="http://schemas.openxmlformats.org/drawingml/2006/table">
            <a:tbl>
              <a:tblPr firstRow="1" firstCol="1" lastRow="1" lastCol="1" bandRow="1" bandCol="1">
                <a:tableStyleId>{5A111915-BE36-4E01-A7E5-04B1672EAD32}</a:tableStyleId>
              </a:tblPr>
              <a:tblGrid>
                <a:gridCol w="2152088"/>
                <a:gridCol w="1032567"/>
                <a:gridCol w="1436537"/>
                <a:gridCol w="1774386"/>
                <a:gridCol w="1957349"/>
              </a:tblGrid>
              <a:tr h="576064">
                <a:tc>
                  <a:txBody>
                    <a:bodyPr/>
                    <a:lstStyle/>
                    <a:p>
                      <a:pPr algn="ctr">
                        <a:lnSpc>
                          <a:spcPct val="115000"/>
                        </a:lnSpc>
                        <a:spcAft>
                          <a:spcPts val="0"/>
                        </a:spcAft>
                      </a:pPr>
                      <a:r>
                        <a:rPr lang="ro-RO" sz="1800" dirty="0">
                          <a:effectLst/>
                        </a:rPr>
                        <a:t> </a:t>
                      </a:r>
                      <a:endParaRPr lang="ru-RU" sz="1800" dirty="0">
                        <a:effectLst/>
                        <a:latin typeface="Times New Roman"/>
                        <a:ea typeface="Calibri"/>
                        <a:cs typeface="Times New Roman"/>
                      </a:endParaRPr>
                    </a:p>
                  </a:txBody>
                  <a:tcPr marL="68580" marR="68580" marT="0" marB="0">
                    <a:lnR w="12700" cap="flat" cmpd="sng" algn="ctr">
                      <a:solidFill>
                        <a:schemeClr val="bg1"/>
                      </a:solidFill>
                      <a:prstDash val="solid"/>
                      <a:round/>
                      <a:headEnd type="none" w="med" len="med"/>
                      <a:tailEnd type="none" w="med" len="med"/>
                    </a:lnR>
                  </a:tcPr>
                </a:tc>
                <a:tc>
                  <a:txBody>
                    <a:bodyPr/>
                    <a:lstStyle/>
                    <a:p>
                      <a:pPr algn="ctr">
                        <a:lnSpc>
                          <a:spcPct val="115000"/>
                        </a:lnSpc>
                        <a:spcAft>
                          <a:spcPts val="0"/>
                        </a:spcAft>
                      </a:pPr>
                      <a:r>
                        <a:rPr lang="ru-RU" sz="1800" dirty="0" err="1">
                          <a:effectLst/>
                        </a:rPr>
                        <a:t>clase</a:t>
                      </a:r>
                      <a:r>
                        <a:rPr lang="ru-RU" sz="1800" dirty="0">
                          <a:effectLst/>
                        </a:rPr>
                        <a:t>  </a:t>
                      </a:r>
                      <a:r>
                        <a:rPr lang="ru-RU" sz="1800" dirty="0" err="1">
                          <a:effectLst/>
                        </a:rPr>
                        <a:t>primare</a:t>
                      </a:r>
                      <a:endParaRPr lang="ru-RU" sz="1800" dirty="0">
                        <a:effectLst/>
                        <a:latin typeface="Times New Roman"/>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lnSpc>
                          <a:spcPct val="115000"/>
                        </a:lnSpc>
                        <a:spcAft>
                          <a:spcPts val="0"/>
                        </a:spcAft>
                      </a:pPr>
                      <a:r>
                        <a:rPr lang="ru-RU" sz="1800" dirty="0" err="1">
                          <a:effectLst/>
                        </a:rPr>
                        <a:t>clase</a:t>
                      </a:r>
                      <a:endParaRPr lang="ru-RU" sz="1800" dirty="0">
                        <a:effectLst/>
                      </a:endParaRPr>
                    </a:p>
                    <a:p>
                      <a:pPr algn="ctr">
                        <a:lnSpc>
                          <a:spcPct val="115000"/>
                        </a:lnSpc>
                        <a:spcAft>
                          <a:spcPts val="0"/>
                        </a:spcAft>
                      </a:pPr>
                      <a:r>
                        <a:rPr lang="ru-RU" sz="1800" dirty="0" err="1">
                          <a:effectLst/>
                        </a:rPr>
                        <a:t>gimnaziale</a:t>
                      </a:r>
                      <a:endParaRPr lang="ru-RU" sz="1800" dirty="0">
                        <a:effectLst/>
                        <a:latin typeface="Times New Roman"/>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lnSpc>
                          <a:spcPct val="115000"/>
                        </a:lnSpc>
                        <a:spcAft>
                          <a:spcPts val="0"/>
                        </a:spcAft>
                      </a:pPr>
                      <a:r>
                        <a:rPr lang="ru-RU" sz="1800" dirty="0" err="1">
                          <a:effectLst/>
                        </a:rPr>
                        <a:t>clase</a:t>
                      </a:r>
                      <a:r>
                        <a:rPr lang="ru-RU" sz="1800" dirty="0">
                          <a:effectLst/>
                        </a:rPr>
                        <a:t> </a:t>
                      </a:r>
                      <a:r>
                        <a:rPr lang="ru-RU" sz="1800" dirty="0" err="1">
                          <a:effectLst/>
                        </a:rPr>
                        <a:t>liceale</a:t>
                      </a:r>
                      <a:endParaRPr lang="ru-RU" sz="1800" dirty="0">
                        <a:effectLst/>
                        <a:latin typeface="Times New Roman"/>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lnSpc>
                          <a:spcPct val="115000"/>
                        </a:lnSpc>
                        <a:spcAft>
                          <a:spcPts val="0"/>
                        </a:spcAft>
                      </a:pPr>
                      <a:r>
                        <a:rPr lang="ru-RU" sz="1800" dirty="0" err="1">
                          <a:effectLst/>
                        </a:rPr>
                        <a:t>total</a:t>
                      </a:r>
                      <a:endParaRPr lang="ru-RU" sz="1800" dirty="0">
                        <a:effectLst/>
                      </a:endParaRPr>
                    </a:p>
                    <a:p>
                      <a:pPr algn="ctr">
                        <a:lnSpc>
                          <a:spcPct val="115000"/>
                        </a:lnSpc>
                        <a:spcAft>
                          <a:spcPts val="0"/>
                        </a:spcAft>
                      </a:pPr>
                      <a:r>
                        <a:rPr lang="ru-RU" sz="1800" dirty="0" err="1">
                          <a:effectLst/>
                        </a:rPr>
                        <a:t>clase</a:t>
                      </a:r>
                      <a:r>
                        <a:rPr lang="ru-RU" sz="1800" dirty="0">
                          <a:effectLst/>
                        </a:rPr>
                        <a:t> </a:t>
                      </a:r>
                      <a:r>
                        <a:rPr lang="ro-RO" sz="1800" dirty="0">
                          <a:effectLst/>
                        </a:rPr>
                        <a:t>I-XII</a:t>
                      </a:r>
                      <a:endParaRPr lang="ru-RU" sz="1800" dirty="0">
                        <a:effectLst/>
                        <a:latin typeface="Times New Roman"/>
                        <a:ea typeface="Calibri"/>
                        <a:cs typeface="Times New Roman"/>
                      </a:endParaRPr>
                    </a:p>
                  </a:txBody>
                  <a:tcPr marL="68580" marR="68580" marT="0" marB="0">
                    <a:lnL w="12700" cap="flat" cmpd="sng" algn="ctr">
                      <a:solidFill>
                        <a:schemeClr val="bg1"/>
                      </a:solidFill>
                      <a:prstDash val="solid"/>
                      <a:round/>
                      <a:headEnd type="none" w="med" len="med"/>
                      <a:tailEnd type="none" w="med" len="med"/>
                    </a:lnL>
                  </a:tcPr>
                </a:tc>
              </a:tr>
              <a:tr h="407726">
                <a:tc>
                  <a:txBody>
                    <a:bodyPr/>
                    <a:lstStyle/>
                    <a:p>
                      <a:pPr algn="l">
                        <a:lnSpc>
                          <a:spcPct val="115000"/>
                        </a:lnSpc>
                        <a:spcAft>
                          <a:spcPts val="0"/>
                        </a:spcAft>
                      </a:pPr>
                      <a:r>
                        <a:rPr lang="ru-RU" sz="1800" dirty="0" err="1">
                          <a:effectLst/>
                        </a:rPr>
                        <a:t>Nr</a:t>
                      </a:r>
                      <a:r>
                        <a:rPr lang="ru-RU" sz="1800" dirty="0">
                          <a:effectLst/>
                        </a:rPr>
                        <a:t>. </a:t>
                      </a:r>
                      <a:r>
                        <a:rPr lang="ru-RU" sz="1800" dirty="0" err="1">
                          <a:effectLst/>
                        </a:rPr>
                        <a:t>de</a:t>
                      </a:r>
                      <a:r>
                        <a:rPr lang="ru-RU" sz="1800" dirty="0">
                          <a:effectLst/>
                        </a:rPr>
                        <a:t> </a:t>
                      </a:r>
                      <a:r>
                        <a:rPr lang="ru-RU" sz="1800" dirty="0" err="1">
                          <a:effectLst/>
                        </a:rPr>
                        <a:t>clase</a:t>
                      </a:r>
                      <a:endParaRPr lang="ru-RU" sz="18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1800">
                          <a:effectLst/>
                        </a:rPr>
                        <a:t>165</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u-RU" sz="1800">
                          <a:effectLst/>
                        </a:rPr>
                        <a:t>2</a:t>
                      </a:r>
                      <a:r>
                        <a:rPr lang="en-US" sz="1800">
                          <a:effectLst/>
                        </a:rPr>
                        <a:t>01</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1800">
                          <a:effectLst/>
                        </a:rPr>
                        <a:t>46</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1800">
                          <a:effectLst/>
                        </a:rPr>
                        <a:t>412</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427626">
                <a:tc>
                  <a:txBody>
                    <a:bodyPr/>
                    <a:lstStyle/>
                    <a:p>
                      <a:pPr algn="l">
                        <a:lnSpc>
                          <a:spcPct val="115000"/>
                        </a:lnSpc>
                        <a:spcAft>
                          <a:spcPts val="0"/>
                        </a:spcAft>
                      </a:pPr>
                      <a:r>
                        <a:rPr lang="ru-RU" sz="1800" dirty="0" err="1">
                          <a:effectLst/>
                        </a:rPr>
                        <a:t>Nr</a:t>
                      </a:r>
                      <a:r>
                        <a:rPr lang="ru-RU" sz="1800" dirty="0">
                          <a:effectLst/>
                        </a:rPr>
                        <a:t>. </a:t>
                      </a:r>
                      <a:r>
                        <a:rPr lang="ru-RU" sz="1800" dirty="0" err="1">
                          <a:effectLst/>
                        </a:rPr>
                        <a:t>de</a:t>
                      </a:r>
                      <a:r>
                        <a:rPr lang="ru-RU" sz="1800" dirty="0">
                          <a:effectLst/>
                        </a:rPr>
                        <a:t> </a:t>
                      </a:r>
                      <a:r>
                        <a:rPr lang="ru-RU" sz="1800" dirty="0" err="1">
                          <a:effectLst/>
                        </a:rPr>
                        <a:t>elevi</a:t>
                      </a:r>
                      <a:endParaRPr lang="ru-RU" sz="18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u-RU" sz="1800" dirty="0">
                          <a:effectLst/>
                        </a:rPr>
                        <a:t>3</a:t>
                      </a:r>
                      <a:r>
                        <a:rPr lang="en-US" sz="1800" dirty="0">
                          <a:effectLst/>
                        </a:rPr>
                        <a:t>835</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1800">
                          <a:effectLst/>
                        </a:rPr>
                        <a:t>4399</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800">
                          <a:effectLst/>
                        </a:rPr>
                        <a:t>913</a:t>
                      </a:r>
                      <a:endParaRPr lang="ru-RU" sz="18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en-US" sz="1800" dirty="0">
                          <a:effectLst/>
                        </a:rPr>
                        <a:t>9147</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843053">
                <a:tc>
                  <a:txBody>
                    <a:bodyPr/>
                    <a:lstStyle/>
                    <a:p>
                      <a:pPr algn="l">
                        <a:lnSpc>
                          <a:spcPct val="115000"/>
                        </a:lnSpc>
                        <a:spcAft>
                          <a:spcPts val="0"/>
                        </a:spcAft>
                      </a:pPr>
                      <a:r>
                        <a:rPr lang="ro-RO" sz="1800" dirty="0">
                          <a:effectLst/>
                        </a:rPr>
                        <a:t>Nr. mediu de elevi pe clasă</a:t>
                      </a:r>
                      <a:endParaRPr lang="ru-RU" sz="18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en-US" sz="1800" dirty="0">
                          <a:effectLst/>
                        </a:rPr>
                        <a:t>23,2</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en-US" sz="1800" dirty="0">
                          <a:effectLst/>
                        </a:rPr>
                        <a:t>21,8</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1800" dirty="0">
                          <a:effectLst/>
                        </a:rPr>
                        <a:t>19,8</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en-US" sz="1800" dirty="0">
                          <a:effectLst/>
                        </a:rPr>
                        <a:t>22,2</a:t>
                      </a:r>
                      <a:endParaRPr lang="ru-RU" sz="1800" dirty="0">
                        <a:effectLst/>
                      </a:endParaRPr>
                    </a:p>
                    <a:p>
                      <a:pPr algn="ctr">
                        <a:lnSpc>
                          <a:spcPct val="115000"/>
                        </a:lnSpc>
                        <a:spcAft>
                          <a:spcPts val="0"/>
                        </a:spcAft>
                      </a:pPr>
                      <a:r>
                        <a:rPr lang="en-US" sz="1800" dirty="0">
                          <a:effectLst/>
                        </a:rPr>
                        <a:t>(21,7- </a:t>
                      </a:r>
                      <a:r>
                        <a:rPr lang="en-US" sz="1800" dirty="0" err="1">
                          <a:effectLst/>
                        </a:rPr>
                        <a:t>în</a:t>
                      </a:r>
                      <a:r>
                        <a:rPr lang="en-US" sz="1800" dirty="0">
                          <a:effectLst/>
                        </a:rPr>
                        <a:t> a.2014</a:t>
                      </a:r>
                      <a:endParaRPr lang="ru-RU" sz="18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74262874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5312" y="1700808"/>
            <a:ext cx="8856983" cy="4862166"/>
          </a:xfrm>
        </p:spPr>
        <p:txBody>
          <a:bodyPr>
            <a:noAutofit/>
          </a:bodyPr>
          <a:lstStyle/>
          <a:p>
            <a:pPr marL="360000">
              <a:spcBef>
                <a:spcPts val="600"/>
              </a:spcBef>
            </a:pPr>
            <a:r>
              <a:rPr lang="vi-VN" sz="2400" dirty="0"/>
              <a:t> </a:t>
            </a:r>
            <a:r>
              <a:rPr lang="vi-VN" sz="2400" dirty="0" smtClean="0"/>
              <a:t>În </a:t>
            </a:r>
            <a:r>
              <a:rPr lang="vi-VN" sz="2400" dirty="0"/>
              <a:t>procesul de instruire la domiciliu au fost incadrați 12 copii</a:t>
            </a:r>
          </a:p>
          <a:p>
            <a:pPr marL="360000">
              <a:spcBef>
                <a:spcPts val="600"/>
              </a:spcBef>
            </a:pPr>
            <a:r>
              <a:rPr lang="vi-VN" sz="2400" dirty="0"/>
              <a:t> </a:t>
            </a:r>
            <a:r>
              <a:rPr lang="vi-VN" sz="2400" dirty="0" smtClean="0"/>
              <a:t>În </a:t>
            </a:r>
            <a:r>
              <a:rPr lang="vi-VN" sz="2400" dirty="0"/>
              <a:t>anul de studii 2015-2016 n-au fost  școlarizați - 2 elevi (0,03 %). Rata   neșcolarizării   denotă o tendinţă ascendentă, procentual se atestă o crestere cu 0,01 %.</a:t>
            </a:r>
          </a:p>
          <a:p>
            <a:pPr marL="360000">
              <a:spcBef>
                <a:spcPts val="600"/>
              </a:spcBef>
            </a:pPr>
            <a:r>
              <a:rPr lang="vi-VN" sz="2400" dirty="0" smtClean="0"/>
              <a:t>Pe </a:t>
            </a:r>
            <a:r>
              <a:rPr lang="vi-VN" sz="2400" dirty="0"/>
              <a:t>parcursul anului  au abandonat procesul educational  5 elevi    (0,08 %)</a:t>
            </a:r>
          </a:p>
          <a:p>
            <a:pPr marL="360000">
              <a:spcBef>
                <a:spcPts val="600"/>
              </a:spcBef>
            </a:pPr>
            <a:r>
              <a:rPr lang="vi-VN" sz="2400" dirty="0" smtClean="0"/>
              <a:t>Au </a:t>
            </a:r>
            <a:r>
              <a:rPr lang="vi-VN" sz="2400" dirty="0"/>
              <a:t>fost înregistrate și referite pentru a fi soluționate 420 cazuri de violență, abuz (fizic, emoțional) și neglijare</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358659078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5312" y="1556792"/>
            <a:ext cx="8856983" cy="5006182"/>
          </a:xfrm>
        </p:spPr>
        <p:txBody>
          <a:bodyPr>
            <a:noAutofit/>
          </a:bodyPr>
          <a:lstStyle/>
          <a:p>
            <a:pPr marL="17100" indent="0">
              <a:spcBef>
                <a:spcPts val="600"/>
              </a:spcBef>
              <a:buNone/>
            </a:pPr>
            <a:r>
              <a:rPr lang="vi-VN" sz="2800" dirty="0" smtClean="0"/>
              <a:t>1</a:t>
            </a:r>
            <a:r>
              <a:rPr lang="vi-VN" sz="2800" dirty="0"/>
              <a:t>.  Declinul demografic și migrația,  micşorarea numărului de copii în instituţiile educaţionale şi clase de elevi.</a:t>
            </a:r>
          </a:p>
          <a:p>
            <a:pPr marL="17100" indent="0">
              <a:spcBef>
                <a:spcPts val="600"/>
              </a:spcBef>
              <a:buNone/>
            </a:pPr>
            <a:r>
              <a:rPr lang="vi-VN" sz="2800" dirty="0"/>
              <a:t>2.  Număr redus de copii per cadru didactic în învățămîntul secundar general</a:t>
            </a:r>
          </a:p>
          <a:p>
            <a:pPr marL="17100" indent="0">
              <a:spcBef>
                <a:spcPts val="600"/>
              </a:spcBef>
              <a:buNone/>
            </a:pPr>
            <a:r>
              <a:rPr lang="vi-VN" sz="2800" dirty="0"/>
              <a:t>3.  Ineficienţa educaţională în clasele simultane</a:t>
            </a:r>
          </a:p>
          <a:p>
            <a:pPr marL="17100" indent="0">
              <a:spcBef>
                <a:spcPts val="600"/>
              </a:spcBef>
              <a:buNone/>
            </a:pPr>
            <a:r>
              <a:rPr lang="vi-VN" sz="2800" dirty="0"/>
              <a:t>4.  Redicerea numărului de elevi înmatriculaţi în învăţămîntul liceal. Reorganizarea  reţelei de licee.</a:t>
            </a:r>
          </a:p>
          <a:p>
            <a:pPr marL="17100" indent="0">
              <a:spcBef>
                <a:spcPts val="600"/>
              </a:spcBef>
              <a:buNone/>
            </a:pPr>
            <a:r>
              <a:rPr lang="vi-VN" sz="2800" dirty="0"/>
              <a:t>5. Existenţa fenomenului absenteism şcolar şi a abandonului.</a:t>
            </a:r>
          </a:p>
        </p:txBody>
      </p:sp>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Constatări</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293021505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6" name="Диаграмма 5"/>
          <p:cNvGraphicFramePr>
            <a:graphicFrameLocks/>
          </p:cNvGraphicFramePr>
          <p:nvPr>
            <p:extLst>
              <p:ext uri="{D42A27DB-BD31-4B8C-83A1-F6EECF244321}">
                <p14:modId xmlns:p14="http://schemas.microsoft.com/office/powerpoint/2010/main" val="3221220437"/>
              </p:ext>
            </p:extLst>
          </p:nvPr>
        </p:nvGraphicFramePr>
        <p:xfrm>
          <a:off x="683568" y="1556792"/>
          <a:ext cx="7920880" cy="45365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1846828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6"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a:t> Normele naturale realizate - 2015-2016  indică un nivel cuprins între 60% -80 % (sub normă) a produselor alimentare de pește, legume, fructe, lapte, ouă, unt,  carne, brînză.    Cele mai mari norme alimentare sunt înregistrate la:</a:t>
            </a:r>
          </a:p>
          <a:p>
            <a:pPr marL="17100" indent="0">
              <a:spcBef>
                <a:spcPts val="600"/>
              </a:spcBef>
              <a:buNone/>
            </a:pPr>
            <a:r>
              <a:rPr lang="vi-VN" sz="2800" dirty="0"/>
              <a:t>•	crupe, paste făinoase (175%), </a:t>
            </a:r>
          </a:p>
          <a:p>
            <a:pPr marL="17100" indent="0">
              <a:spcBef>
                <a:spcPts val="600"/>
              </a:spcBef>
              <a:buNone/>
            </a:pPr>
            <a:r>
              <a:rPr lang="vi-VN" sz="2800" dirty="0"/>
              <a:t>•	 ulei (139 %),</a:t>
            </a:r>
          </a:p>
          <a:p>
            <a:pPr marL="17100" indent="0">
              <a:spcBef>
                <a:spcPts val="600"/>
              </a:spcBef>
              <a:buNone/>
            </a:pPr>
            <a:r>
              <a:rPr lang="vi-VN" sz="2800" dirty="0"/>
              <a:t>•	 Pîine (103%), </a:t>
            </a:r>
          </a:p>
          <a:p>
            <a:pPr marL="17100" indent="0">
              <a:spcBef>
                <a:spcPts val="600"/>
              </a:spcBef>
              <a:buNone/>
            </a:pPr>
            <a:r>
              <a:rPr lang="vi-VN" sz="2800" dirty="0"/>
              <a:t>•	smîntînă- 104%.</a:t>
            </a:r>
          </a:p>
        </p:txBody>
      </p:sp>
    </p:spTree>
    <p:extLst>
      <p:ext uri="{BB962C8B-B14F-4D97-AF65-F5344CB8AC3E}">
        <p14:creationId xmlns:p14="http://schemas.microsoft.com/office/powerpoint/2010/main" val="388119964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a:p>
        </p:txBody>
      </p:sp>
      <p:graphicFrame>
        <p:nvGraphicFramePr>
          <p:cNvPr id="4" name="Диаграмма 3"/>
          <p:cNvGraphicFramePr>
            <a:graphicFrameLocks/>
          </p:cNvGraphicFramePr>
          <p:nvPr>
            <p:extLst>
              <p:ext uri="{D42A27DB-BD31-4B8C-83A1-F6EECF244321}">
                <p14:modId xmlns:p14="http://schemas.microsoft.com/office/powerpoint/2010/main" val="529653393"/>
              </p:ext>
            </p:extLst>
          </p:nvPr>
        </p:nvGraphicFramePr>
        <p:xfrm>
          <a:off x="251520" y="1700809"/>
          <a:ext cx="8424936"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5"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101579614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087114"/>
            <a:ext cx="8856983" cy="5582246"/>
          </a:xfrm>
        </p:spPr>
        <p:txBody>
          <a:bodyPr>
            <a:noAutofit/>
          </a:bodyPr>
          <a:lstStyle/>
          <a:p>
            <a:pPr marL="474300" indent="-457200">
              <a:spcBef>
                <a:spcPts val="0"/>
              </a:spcBef>
            </a:pPr>
            <a:r>
              <a:rPr lang="vi-VN" sz="2800" dirty="0"/>
              <a:t> </a:t>
            </a:r>
            <a:r>
              <a:rPr lang="vi-VN" sz="2800" dirty="0" smtClean="0"/>
              <a:t>În </a:t>
            </a:r>
            <a:r>
              <a:rPr lang="vi-VN" sz="2800" dirty="0"/>
              <a:t>28 instituții  preșcolare  mijloacele alocate pentru un copil per zi depășesc normele financiare stabilite (16,05 lei).        </a:t>
            </a:r>
            <a:endParaRPr lang="ro-RO" sz="2800" dirty="0" smtClean="0"/>
          </a:p>
          <a:p>
            <a:pPr marL="474300" indent="-457200">
              <a:spcBef>
                <a:spcPts val="0"/>
              </a:spcBef>
            </a:pPr>
            <a:r>
              <a:rPr lang="vi-VN" sz="2800" dirty="0" smtClean="0"/>
              <a:t>Cele </a:t>
            </a:r>
            <a:r>
              <a:rPr lang="vi-VN" sz="2800" dirty="0"/>
              <a:t>mai mari medii per zi pentru un copil în instituțiile  preșcolare  se  atestă în: </a:t>
            </a:r>
            <a:endParaRPr lang="ro-RO" sz="2800" dirty="0" smtClean="0"/>
          </a:p>
          <a:p>
            <a:pPr marL="874350" lvl="1" indent="-457200">
              <a:spcBef>
                <a:spcPts val="0"/>
              </a:spcBef>
            </a:pPr>
            <a:r>
              <a:rPr lang="vi-VN" sz="2400" dirty="0" smtClean="0"/>
              <a:t>g/c </a:t>
            </a:r>
            <a:r>
              <a:rPr lang="vi-VN" sz="2400" dirty="0"/>
              <a:t>Greblești (18,78 lei) </a:t>
            </a:r>
            <a:r>
              <a:rPr lang="vi-VN" sz="2400" dirty="0" smtClean="0"/>
              <a:t>,</a:t>
            </a:r>
            <a:endParaRPr lang="ro-RO" sz="2400" dirty="0" smtClean="0"/>
          </a:p>
          <a:p>
            <a:pPr marL="874350" lvl="1" indent="-457200">
              <a:spcBef>
                <a:spcPts val="0"/>
              </a:spcBef>
            </a:pPr>
            <a:r>
              <a:rPr lang="vi-VN" sz="2400" dirty="0" smtClean="0"/>
              <a:t>G/C </a:t>
            </a:r>
            <a:r>
              <a:rPr lang="vi-VN" sz="2400" dirty="0"/>
              <a:t>Vorniceni nr.2 (18,37), </a:t>
            </a:r>
            <a:endParaRPr lang="ro-RO" sz="2400" dirty="0" smtClean="0"/>
          </a:p>
          <a:p>
            <a:pPr marL="874350" lvl="1" indent="-457200">
              <a:spcBef>
                <a:spcPts val="0"/>
              </a:spcBef>
            </a:pPr>
            <a:r>
              <a:rPr lang="vi-VN" sz="2400" dirty="0" smtClean="0"/>
              <a:t>g/c </a:t>
            </a:r>
            <a:r>
              <a:rPr lang="vi-VN" sz="2400" dirty="0"/>
              <a:t>Ghelăuza(18,27)  </a:t>
            </a:r>
            <a:endParaRPr lang="ro-RO" sz="2400" dirty="0" smtClean="0"/>
          </a:p>
          <a:p>
            <a:pPr marL="874350" lvl="1" indent="-457200">
              <a:spcBef>
                <a:spcPts val="0"/>
              </a:spcBef>
            </a:pPr>
            <a:r>
              <a:rPr lang="vi-VN" sz="2400" dirty="0" smtClean="0"/>
              <a:t>g/c </a:t>
            </a:r>
            <a:r>
              <a:rPr lang="vi-VN" sz="2400" dirty="0"/>
              <a:t>Țigănești (18,11) etc.   </a:t>
            </a:r>
            <a:endParaRPr lang="ro-RO" sz="2400" dirty="0" smtClean="0"/>
          </a:p>
          <a:p>
            <a:pPr marL="474300" indent="-457200">
              <a:spcBef>
                <a:spcPts val="0"/>
              </a:spcBef>
            </a:pPr>
            <a:r>
              <a:rPr lang="vi-VN" sz="2800" dirty="0" smtClean="0"/>
              <a:t>Cele </a:t>
            </a:r>
            <a:r>
              <a:rPr lang="vi-VN" sz="2800" dirty="0"/>
              <a:t>mai mici medii </a:t>
            </a:r>
            <a:endParaRPr lang="ro-RO" sz="2800" dirty="0" smtClean="0"/>
          </a:p>
          <a:p>
            <a:pPr marL="874350" lvl="1" indent="-457200">
              <a:spcBef>
                <a:spcPts val="0"/>
              </a:spcBef>
            </a:pPr>
            <a:r>
              <a:rPr lang="vi-VN" sz="2400" dirty="0"/>
              <a:t> </a:t>
            </a:r>
            <a:r>
              <a:rPr lang="vi-VN" sz="2400" dirty="0" smtClean="0"/>
              <a:t>g/c </a:t>
            </a:r>
            <a:r>
              <a:rPr lang="vi-VN" sz="2400" dirty="0"/>
              <a:t>Chirianca, </a:t>
            </a:r>
            <a:endParaRPr lang="ro-RO" sz="2400" dirty="0"/>
          </a:p>
          <a:p>
            <a:pPr marL="874350" lvl="1" indent="-457200">
              <a:spcBef>
                <a:spcPts val="0"/>
              </a:spcBef>
            </a:pPr>
            <a:r>
              <a:rPr lang="vi-VN" sz="2400" dirty="0" smtClean="0"/>
              <a:t>g/c </a:t>
            </a:r>
            <a:r>
              <a:rPr lang="vi-VN" sz="2400" dirty="0"/>
              <a:t>Drăgușeni, </a:t>
            </a:r>
            <a:endParaRPr lang="ro-RO" sz="2400" dirty="0" smtClean="0"/>
          </a:p>
          <a:p>
            <a:pPr marL="874350" lvl="1" indent="-457200">
              <a:spcBef>
                <a:spcPts val="0"/>
              </a:spcBef>
            </a:pPr>
            <a:r>
              <a:rPr lang="vi-VN" sz="2400" dirty="0" smtClean="0"/>
              <a:t>g/c </a:t>
            </a:r>
            <a:r>
              <a:rPr lang="vi-VN" sz="2400" dirty="0"/>
              <a:t>nr.3 Strășeni etc.</a:t>
            </a:r>
          </a:p>
        </p:txBody>
      </p:sp>
    </p:spTree>
    <p:extLst>
      <p:ext uri="{BB962C8B-B14F-4D97-AF65-F5344CB8AC3E}">
        <p14:creationId xmlns:p14="http://schemas.microsoft.com/office/powerpoint/2010/main" val="387234131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additive="base">
                                        <p:cTn id="42"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 calcmode="lin" valueType="num">
                                      <p:cBhvr additive="base">
                                        <p:cTn id="47"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 calcmode="lin" valueType="num">
                                      <p:cBhvr additive="base">
                                        <p:cTn id="52"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 calcmode="lin" valueType="num">
                                      <p:cBhvr additive="base">
                                        <p:cTn id="57"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a:t> În instituțiile de învățămînt primar și secundar  au fost asiguraţi cu hrană gratuită circa 3830 elevi din clasele primare și  115 copii  în mediu lunar din familiile social-vulnerabile</a:t>
            </a:r>
          </a:p>
        </p:txBody>
      </p:sp>
    </p:spTree>
    <p:extLst>
      <p:ext uri="{BB962C8B-B14F-4D97-AF65-F5344CB8AC3E}">
        <p14:creationId xmlns:p14="http://schemas.microsoft.com/office/powerpoint/2010/main" val="22398508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700808"/>
            <a:ext cx="8856983" cy="4968552"/>
          </a:xfrm>
        </p:spPr>
        <p:txBody>
          <a:bodyPr>
            <a:noAutofit/>
          </a:bodyPr>
          <a:lstStyle/>
          <a:p>
            <a:pPr marL="17100" indent="0">
              <a:spcBef>
                <a:spcPts val="0"/>
              </a:spcBef>
              <a:buNone/>
            </a:pPr>
            <a:r>
              <a:rPr lang="vi-VN" sz="2800" dirty="0"/>
              <a:t>Alocații suplimentare pentru alimentația copiilor din familiile social vulnerabile alocă doar primăria Bucovăț </a:t>
            </a:r>
          </a:p>
          <a:p>
            <a:pPr marL="474300" indent="-457200">
              <a:spcBef>
                <a:spcPts val="0"/>
              </a:spcBef>
            </a:pPr>
            <a:r>
              <a:rPr lang="vi-VN" sz="2800" dirty="0"/>
              <a:t>  Normele zilnice băneşti au fost:</a:t>
            </a:r>
          </a:p>
          <a:p>
            <a:pPr marL="874350" lvl="1" indent="-457200">
              <a:spcBef>
                <a:spcPts val="0"/>
              </a:spcBef>
            </a:pPr>
            <a:r>
              <a:rPr lang="vi-VN" sz="2400" dirty="0" smtClean="0"/>
              <a:t>7,00 </a:t>
            </a:r>
            <a:r>
              <a:rPr lang="vi-VN" sz="2400" dirty="0"/>
              <a:t>lei/zi/elev pentru septembrie– decembrie 2015 – realizat – 6,67 lei </a:t>
            </a:r>
          </a:p>
          <a:p>
            <a:pPr marL="874350" lvl="1" indent="-457200">
              <a:spcBef>
                <a:spcPts val="0"/>
              </a:spcBef>
            </a:pPr>
            <a:r>
              <a:rPr lang="vi-VN" sz="2400" dirty="0" smtClean="0"/>
              <a:t>7,45 </a:t>
            </a:r>
            <a:r>
              <a:rPr lang="vi-VN" sz="2400" dirty="0"/>
              <a:t>lei/zi/elev pentru ianuarie – mai 2016. – realizat -7,35</a:t>
            </a:r>
          </a:p>
        </p:txBody>
      </p:sp>
    </p:spTree>
    <p:extLst>
      <p:ext uri="{BB962C8B-B14F-4D97-AF65-F5344CB8AC3E}">
        <p14:creationId xmlns:p14="http://schemas.microsoft.com/office/powerpoint/2010/main" val="409320436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3" name="Объект 2"/>
          <p:cNvGraphicFramePr>
            <a:graphicFrameLocks noGrp="1"/>
          </p:cNvGraphicFramePr>
          <p:nvPr>
            <p:ph idx="1"/>
            <p:extLst>
              <p:ext uri="{D42A27DB-BD31-4B8C-83A1-F6EECF244321}">
                <p14:modId xmlns:p14="http://schemas.microsoft.com/office/powerpoint/2010/main" val="1916906155"/>
              </p:ext>
            </p:extLst>
          </p:nvPr>
        </p:nvGraphicFramePr>
        <p:xfrm>
          <a:off x="136231" y="1772815"/>
          <a:ext cx="8828256" cy="3816424"/>
        </p:xfrm>
        <a:graphic>
          <a:graphicData uri="http://schemas.openxmlformats.org/drawingml/2006/table">
            <a:tbl>
              <a:tblPr>
                <a:tableStyleId>{BC89EF96-8CEA-46FF-86C4-4CE0E7609802}</a:tableStyleId>
              </a:tblPr>
              <a:tblGrid>
                <a:gridCol w="639503"/>
                <a:gridCol w="655100"/>
                <a:gridCol w="655100"/>
                <a:gridCol w="655100"/>
                <a:gridCol w="655100"/>
                <a:gridCol w="655100"/>
                <a:gridCol w="982651"/>
                <a:gridCol w="655100"/>
                <a:gridCol w="655100"/>
                <a:gridCol w="655100"/>
                <a:gridCol w="982651"/>
                <a:gridCol w="982651"/>
              </a:tblGrid>
              <a:tr h="333797">
                <a:tc rowSpan="7">
                  <a:txBody>
                    <a:bodyPr/>
                    <a:lstStyle/>
                    <a:p>
                      <a:pPr algn="ctr">
                        <a:lnSpc>
                          <a:spcPct val="115000"/>
                        </a:lnSpc>
                        <a:spcAft>
                          <a:spcPts val="0"/>
                        </a:spcAft>
                      </a:pPr>
                      <a:r>
                        <a:rPr lang="ru-RU" sz="1400" b="1">
                          <a:effectLst/>
                        </a:rPr>
                        <a:t>2015 -2016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Anul</a:t>
                      </a:r>
                      <a:endParaRPr lang="ru-RU" sz="2400" b="1">
                        <a:effectLst/>
                        <a:latin typeface="Times New Roman"/>
                        <a:ea typeface="Calibri"/>
                        <a:cs typeface="Times New Roman"/>
                      </a:endParaRPr>
                    </a:p>
                  </a:txBody>
                  <a:tcPr marL="68580" marR="68580" marT="0" marB="0" anchor="ctr"/>
                </a:tc>
                <a:tc gridSpan="4">
                  <a:txBody>
                    <a:bodyPr/>
                    <a:lstStyle/>
                    <a:p>
                      <a:pPr algn="ctr">
                        <a:lnSpc>
                          <a:spcPct val="115000"/>
                        </a:lnSpc>
                        <a:spcAft>
                          <a:spcPts val="0"/>
                        </a:spcAft>
                      </a:pPr>
                      <a:r>
                        <a:rPr lang="ru-RU" sz="1400" b="1">
                          <a:effectLst/>
                        </a:rPr>
                        <a:t>Planificat 2015</a:t>
                      </a:r>
                      <a:endParaRPr lang="ru-RU" sz="2400" b="1">
                        <a:effectLst/>
                        <a:latin typeface="Times New Roman"/>
                        <a:ea typeface="Calibri"/>
                        <a:cs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lnSpc>
                          <a:spcPct val="115000"/>
                        </a:lnSpc>
                        <a:spcAft>
                          <a:spcPts val="0"/>
                        </a:spcAft>
                      </a:pPr>
                      <a:r>
                        <a:rPr lang="ru-RU" sz="1400" b="1">
                          <a:effectLst/>
                        </a:rPr>
                        <a:t>Planificat 2016</a:t>
                      </a:r>
                      <a:endParaRPr lang="ru-RU" sz="2400" b="1">
                        <a:effectLst/>
                        <a:latin typeface="Times New Roman"/>
                        <a:ea typeface="Calibri"/>
                        <a:cs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r>
                        <a:rPr lang="ru-RU" sz="1400" b="1">
                          <a:effectLst/>
                        </a:rPr>
                        <a:t> </a:t>
                      </a:r>
                      <a:endParaRPr lang="ru-RU" sz="2400" b="1">
                        <a:effectLst/>
                        <a:latin typeface="Times New Roman"/>
                        <a:ea typeface="Calibri"/>
                        <a:cs typeface="Times New Roman"/>
                      </a:endParaRPr>
                    </a:p>
                  </a:txBody>
                  <a:tcPr marL="68580" marR="68580" marT="0" marB="0" anchor="ctr"/>
                </a:tc>
              </a:tr>
              <a:tr h="629766">
                <a:tc vMerge="1">
                  <a:txBody>
                    <a:bodyPr/>
                    <a:lstStyle/>
                    <a:p>
                      <a:endParaRPr lang="ru-RU"/>
                    </a:p>
                  </a:txBody>
                  <a:tcPr/>
                </a:tc>
                <a:tc>
                  <a:txBody>
                    <a:bodyPr/>
                    <a:lstStyle/>
                    <a:p>
                      <a:pPr algn="ctr">
                        <a:lnSpc>
                          <a:spcPct val="115000"/>
                        </a:lnSpc>
                        <a:spcAft>
                          <a:spcPts val="0"/>
                        </a:spcAft>
                      </a:pPr>
                      <a:r>
                        <a:rPr lang="ru-RU" sz="1400" b="1">
                          <a:effectLst/>
                        </a:rPr>
                        <a:t>Luna</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9</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11</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3</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Total planificat</a:t>
                      </a:r>
                      <a:endParaRPr lang="ru-RU" sz="2400" b="1">
                        <a:effectLst/>
                        <a:latin typeface="Times New Roman"/>
                        <a:ea typeface="Calibri"/>
                        <a:cs typeface="Times New Roman"/>
                      </a:endParaRPr>
                    </a:p>
                  </a:txBody>
                  <a:tcPr marL="68580" marR="68580" marT="0" marB="0" anchor="ctr"/>
                </a:tc>
              </a:tr>
              <a:tr h="629766">
                <a:tc vMerge="1">
                  <a:txBody>
                    <a:bodyPr/>
                    <a:lstStyle/>
                    <a:p>
                      <a:endParaRPr lang="ru-RU"/>
                    </a:p>
                  </a:txBody>
                  <a:tcPr/>
                </a:tc>
                <a:tc>
                  <a:txBody>
                    <a:bodyPr/>
                    <a:lstStyle/>
                    <a:p>
                      <a:pPr algn="ctr">
                        <a:lnSpc>
                          <a:spcPct val="115000"/>
                        </a:lnSpc>
                        <a:spcAft>
                          <a:spcPts val="0"/>
                        </a:spcAft>
                      </a:pPr>
                      <a:r>
                        <a:rPr lang="ru-RU" sz="1400" b="1">
                          <a:effectLst/>
                        </a:rPr>
                        <a:t>(lei)</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517 200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510 970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512 840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487 890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493 347</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571 806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532 789</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575 782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511 390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a:t>
                      </a:r>
                      <a:r>
                        <a:rPr lang="ro-RO" sz="1400" b="1">
                          <a:effectLst/>
                        </a:rPr>
                        <a:t> </a:t>
                      </a:r>
                      <a:r>
                        <a:rPr lang="ru-RU" sz="1400" b="1">
                          <a:effectLst/>
                        </a:rPr>
                        <a:t>714 014</a:t>
                      </a:r>
                      <a:endParaRPr lang="ru-RU" sz="2400" b="1">
                        <a:effectLst/>
                        <a:latin typeface="Times New Roman"/>
                        <a:ea typeface="Calibri"/>
                        <a:cs typeface="Times New Roman"/>
                      </a:endParaRPr>
                    </a:p>
                  </a:txBody>
                  <a:tcPr marL="68580" marR="68580" marT="0" marB="0" anchor="ctr"/>
                </a:tc>
              </a:tr>
              <a:tr h="333797">
                <a:tc vMerge="1">
                  <a:txBody>
                    <a:bodyPr/>
                    <a:lstStyle/>
                    <a:p>
                      <a:endParaRPr lang="ru-RU"/>
                    </a:p>
                  </a:txBody>
                  <a:tcPr/>
                </a:tc>
                <a:tc>
                  <a:txBody>
                    <a:bodyPr/>
                    <a:lstStyle/>
                    <a:p>
                      <a:pPr algn="ctr">
                        <a:lnSpc>
                          <a:spcPct val="115000"/>
                        </a:lnSpc>
                        <a:spcAft>
                          <a:spcPts val="0"/>
                        </a:spcAft>
                      </a:pPr>
                      <a:r>
                        <a:rPr lang="ru-RU" sz="1400" b="1">
                          <a:effectLst/>
                        </a:rPr>
                        <a:t>Anul</a:t>
                      </a:r>
                      <a:endParaRPr lang="ru-RU" sz="2400" b="1">
                        <a:effectLst/>
                        <a:latin typeface="Times New Roman"/>
                        <a:ea typeface="Calibri"/>
                        <a:cs typeface="Times New Roman"/>
                      </a:endParaRPr>
                    </a:p>
                  </a:txBody>
                  <a:tcPr marL="68580" marR="68580" marT="0" marB="0" anchor="ctr"/>
                </a:tc>
                <a:tc gridSpan="4">
                  <a:txBody>
                    <a:bodyPr/>
                    <a:lstStyle/>
                    <a:p>
                      <a:pPr algn="ctr">
                        <a:lnSpc>
                          <a:spcPct val="115000"/>
                        </a:lnSpc>
                        <a:spcAft>
                          <a:spcPts val="0"/>
                        </a:spcAft>
                      </a:pPr>
                      <a:r>
                        <a:rPr lang="ru-RU" sz="1400" b="1">
                          <a:effectLst/>
                        </a:rPr>
                        <a:t>Executat 2015</a:t>
                      </a:r>
                      <a:endParaRPr lang="ru-RU" sz="2400" b="1">
                        <a:effectLst/>
                        <a:latin typeface="Times New Roman"/>
                        <a:ea typeface="Calibri"/>
                        <a:cs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lnSpc>
                          <a:spcPct val="115000"/>
                        </a:lnSpc>
                        <a:spcAft>
                          <a:spcPts val="0"/>
                        </a:spcAft>
                      </a:pPr>
                      <a:r>
                        <a:rPr lang="ru-RU" sz="1400" b="1">
                          <a:effectLst/>
                        </a:rPr>
                        <a:t>Executat 2016</a:t>
                      </a:r>
                      <a:endParaRPr lang="ru-RU" sz="2400" b="1">
                        <a:effectLst/>
                        <a:latin typeface="Times New Roman"/>
                        <a:ea typeface="Calibri"/>
                        <a:cs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r>
                        <a:rPr lang="ru-RU" sz="1400" b="1">
                          <a:effectLst/>
                        </a:rPr>
                        <a:t> </a:t>
                      </a:r>
                      <a:endParaRPr lang="ru-RU" sz="2400" b="1">
                        <a:effectLst/>
                        <a:latin typeface="Times New Roman"/>
                        <a:ea typeface="Calibri"/>
                        <a:cs typeface="Times New Roman"/>
                      </a:endParaRPr>
                    </a:p>
                  </a:txBody>
                  <a:tcPr marL="68580" marR="68580" marT="0" marB="0" anchor="ctr"/>
                </a:tc>
              </a:tr>
              <a:tr h="629766">
                <a:tc vMerge="1">
                  <a:txBody>
                    <a:bodyPr/>
                    <a:lstStyle/>
                    <a:p>
                      <a:endParaRPr lang="ru-RU"/>
                    </a:p>
                  </a:txBody>
                  <a:tcPr/>
                </a:tc>
                <a:tc>
                  <a:txBody>
                    <a:bodyPr/>
                    <a:lstStyle/>
                    <a:p>
                      <a:pPr algn="ctr">
                        <a:lnSpc>
                          <a:spcPct val="115000"/>
                        </a:lnSpc>
                        <a:spcAft>
                          <a:spcPts val="0"/>
                        </a:spcAft>
                      </a:pPr>
                      <a:r>
                        <a:rPr lang="ru-RU" sz="1400" b="1">
                          <a:effectLst/>
                        </a:rPr>
                        <a:t>Luna</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9</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11</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1</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3</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Total executat</a:t>
                      </a:r>
                      <a:endParaRPr lang="ru-RU" sz="2400" b="1">
                        <a:effectLst/>
                        <a:latin typeface="Times New Roman"/>
                        <a:ea typeface="Calibri"/>
                        <a:cs typeface="Times New Roman"/>
                      </a:endParaRPr>
                    </a:p>
                  </a:txBody>
                  <a:tcPr marL="68580" marR="68580" marT="0" marB="0" anchor="ctr"/>
                </a:tc>
              </a:tr>
              <a:tr h="629766">
                <a:tc vMerge="1">
                  <a:txBody>
                    <a:bodyPr/>
                    <a:lstStyle/>
                    <a:p>
                      <a:endParaRPr lang="ru-RU"/>
                    </a:p>
                  </a:txBody>
                  <a:tcPr/>
                </a:tc>
                <a:tc>
                  <a:txBody>
                    <a:bodyPr/>
                    <a:lstStyle/>
                    <a:p>
                      <a:pPr algn="ctr">
                        <a:lnSpc>
                          <a:spcPct val="115000"/>
                        </a:lnSpc>
                        <a:spcAft>
                          <a:spcPts val="0"/>
                        </a:spcAft>
                      </a:pPr>
                      <a:r>
                        <a:rPr lang="ru-RU" sz="1400" b="1">
                          <a:effectLst/>
                        </a:rPr>
                        <a:t>(lei)</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380 486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434 254</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588 620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531 788</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343 190</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573 228</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469 496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590 932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411 376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4</a:t>
                      </a:r>
                      <a:r>
                        <a:rPr lang="ro-RO" sz="1400" b="1">
                          <a:effectLst/>
                        </a:rPr>
                        <a:t> </a:t>
                      </a:r>
                      <a:r>
                        <a:rPr lang="ru-RU" sz="1400" b="1">
                          <a:effectLst/>
                        </a:rPr>
                        <a:t>323 369</a:t>
                      </a:r>
                      <a:endParaRPr lang="ru-RU" sz="2400" b="1">
                        <a:effectLst/>
                        <a:latin typeface="Times New Roman"/>
                        <a:ea typeface="Calibri"/>
                        <a:cs typeface="Times New Roman"/>
                      </a:endParaRPr>
                    </a:p>
                  </a:txBody>
                  <a:tcPr marL="68580" marR="68580" marT="0" marB="0" anchor="ctr"/>
                </a:tc>
              </a:tr>
              <a:tr h="629766">
                <a:tc vMerge="1">
                  <a:txBody>
                    <a:bodyPr/>
                    <a:lstStyle/>
                    <a:p>
                      <a:endParaRPr lang="ru-RU"/>
                    </a:p>
                  </a:txBody>
                  <a:tcPr/>
                </a:tc>
                <a:tc>
                  <a:txBody>
                    <a:bodyPr/>
                    <a:lstStyle/>
                    <a:p>
                      <a:pPr algn="ctr">
                        <a:lnSpc>
                          <a:spcPct val="115000"/>
                        </a:lnSpc>
                        <a:spcAft>
                          <a:spcPts val="0"/>
                        </a:spcAft>
                      </a:pPr>
                      <a:r>
                        <a:rPr lang="ru-RU" sz="1400" b="1">
                          <a:effectLst/>
                        </a:rPr>
                        <a:t>Media</a:t>
                      </a:r>
                      <a:r>
                        <a:rPr lang="ro-RO" sz="1400" b="1">
                          <a:effectLst/>
                        </a:rPr>
                        <a:t> raion</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5,32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6,46</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7,29</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7,62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6,18</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7,67</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7,32</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7,43</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8,17</a:t>
                      </a:r>
                      <a:endParaRPr lang="ru-RU" sz="2400" b="1">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dirty="0">
                          <a:effectLst/>
                        </a:rPr>
                        <a:t>7,05</a:t>
                      </a:r>
                      <a:endParaRPr lang="ru-RU" sz="2400" b="1" dirty="0">
                        <a:effectLst/>
                        <a:latin typeface="Times New Roman"/>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418731711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506633619"/>
              </p:ext>
            </p:extLst>
          </p:nvPr>
        </p:nvGraphicFramePr>
        <p:xfrm>
          <a:off x="323528" y="1772816"/>
          <a:ext cx="8424935" cy="4320484"/>
        </p:xfrm>
        <a:graphic>
          <a:graphicData uri="http://schemas.openxmlformats.org/drawingml/2006/table">
            <a:tbl>
              <a:tblPr firstRow="1" firstCol="1" bandRow="1">
                <a:tableStyleId>{5C22544A-7EE6-4342-B048-85BDC9FD1C3A}</a:tableStyleId>
              </a:tblPr>
              <a:tblGrid>
                <a:gridCol w="3035902"/>
                <a:gridCol w="1188757"/>
                <a:gridCol w="1068357"/>
                <a:gridCol w="1079788"/>
                <a:gridCol w="1079788"/>
                <a:gridCol w="972343"/>
              </a:tblGrid>
              <a:tr h="315743">
                <a:tc rowSpan="2">
                  <a:txBody>
                    <a:bodyPr/>
                    <a:lstStyle/>
                    <a:p>
                      <a:pPr algn="ctr">
                        <a:lnSpc>
                          <a:spcPct val="115000"/>
                        </a:lnSpc>
                        <a:spcAft>
                          <a:spcPts val="0"/>
                        </a:spcAft>
                      </a:pPr>
                      <a:r>
                        <a:rPr lang="ru-RU" sz="1400" dirty="0" err="1">
                          <a:effectLst/>
                        </a:rPr>
                        <a:t>Instuții</a:t>
                      </a:r>
                      <a:r>
                        <a:rPr lang="ru-RU" sz="1400" dirty="0">
                          <a:effectLst/>
                        </a:rPr>
                        <a:t> </a:t>
                      </a:r>
                      <a:r>
                        <a:rPr lang="ru-RU" sz="1400" dirty="0" err="1">
                          <a:effectLst/>
                        </a:rPr>
                        <a:t>de</a:t>
                      </a:r>
                      <a:r>
                        <a:rPr lang="ru-RU" sz="1400" dirty="0">
                          <a:effectLst/>
                        </a:rPr>
                        <a:t> învățămînt</a:t>
                      </a:r>
                      <a:endParaRPr lang="ru-RU" sz="1400" dirty="0">
                        <a:effectLst/>
                        <a:latin typeface="Times New Roman"/>
                        <a:ea typeface="Calibri"/>
                        <a:cs typeface="Times New Roman"/>
                      </a:endParaRPr>
                    </a:p>
                  </a:txBody>
                  <a:tcPr marL="68580" marR="68580" marT="0" marB="0" anchor="ctr"/>
                </a:tc>
                <a:tc rowSpan="2">
                  <a:txBody>
                    <a:bodyPr/>
                    <a:lstStyle/>
                    <a:p>
                      <a:pPr algn="ctr">
                        <a:lnSpc>
                          <a:spcPct val="115000"/>
                        </a:lnSpc>
                        <a:spcAft>
                          <a:spcPts val="0"/>
                        </a:spcAft>
                      </a:pPr>
                      <a:r>
                        <a:rPr lang="fr-FR" sz="1400">
                          <a:effectLst/>
                        </a:rPr>
                        <a:t>Nr. total de instituții</a:t>
                      </a:r>
                      <a:br>
                        <a:rPr lang="fr-FR" sz="1400">
                          <a:effectLst/>
                        </a:rPr>
                      </a:br>
                      <a:r>
                        <a:rPr lang="fr-FR" sz="1400">
                          <a:effectLst/>
                        </a:rPr>
                        <a:t>la 31.05.2016</a:t>
                      </a:r>
                      <a:endParaRPr lang="ru-RU" sz="1400">
                        <a:effectLst/>
                        <a:latin typeface="Times New Roman"/>
                        <a:ea typeface="Calibri"/>
                        <a:cs typeface="Times New Roman"/>
                      </a:endParaRPr>
                    </a:p>
                  </a:txBody>
                  <a:tcPr marL="68580" marR="68580" marT="0" marB="0" anchor="ctr"/>
                </a:tc>
                <a:tc gridSpan="4">
                  <a:txBody>
                    <a:bodyPr/>
                    <a:lstStyle/>
                    <a:p>
                      <a:pPr algn="ctr">
                        <a:lnSpc>
                          <a:spcPct val="115000"/>
                        </a:lnSpc>
                        <a:spcAft>
                          <a:spcPts val="0"/>
                        </a:spcAft>
                      </a:pPr>
                      <a:r>
                        <a:rPr lang="fr-FR" sz="1100" dirty="0">
                          <a:effectLst/>
                        </a:rPr>
                        <a:t>Nr. de instituții cu efectivul de copii/elevi</a:t>
                      </a:r>
                      <a:endParaRPr lang="ru-RU" sz="1200" dirty="0">
                        <a:effectLst/>
                        <a:latin typeface="Times New Roman"/>
                        <a:ea typeface="Calibri"/>
                        <a:cs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r>
              <a:tr h="674117">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400" b="1" dirty="0">
                          <a:effectLst/>
                        </a:rPr>
                        <a:t>pînă </a:t>
                      </a:r>
                      <a:r>
                        <a:rPr lang="ru-RU" sz="1400" b="1" dirty="0" err="1">
                          <a:effectLst/>
                        </a:rPr>
                        <a:t>la</a:t>
                      </a:r>
                      <a:r>
                        <a:rPr lang="ru-RU" sz="1400" b="1" dirty="0">
                          <a:effectLst/>
                        </a:rPr>
                        <a:t> 91</a:t>
                      </a:r>
                      <a:endParaRPr lang="ru-RU" sz="1400" b="1"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dirty="0">
                          <a:effectLst/>
                        </a:rPr>
                        <a:t>92-200</a:t>
                      </a:r>
                      <a:endParaRPr lang="ru-RU" sz="1400" b="1"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dirty="0">
                          <a:effectLst/>
                        </a:rPr>
                        <a:t>201-640</a:t>
                      </a:r>
                      <a:endParaRPr lang="ru-RU" sz="1400" b="1"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b="1" dirty="0" err="1">
                          <a:effectLst/>
                        </a:rPr>
                        <a:t>peste</a:t>
                      </a:r>
                      <a:r>
                        <a:rPr lang="ru-RU" sz="1400" b="1" dirty="0">
                          <a:effectLst/>
                        </a:rPr>
                        <a:t> 641</a:t>
                      </a:r>
                      <a:endParaRPr lang="ru-RU" sz="1400" b="1" dirty="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Grădiniță de copii</a:t>
                      </a:r>
                      <a:endParaRPr lang="ru-RU" sz="1400">
                        <a:effectLst/>
                        <a:latin typeface="Times New Roman"/>
                        <a:ea typeface="Calibri"/>
                        <a:cs typeface="Times New Roman"/>
                      </a:endParaRPr>
                    </a:p>
                  </a:txBody>
                  <a:tcPr marL="68580" marR="68580" marT="0" marB="0" anchor="b"/>
                </a:tc>
                <a:tc>
                  <a:txBody>
                    <a:bodyPr/>
                    <a:lstStyle/>
                    <a:p>
                      <a:pPr algn="ctr">
                        <a:lnSpc>
                          <a:spcPct val="115000"/>
                        </a:lnSpc>
                        <a:spcAft>
                          <a:spcPts val="0"/>
                        </a:spcAft>
                      </a:pPr>
                      <a:r>
                        <a:rPr lang="ru-RU" sz="1400" dirty="0">
                          <a:effectLst/>
                        </a:rPr>
                        <a:t>38</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22</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13</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3</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Școală primară - grădiniță</a:t>
                      </a:r>
                      <a:endParaRPr lang="ru-RU" sz="1400">
                        <a:effectLst/>
                        <a:latin typeface="Times New Roman"/>
                        <a:ea typeface="Calibri"/>
                        <a:cs typeface="Times New Roman"/>
                      </a:endParaRPr>
                    </a:p>
                  </a:txBody>
                  <a:tcPr marL="68580" marR="68580" marT="0" marB="0" anchor="b"/>
                </a:tc>
                <a:tc>
                  <a:txBody>
                    <a:bodyPr/>
                    <a:lstStyle/>
                    <a:p>
                      <a:pPr algn="ctr">
                        <a:lnSpc>
                          <a:spcPct val="115000"/>
                        </a:lnSpc>
                        <a:spcAft>
                          <a:spcPts val="0"/>
                        </a:spcAft>
                      </a:pPr>
                      <a:r>
                        <a:rPr lang="ru-RU" sz="1400">
                          <a:effectLst/>
                        </a:rPr>
                        <a:t>2</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1</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1</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Gimnaziu</a:t>
                      </a:r>
                      <a:endParaRPr lang="ru-RU" sz="1400">
                        <a:effectLst/>
                        <a:latin typeface="Times New Roman"/>
                        <a:ea typeface="Calibri"/>
                        <a:cs typeface="Times New Roman"/>
                      </a:endParaRPr>
                    </a:p>
                  </a:txBody>
                  <a:tcPr marL="68580" marR="68580" marT="0" marB="0" anchor="b"/>
                </a:tc>
                <a:tc>
                  <a:txBody>
                    <a:bodyPr/>
                    <a:lstStyle/>
                    <a:p>
                      <a:pPr algn="ctr">
                        <a:lnSpc>
                          <a:spcPct val="115000"/>
                        </a:lnSpc>
                        <a:spcAft>
                          <a:spcPts val="0"/>
                        </a:spcAft>
                      </a:pPr>
                      <a:r>
                        <a:rPr lang="ru-RU" sz="1400" dirty="0">
                          <a:effectLst/>
                        </a:rPr>
                        <a:t>18</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2</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7</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8</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1</a:t>
                      </a:r>
                      <a:endParaRPr lang="ru-RU" sz="140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Liceu Teoretic</a:t>
                      </a:r>
                      <a:endParaRPr lang="ru-RU" sz="1400">
                        <a:effectLst/>
                        <a:latin typeface="Times New Roman"/>
                        <a:ea typeface="Calibri"/>
                        <a:cs typeface="Times New Roman"/>
                      </a:endParaRPr>
                    </a:p>
                  </a:txBody>
                  <a:tcPr marL="68580" marR="68580" marT="0" marB="0" anchor="b"/>
                </a:tc>
                <a:tc>
                  <a:txBody>
                    <a:bodyPr/>
                    <a:lstStyle/>
                    <a:p>
                      <a:pPr algn="ctr">
                        <a:lnSpc>
                          <a:spcPct val="115000"/>
                        </a:lnSpc>
                        <a:spcAft>
                          <a:spcPts val="0"/>
                        </a:spcAft>
                      </a:pPr>
                      <a:r>
                        <a:rPr lang="ru-RU" sz="1400">
                          <a:effectLst/>
                        </a:rPr>
                        <a:t>11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5</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5</a:t>
                      </a:r>
                      <a:endParaRPr lang="ru-RU" sz="140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Extrașcolar:</a:t>
                      </a:r>
                      <a:endParaRPr lang="ru-RU" sz="1400">
                        <a:effectLst/>
                        <a:latin typeface="Times New Roman"/>
                        <a:ea typeface="Calibri"/>
                        <a:cs typeface="Times New Roman"/>
                      </a:endParaRPr>
                    </a:p>
                  </a:txBody>
                  <a:tcPr marL="68580" marR="68580" marT="0" marB="0" anchor="b"/>
                </a:tc>
                <a:tc>
                  <a:txBody>
                    <a:bodyPr/>
                    <a:lstStyle/>
                    <a:p>
                      <a:pPr algn="ctr">
                        <a:lnSpc>
                          <a:spcPct val="115000"/>
                        </a:lnSpc>
                        <a:spcAft>
                          <a:spcPts val="0"/>
                        </a:spcAft>
                      </a:pPr>
                      <a:r>
                        <a:rPr lang="ru-RU" sz="1400">
                          <a:effectLst/>
                        </a:rPr>
                        <a:t> </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 </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 </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 </a:t>
                      </a:r>
                      <a:endParaRPr lang="ru-RU" sz="14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 </a:t>
                      </a:r>
                      <a:endParaRPr lang="ru-RU" sz="1400" dirty="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                 Centru de creație</a:t>
                      </a:r>
                      <a:endParaRPr lang="ru-RU" sz="14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u-RU" sz="1400">
                          <a:effectLst/>
                        </a:rPr>
                        <a:t>2</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a:effectLst/>
                        </a:rPr>
                        <a:t>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dirty="0">
                          <a:effectLst/>
                        </a:rPr>
                        <a:t>0</a:t>
                      </a:r>
                      <a:endParaRPr lang="ru-RU" sz="1400" dirty="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u-RU" sz="1400">
                          <a:effectLst/>
                        </a:rPr>
                        <a:t>                 </a:t>
                      </a:r>
                      <a:r>
                        <a:rPr lang="ro-RO" sz="1400">
                          <a:effectLst/>
                        </a:rPr>
                        <a:t>Școala </a:t>
                      </a:r>
                      <a:r>
                        <a:rPr lang="ru-RU" sz="1400">
                          <a:effectLst/>
                        </a:rPr>
                        <a:t> sportiv</a:t>
                      </a:r>
                      <a:r>
                        <a:rPr lang="ro-RO" sz="1400">
                          <a:effectLst/>
                        </a:rPr>
                        <a:t>ă</a:t>
                      </a:r>
                      <a:endParaRPr lang="ru-RU" sz="14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400">
                          <a:effectLst/>
                        </a:rPr>
                        <a:t>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a:effectLst/>
                        </a:rPr>
                        <a:t>0</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a:effectLst/>
                        </a:rPr>
                        <a:t>1</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u-RU" sz="1400" dirty="0">
                          <a:effectLst/>
                        </a:rPr>
                        <a:t>0</a:t>
                      </a:r>
                      <a:endParaRPr lang="ru-RU" sz="1400" dirty="0">
                        <a:effectLst/>
                        <a:latin typeface="Times New Roman"/>
                        <a:ea typeface="Calibri"/>
                        <a:cs typeface="Times New Roman"/>
                      </a:endParaRPr>
                    </a:p>
                  </a:txBody>
                  <a:tcPr marL="68580" marR="68580" marT="0" marB="0" anchor="ctr"/>
                </a:tc>
              </a:tr>
              <a:tr h="416328">
                <a:tc>
                  <a:txBody>
                    <a:bodyPr/>
                    <a:lstStyle/>
                    <a:p>
                      <a:pPr>
                        <a:lnSpc>
                          <a:spcPct val="115000"/>
                        </a:lnSpc>
                        <a:spcAft>
                          <a:spcPts val="0"/>
                        </a:spcAft>
                      </a:pPr>
                      <a:r>
                        <a:rPr lang="ro-RO" sz="1400">
                          <a:effectLst/>
                        </a:rPr>
                        <a:t>Total </a:t>
                      </a:r>
                      <a:endParaRPr lang="ru-RU" sz="14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400">
                          <a:effectLst/>
                        </a:rPr>
                        <a:t>72</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a:effectLst/>
                        </a:rPr>
                        <a:t>25</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a:effectLst/>
                        </a:rPr>
                        <a:t>23</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a:effectLst/>
                        </a:rPr>
                        <a:t>18</a:t>
                      </a:r>
                      <a:endParaRPr lang="ru-RU" sz="140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400" dirty="0">
                          <a:effectLst/>
                        </a:rPr>
                        <a:t>6</a:t>
                      </a:r>
                      <a:endParaRPr lang="ru-RU" sz="1400" dirty="0">
                        <a:effectLst/>
                        <a:latin typeface="Times New Roman"/>
                        <a:ea typeface="Calibri"/>
                        <a:cs typeface="Times New Roman"/>
                      </a:endParaRPr>
                    </a:p>
                  </a:txBody>
                  <a:tcPr marL="68580" marR="68580" marT="0" marB="0" anchor="ctr"/>
                </a:tc>
              </a:tr>
            </a:tbl>
          </a:graphicData>
        </a:graphic>
      </p:graphicFrame>
      <p:sp>
        <p:nvSpPr>
          <p:cNvPr id="5" name="Заголовок 1"/>
          <p:cNvSpPr txBox="1">
            <a:spLocks noGrp="1"/>
          </p:cNvSpPr>
          <p:nvPr>
            <p:ph type="title"/>
          </p:nvPr>
        </p:nvSpPr>
        <p:spPr>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NR. DE INSTITUȚII </a:t>
            </a:r>
            <a:br>
              <a:rPr lang="pt-BR"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pt-BR"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 EFECTIVUL DE COPII/ELEVI</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39107814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Alimentaţia copiilor </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a:t>Valorificarea mijloacelor financiare cu destinație specială pentru alimentație a constituit  92 % din sursele  planificate. Pe instituții acest procent variază de la 69,9 % pînă la 112,6 %. Doar în patru instituții cheltuielile au fost conforme celor planificate: </a:t>
            </a:r>
            <a:endParaRPr lang="ro-RO" sz="2800" dirty="0" smtClean="0"/>
          </a:p>
          <a:p>
            <a:pPr marL="474300" indent="-457200">
              <a:spcBef>
                <a:spcPts val="600"/>
              </a:spcBef>
            </a:pPr>
            <a:r>
              <a:rPr lang="vi-VN" sz="2800" dirty="0" smtClean="0"/>
              <a:t>gimnaziul </a:t>
            </a:r>
            <a:r>
              <a:rPr lang="vi-VN" sz="2800" dirty="0"/>
              <a:t>Rădeni, </a:t>
            </a:r>
            <a:endParaRPr lang="ro-RO" sz="2800" dirty="0" smtClean="0"/>
          </a:p>
          <a:p>
            <a:pPr marL="474300" indent="-457200">
              <a:spcBef>
                <a:spcPts val="600"/>
              </a:spcBef>
            </a:pPr>
            <a:r>
              <a:rPr lang="vi-VN" sz="2800" dirty="0" smtClean="0"/>
              <a:t>IPLT </a:t>
            </a:r>
            <a:r>
              <a:rPr lang="vi-VN" sz="2800" dirty="0"/>
              <a:t>„A. Russo”, Cojușna, </a:t>
            </a:r>
            <a:endParaRPr lang="ro-RO" sz="2800" dirty="0" smtClean="0"/>
          </a:p>
          <a:p>
            <a:pPr marL="474300" indent="-457200">
              <a:spcBef>
                <a:spcPts val="600"/>
              </a:spcBef>
            </a:pPr>
            <a:r>
              <a:rPr lang="vi-VN" sz="2800" dirty="0" smtClean="0"/>
              <a:t>IPLT </a:t>
            </a:r>
            <a:r>
              <a:rPr lang="vi-VN" sz="2800" dirty="0"/>
              <a:t>„N. Nekrasov ”, Strășeni, </a:t>
            </a:r>
            <a:endParaRPr lang="ro-RO" sz="2800" dirty="0" smtClean="0"/>
          </a:p>
          <a:p>
            <a:pPr marL="474300" indent="-457200">
              <a:spcBef>
                <a:spcPts val="600"/>
              </a:spcBef>
            </a:pPr>
            <a:r>
              <a:rPr lang="vi-VN" sz="2800" dirty="0" smtClean="0"/>
              <a:t>IPLT </a:t>
            </a:r>
            <a:r>
              <a:rPr lang="vi-VN" sz="2800" dirty="0"/>
              <a:t>Sireţi</a:t>
            </a:r>
          </a:p>
        </p:txBody>
      </p:sp>
    </p:spTree>
    <p:extLst>
      <p:ext uri="{BB962C8B-B14F-4D97-AF65-F5344CB8AC3E}">
        <p14:creationId xmlns:p14="http://schemas.microsoft.com/office/powerpoint/2010/main" val="243115758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a:t>La nivel raional au  fost  planificate 53 activități </a:t>
            </a:r>
            <a:r>
              <a:rPr lang="vi-VN" sz="2800" dirty="0" smtClean="0"/>
              <a:t>instructiv-metodice,</a:t>
            </a:r>
            <a:r>
              <a:rPr lang="ro-RO" sz="2800" dirty="0" smtClean="0"/>
              <a:t> </a:t>
            </a:r>
            <a:r>
              <a:rPr lang="vi-VN" sz="2800" dirty="0" smtClean="0"/>
              <a:t>s-au  </a:t>
            </a:r>
            <a:r>
              <a:rPr lang="vi-VN" sz="2800" dirty="0"/>
              <a:t>realizat </a:t>
            </a:r>
            <a:r>
              <a:rPr lang="vi-VN" sz="2800" dirty="0" smtClean="0"/>
              <a:t>- </a:t>
            </a:r>
            <a:r>
              <a:rPr lang="vi-VN" sz="2800" dirty="0"/>
              <a:t>67cu cadrele manageriale și  la  discipline şcolare în următoarele </a:t>
            </a:r>
            <a:r>
              <a:rPr lang="vi-VN" sz="2800" dirty="0" smtClean="0"/>
              <a:t>instituții</a:t>
            </a:r>
            <a:endParaRPr lang="ro-RO" sz="2800" dirty="0" smtClean="0"/>
          </a:p>
          <a:p>
            <a:pPr marL="17100" indent="0">
              <a:spcBef>
                <a:spcPts val="600"/>
              </a:spcBef>
              <a:buNone/>
            </a:pPr>
            <a:r>
              <a:rPr lang="vi-VN" sz="2800" dirty="0"/>
              <a:t>-	Limba şi literatura română: 2-  LT „A.Russo”, gim.”M.Viteazul”;</a:t>
            </a:r>
          </a:p>
          <a:p>
            <a:pPr marL="17100" indent="0">
              <a:spcBef>
                <a:spcPts val="600"/>
              </a:spcBef>
              <a:buNone/>
            </a:pPr>
            <a:r>
              <a:rPr lang="vi-VN" sz="2800" dirty="0"/>
              <a:t>-	Limba franceză: 2-  gim.Chirianca,   gim.Rădeni;</a:t>
            </a:r>
          </a:p>
          <a:p>
            <a:pPr marL="17100" indent="0">
              <a:spcBef>
                <a:spcPts val="600"/>
              </a:spcBef>
              <a:buNone/>
            </a:pPr>
            <a:r>
              <a:rPr lang="vi-VN" sz="2800" dirty="0"/>
              <a:t>-	Limba engleză: 2 – LT „I.Vatamanu”,   gim.Cojuşna</a:t>
            </a:r>
            <a:r>
              <a:rPr lang="vi-VN" sz="2800" dirty="0" smtClean="0"/>
              <a:t>;</a:t>
            </a:r>
            <a:endParaRPr lang="vi-VN" sz="2800" dirty="0"/>
          </a:p>
        </p:txBody>
      </p:sp>
    </p:spTree>
    <p:extLst>
      <p:ext uri="{BB962C8B-B14F-4D97-AF65-F5344CB8AC3E}">
        <p14:creationId xmlns:p14="http://schemas.microsoft.com/office/powerpoint/2010/main" val="358323474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smtClean="0"/>
              <a:t>-</a:t>
            </a:r>
            <a:r>
              <a:rPr lang="vi-VN" sz="2800" dirty="0"/>
              <a:t>	Informatică: 1- LT„Universul”     </a:t>
            </a:r>
          </a:p>
          <a:p>
            <a:pPr marL="17100" indent="0">
              <a:spcBef>
                <a:spcPts val="600"/>
              </a:spcBef>
              <a:buNone/>
            </a:pPr>
            <a:r>
              <a:rPr lang="vi-VN" sz="2800" dirty="0"/>
              <a:t>-	Educaţie muzicală:  2- LT Sireţi, gim.Dolna;</a:t>
            </a:r>
          </a:p>
          <a:p>
            <a:pPr marL="17100" indent="0">
              <a:spcBef>
                <a:spcPts val="600"/>
              </a:spcBef>
              <a:buNone/>
            </a:pPr>
            <a:r>
              <a:rPr lang="vi-VN" sz="2800" dirty="0"/>
              <a:t>-	Matematica: 1- LT „I.Inculeţ” </a:t>
            </a:r>
          </a:p>
          <a:p>
            <a:pPr marL="17100" indent="0">
              <a:spcBef>
                <a:spcPts val="600"/>
              </a:spcBef>
              <a:buNone/>
            </a:pPr>
            <a:r>
              <a:rPr lang="vi-VN" sz="2800" dirty="0"/>
              <a:t>-	Eucaţia plastică: 2- LT Zubreşti, LT „Universul”     </a:t>
            </a:r>
          </a:p>
          <a:p>
            <a:pPr marL="17100" indent="0">
              <a:spcBef>
                <a:spcPts val="600"/>
              </a:spcBef>
              <a:buNone/>
            </a:pPr>
            <a:r>
              <a:rPr lang="vi-VN" sz="2800" dirty="0"/>
              <a:t>-	Educaţia tehnolohică: -1-  gim.Căpriana;</a:t>
            </a:r>
          </a:p>
          <a:p>
            <a:pPr marL="17100" indent="0">
              <a:spcBef>
                <a:spcPts val="600"/>
              </a:spcBef>
              <a:buNone/>
            </a:pPr>
            <a:r>
              <a:rPr lang="vi-VN" sz="2800" dirty="0"/>
              <a:t>-	Educaţie fizică: 1- LT Zubreşti;</a:t>
            </a:r>
          </a:p>
          <a:p>
            <a:pPr marL="17100" indent="0">
              <a:spcBef>
                <a:spcPts val="600"/>
              </a:spcBef>
              <a:buNone/>
            </a:pPr>
            <a:r>
              <a:rPr lang="vi-VN" sz="2800" dirty="0"/>
              <a:t>-	Biologie: 1-  LT Zubreşti;</a:t>
            </a:r>
          </a:p>
          <a:p>
            <a:pPr marL="17100" indent="0">
              <a:spcBef>
                <a:spcPts val="600"/>
              </a:spcBef>
              <a:buNone/>
            </a:pPr>
            <a:r>
              <a:rPr lang="vi-VN" sz="2800" dirty="0"/>
              <a:t>-	Chimie: 2-  gim.Bucovăţ, gim.Găleşti;</a:t>
            </a:r>
          </a:p>
          <a:p>
            <a:pPr marL="17100" indent="0">
              <a:spcBef>
                <a:spcPts val="600"/>
              </a:spcBef>
              <a:buNone/>
            </a:pPr>
            <a:r>
              <a:rPr lang="vi-VN" sz="2800" dirty="0"/>
              <a:t>-	Geografie: 2-  gim.”M.Viteazul”, </a:t>
            </a:r>
            <a:r>
              <a:rPr lang="vi-VN" sz="2800" dirty="0" smtClean="0"/>
              <a:t>gim.Recea</a:t>
            </a:r>
            <a:endParaRPr lang="vi-VN" sz="2800" dirty="0"/>
          </a:p>
        </p:txBody>
      </p:sp>
    </p:spTree>
    <p:extLst>
      <p:ext uri="{BB962C8B-B14F-4D97-AF65-F5344CB8AC3E}">
        <p14:creationId xmlns:p14="http://schemas.microsoft.com/office/powerpoint/2010/main" val="193434007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 calcmode="lin" valueType="num">
                                      <p:cBhvr additive="base">
                                        <p:cTn id="36"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 calcmode="lin" valueType="num">
                                      <p:cBhvr additive="base">
                                        <p:cTn id="42"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5">
                                            <p:txEl>
                                              <p:pRg st="6" end="6"/>
                                            </p:txEl>
                                          </p:spTgt>
                                        </p:tgtEl>
                                        <p:attrNameLst>
                                          <p:attrName>style.visibility</p:attrName>
                                        </p:attrNameLst>
                                      </p:cBhvr>
                                      <p:to>
                                        <p:strVal val="visible"/>
                                      </p:to>
                                    </p:set>
                                    <p:anim calcmode="lin" valueType="num">
                                      <p:cBhvr additive="base">
                                        <p:cTn id="48"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5">
                                            <p:txEl>
                                              <p:pRg st="7" end="7"/>
                                            </p:txEl>
                                          </p:spTgt>
                                        </p:tgtEl>
                                        <p:attrNameLst>
                                          <p:attrName>style.visibility</p:attrName>
                                        </p:attrNameLst>
                                      </p:cBhvr>
                                      <p:to>
                                        <p:strVal val="visible"/>
                                      </p:to>
                                    </p:set>
                                    <p:anim calcmode="lin" valueType="num">
                                      <p:cBhvr additive="base">
                                        <p:cTn id="54"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5">
                                            <p:txEl>
                                              <p:pRg st="8" end="8"/>
                                            </p:txEl>
                                          </p:spTgt>
                                        </p:tgtEl>
                                        <p:attrNameLst>
                                          <p:attrName>style.visibility</p:attrName>
                                        </p:attrNameLst>
                                      </p:cBhvr>
                                      <p:to>
                                        <p:strVal val="visible"/>
                                      </p:to>
                                    </p:set>
                                    <p:anim calcmode="lin" valueType="num">
                                      <p:cBhvr additive="base">
                                        <p:cTn id="60"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smtClean="0"/>
              <a:t>-</a:t>
            </a:r>
            <a:r>
              <a:rPr lang="vi-VN" sz="2800" dirty="0"/>
              <a:t>	Limba rusă: 1- LT „I.Inculeţ”</a:t>
            </a:r>
          </a:p>
          <a:p>
            <a:pPr marL="17100" indent="0">
              <a:spcBef>
                <a:spcPts val="600"/>
              </a:spcBef>
              <a:buNone/>
            </a:pPr>
            <a:r>
              <a:rPr lang="vi-VN" sz="2800" dirty="0"/>
              <a:t>-	Fizica:  1- gim.Micăuţi;</a:t>
            </a:r>
          </a:p>
          <a:p>
            <a:pPr marL="17100" indent="0">
              <a:spcBef>
                <a:spcPts val="600"/>
              </a:spcBef>
              <a:buNone/>
            </a:pPr>
            <a:r>
              <a:rPr lang="vi-VN" sz="2800" dirty="0"/>
              <a:t>-	Istoria românilor şi universală: 2- gim.Micăuţi, gim.”M.Viteazul”;</a:t>
            </a:r>
          </a:p>
          <a:p>
            <a:pPr marL="17100" indent="0">
              <a:spcBef>
                <a:spcPts val="600"/>
              </a:spcBef>
              <a:buNone/>
            </a:pPr>
            <a:r>
              <a:rPr lang="vi-VN" sz="2800" dirty="0"/>
              <a:t>-	Educaţia civică: 9  gim.”M.Viteazul”; </a:t>
            </a:r>
          </a:p>
          <a:p>
            <a:pPr marL="17100" indent="0">
              <a:spcBef>
                <a:spcPts val="600"/>
              </a:spcBef>
              <a:buNone/>
            </a:pPr>
            <a:r>
              <a:rPr lang="vi-VN" sz="2800" dirty="0"/>
              <a:t>-	Învăţămînt primar: 9- gim.”M.Viteazul” (3), LT „N.Nekrasov”(4), SAP (1), LT „I.Inculeţ” (1); </a:t>
            </a:r>
          </a:p>
          <a:p>
            <a:pPr marL="17100" indent="0">
              <a:spcBef>
                <a:spcPts val="600"/>
              </a:spcBef>
              <a:buNone/>
            </a:pPr>
            <a:r>
              <a:rPr lang="vi-VN" sz="2800" dirty="0"/>
              <a:t>-	Bibliotecari: 6- gim.”M.Viteazul”, LT „I.Inculeţ”, Biblioteca Publică</a:t>
            </a:r>
            <a:r>
              <a:rPr lang="vi-VN" sz="2800" dirty="0" smtClean="0"/>
              <a:t>;</a:t>
            </a:r>
            <a:endParaRPr lang="vi-VN" sz="2800" dirty="0"/>
          </a:p>
        </p:txBody>
      </p:sp>
    </p:spTree>
    <p:extLst>
      <p:ext uri="{BB962C8B-B14F-4D97-AF65-F5344CB8AC3E}">
        <p14:creationId xmlns:p14="http://schemas.microsoft.com/office/powerpoint/2010/main" val="167950661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 calcmode="lin" valueType="num">
                                      <p:cBhvr additive="base">
                                        <p:cTn id="36"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 calcmode="lin" valueType="num">
                                      <p:cBhvr additive="base">
                                        <p:cTn id="42"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smtClean="0"/>
              <a:t>-	 SAP:7</a:t>
            </a:r>
          </a:p>
          <a:p>
            <a:pPr marL="17100" indent="0">
              <a:spcBef>
                <a:spcPts val="600"/>
              </a:spcBef>
              <a:buNone/>
            </a:pPr>
            <a:r>
              <a:rPr lang="vi-VN" sz="2800" dirty="0" smtClean="0"/>
              <a:t>-	Directori adjuncţi didacţi -1- LT Zubreşti;</a:t>
            </a:r>
          </a:p>
          <a:p>
            <a:pPr marL="17100" indent="0">
              <a:spcBef>
                <a:spcPts val="600"/>
              </a:spcBef>
              <a:buNone/>
            </a:pPr>
            <a:r>
              <a:rPr lang="vi-VN" sz="2800" dirty="0" smtClean="0"/>
              <a:t>-	Directori adjuncţi educativi – 2- LT Romăneşti, gim. Rădeni;</a:t>
            </a:r>
          </a:p>
          <a:p>
            <a:pPr marL="17100" indent="0">
              <a:spcBef>
                <a:spcPts val="600"/>
              </a:spcBef>
              <a:buNone/>
            </a:pPr>
            <a:r>
              <a:rPr lang="vi-VN" sz="2800" dirty="0" smtClean="0"/>
              <a:t>-	Educaţie preşcolară – 9- grădiniţele : nr.2, 3 Străşeni, Romăneşti, Pănăşeşti, Ţigăneşti, Lozova,  Lupa-Rece.</a:t>
            </a:r>
          </a:p>
          <a:p>
            <a:pPr marL="17100" indent="0">
              <a:spcBef>
                <a:spcPts val="600"/>
              </a:spcBef>
              <a:buNone/>
            </a:pPr>
            <a:endParaRPr lang="vi-VN" sz="2800" dirty="0"/>
          </a:p>
        </p:txBody>
      </p:sp>
    </p:spTree>
    <p:extLst>
      <p:ext uri="{BB962C8B-B14F-4D97-AF65-F5344CB8AC3E}">
        <p14:creationId xmlns:p14="http://schemas.microsoft.com/office/powerpoint/2010/main" val="213401036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15312" y="1556792"/>
            <a:ext cx="8856983" cy="4608512"/>
          </a:xfrm>
        </p:spPr>
        <p:txBody>
          <a:bodyPr>
            <a:noAutofit/>
          </a:bodyPr>
          <a:lstStyle/>
          <a:p>
            <a:pPr marL="17100" indent="0">
              <a:spcBef>
                <a:spcPts val="600"/>
              </a:spcBef>
              <a:buNone/>
            </a:pPr>
            <a:r>
              <a:rPr lang="vi-VN" sz="2800" dirty="0" smtClean="0"/>
              <a:t>-	 SAP</a:t>
            </a:r>
            <a:r>
              <a:rPr lang="ro-RO" sz="2800" dirty="0" smtClean="0"/>
              <a:t>  </a:t>
            </a:r>
            <a:r>
              <a:rPr lang="vi-VN" sz="2800" dirty="0" smtClean="0"/>
              <a:t>:</a:t>
            </a:r>
            <a:r>
              <a:rPr lang="ro-RO" sz="2800" dirty="0" smtClean="0"/>
              <a:t>  </a:t>
            </a:r>
            <a:r>
              <a:rPr lang="vi-VN" sz="2800" dirty="0" smtClean="0"/>
              <a:t>7</a:t>
            </a:r>
          </a:p>
          <a:p>
            <a:pPr marL="17100" indent="0">
              <a:spcBef>
                <a:spcPts val="600"/>
              </a:spcBef>
              <a:buNone/>
            </a:pPr>
            <a:r>
              <a:rPr lang="vi-VN" sz="2800" dirty="0" smtClean="0"/>
              <a:t>-	Directori adjuncţi didacţi -1- LT Zubreşti;</a:t>
            </a:r>
          </a:p>
          <a:p>
            <a:pPr marL="17100" indent="0">
              <a:spcBef>
                <a:spcPts val="600"/>
              </a:spcBef>
              <a:buNone/>
            </a:pPr>
            <a:r>
              <a:rPr lang="vi-VN" sz="2800" dirty="0" smtClean="0"/>
              <a:t>-	Directori adjuncţi educativi – 2- LT Romăneşti, gim. Rădeni;</a:t>
            </a:r>
          </a:p>
          <a:p>
            <a:pPr marL="17100" indent="0">
              <a:spcBef>
                <a:spcPts val="600"/>
              </a:spcBef>
              <a:buNone/>
            </a:pPr>
            <a:r>
              <a:rPr lang="vi-VN" sz="2800" dirty="0" smtClean="0"/>
              <a:t>-	Educaţie preşcolară – 9- grădiniţele : nr.2, 3 Străşeni, Romăneşti, Pănăşeşti, Ţigăneşti, Lozova,  Lupa-Rece.</a:t>
            </a:r>
          </a:p>
          <a:p>
            <a:pPr marL="17100" indent="0">
              <a:spcBef>
                <a:spcPts val="600"/>
              </a:spcBef>
              <a:buNone/>
            </a:pPr>
            <a:endParaRPr lang="vi-VN" sz="2800" dirty="0"/>
          </a:p>
        </p:txBody>
      </p:sp>
    </p:spTree>
    <p:extLst>
      <p:ext uri="{BB962C8B-B14F-4D97-AF65-F5344CB8AC3E}">
        <p14:creationId xmlns:p14="http://schemas.microsoft.com/office/powerpoint/2010/main" val="42864036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36229" y="1196752"/>
            <a:ext cx="8856983" cy="5328592"/>
          </a:xfrm>
        </p:spPr>
        <p:txBody>
          <a:bodyPr>
            <a:noAutofit/>
          </a:bodyPr>
          <a:lstStyle/>
          <a:p>
            <a:pPr marL="17100" indent="0">
              <a:spcBef>
                <a:spcPts val="600"/>
              </a:spcBef>
              <a:buNone/>
            </a:pPr>
            <a:r>
              <a:rPr lang="vi-VN" sz="2800" dirty="0"/>
              <a:t>Obiectivele şedinţelor s-au axat pe formarea, dezvoltarea şi consolidarea competenţelor de structurare a activităţii didactice, optimizarea planificării şi proiectării didactice, stimularea creativităţii în planul conceperii şi coordonării domeniului didactic; </a:t>
            </a:r>
            <a:r>
              <a:rPr lang="vi-VN" sz="2800" dirty="0" smtClean="0"/>
              <a:t>practici</a:t>
            </a:r>
            <a:r>
              <a:rPr lang="vi-VN" sz="2800" dirty="0"/>
              <a:t>, cerinţe şi modalităţi  de lucru cu elevii cu CES;  Cerinţe şi modalităţi de elaborare a tezelor semestriale, asigurarea continuității în învățămîntul primar și secundar general, aplicarea  Standardelor de eficiență a învățării, Referențialului de evaluare și Standardelor de calitate în contextul școlii prietenoase copilului</a:t>
            </a:r>
          </a:p>
          <a:p>
            <a:pPr marL="17100" indent="0">
              <a:spcBef>
                <a:spcPts val="600"/>
              </a:spcBef>
              <a:buNone/>
            </a:pPr>
            <a:endParaRPr lang="vi-VN" sz="2800" dirty="0"/>
          </a:p>
        </p:txBody>
      </p:sp>
    </p:spTree>
    <p:extLst>
      <p:ext uri="{BB962C8B-B14F-4D97-AF65-F5344CB8AC3E}">
        <p14:creationId xmlns:p14="http://schemas.microsoft.com/office/powerpoint/2010/main" val="63913742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36229" y="1196752"/>
            <a:ext cx="8856983" cy="5328592"/>
          </a:xfrm>
        </p:spPr>
        <p:txBody>
          <a:bodyPr>
            <a:noAutofit/>
          </a:bodyPr>
          <a:lstStyle/>
          <a:p>
            <a:pPr marL="17100" indent="0">
              <a:spcBef>
                <a:spcPts val="600"/>
              </a:spcBef>
              <a:buNone/>
            </a:pPr>
            <a:r>
              <a:rPr lang="vi-VN" sz="2800" dirty="0"/>
              <a:t>În cadrul proiectului “Pilotarea modulelor de educație incluzivă în instituțiile preșcolare din Republica Moldova”au fost formate cadrele didactice și părinți din Pănășești. Pe parcursul anului în cadrul centrelor de mentorat au fost formate 308 de cadre didactice la subiectul: ”Promovarea instrumentului de monitorizare a pregătirii copiilor pentru şcoală” Activităţile realizate au contribuit la actualizarea competenţelor psihopedagogice şi de specialitate, însuşirea abilităţilor profesionale, perfecţionarea calităţii procesului de învăţămînt prin stimularea inovaţiei pedagogice</a:t>
            </a:r>
            <a:r>
              <a:rPr lang="vi-VN" sz="2800" dirty="0" smtClean="0"/>
              <a:t>.</a:t>
            </a:r>
            <a:endParaRPr lang="vi-VN" sz="2800" dirty="0"/>
          </a:p>
        </p:txBody>
      </p:sp>
    </p:spTree>
    <p:extLst>
      <p:ext uri="{BB962C8B-B14F-4D97-AF65-F5344CB8AC3E}">
        <p14:creationId xmlns:p14="http://schemas.microsoft.com/office/powerpoint/2010/main" val="72442012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36229" y="1412776"/>
            <a:ext cx="8856983" cy="5112568"/>
          </a:xfrm>
        </p:spPr>
        <p:txBody>
          <a:bodyPr>
            <a:noAutofit/>
          </a:bodyPr>
          <a:lstStyle/>
          <a:p>
            <a:pPr marL="17100" indent="0">
              <a:spcBef>
                <a:spcPts val="600"/>
              </a:spcBef>
              <a:buNone/>
            </a:pPr>
            <a:r>
              <a:rPr lang="vi-VN" sz="2800" dirty="0" smtClean="0"/>
              <a:t>În </a:t>
            </a:r>
            <a:r>
              <a:rPr lang="vi-VN" sz="2800" dirty="0"/>
              <a:t>parteneriat cu CIDDC au fost desfășurate  ateliere de formare:</a:t>
            </a:r>
          </a:p>
          <a:p>
            <a:pPr marL="474300" indent="-457200">
              <a:spcBef>
                <a:spcPts val="600"/>
              </a:spcBef>
            </a:pPr>
            <a:r>
              <a:rPr lang="vi-VN" sz="2800" dirty="0" smtClean="0"/>
              <a:t>pentru </a:t>
            </a:r>
            <a:r>
              <a:rPr lang="vi-VN" sz="2800" dirty="0"/>
              <a:t>profesorii de educație civică ” Educație civică participatorie și incluzivă</a:t>
            </a:r>
            <a:r>
              <a:rPr lang="vi-VN" sz="2800" dirty="0" smtClean="0"/>
              <a:t>”;</a:t>
            </a:r>
            <a:endParaRPr lang="ro-RO" sz="2800" dirty="0" smtClean="0"/>
          </a:p>
          <a:p>
            <a:pPr marL="474300" indent="-457200">
              <a:spcBef>
                <a:spcPts val="600"/>
              </a:spcBef>
            </a:pPr>
            <a:r>
              <a:rPr lang="vi-VN" sz="2800" dirty="0" smtClean="0"/>
              <a:t>în </a:t>
            </a:r>
            <a:r>
              <a:rPr lang="vi-VN" sz="2800" dirty="0"/>
              <a:t>învățămîntul primar (proiect anual)- ”Educația Parentală”; </a:t>
            </a:r>
            <a:endParaRPr lang="ro-RO" sz="2800" dirty="0" smtClean="0"/>
          </a:p>
          <a:p>
            <a:pPr marL="474300" indent="-457200">
              <a:spcBef>
                <a:spcPts val="600"/>
              </a:spcBef>
            </a:pPr>
            <a:r>
              <a:rPr lang="vi-VN" sz="2800" dirty="0" smtClean="0"/>
              <a:t>cu </a:t>
            </a:r>
            <a:r>
              <a:rPr lang="vi-VN" sz="2800" dirty="0"/>
              <a:t>directorii adjunți pentru educație și președinții Consiliilor de elevi ”Participarea copiilor în guvernarea democratică a școlii</a:t>
            </a:r>
            <a:r>
              <a:rPr lang="vi-VN" sz="2800" dirty="0" smtClean="0"/>
              <a:t>”</a:t>
            </a:r>
            <a:endParaRPr lang="vi-VN" sz="2800" dirty="0"/>
          </a:p>
        </p:txBody>
      </p:sp>
    </p:spTree>
    <p:extLst>
      <p:ext uri="{BB962C8B-B14F-4D97-AF65-F5344CB8AC3E}">
        <p14:creationId xmlns:p14="http://schemas.microsoft.com/office/powerpoint/2010/main" val="174168767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ctivități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instructiv-metodice</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136229" y="1916832"/>
            <a:ext cx="8856983" cy="4608512"/>
          </a:xfrm>
        </p:spPr>
        <p:txBody>
          <a:bodyPr>
            <a:noAutofit/>
          </a:bodyPr>
          <a:lstStyle/>
          <a:p>
            <a:pPr marL="17100" indent="0">
              <a:spcBef>
                <a:spcPts val="600"/>
              </a:spcBef>
              <a:buNone/>
            </a:pPr>
            <a:r>
              <a:rPr lang="vi-VN" sz="2800" dirty="0" smtClean="0"/>
              <a:t>Învățătorii </a:t>
            </a:r>
            <a:r>
              <a:rPr lang="vi-VN" sz="2800" dirty="0"/>
              <a:t>claselor I-II au fost formați   pentru a implementa Metodologia  de aplicare a evaluării criteriale prin descriptori pentru clasa I și Ghidul metodologic ( aprobate ordinul ministrului educației nr. 862 din 07.09.2015); (circa 80 persoane)</a:t>
            </a:r>
          </a:p>
          <a:p>
            <a:pPr marL="17100" indent="0">
              <a:spcBef>
                <a:spcPts val="600"/>
              </a:spcBef>
              <a:buNone/>
            </a:pPr>
            <a:endParaRPr lang="vi-VN" sz="2800" dirty="0"/>
          </a:p>
        </p:txBody>
      </p:sp>
    </p:spTree>
    <p:extLst>
      <p:ext uri="{BB962C8B-B14F-4D97-AF65-F5344CB8AC3E}">
        <p14:creationId xmlns:p14="http://schemas.microsoft.com/office/powerpoint/2010/main" val="33845940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3245744" y="974889"/>
            <a:ext cx="4708440" cy="5615296"/>
            <a:chOff x="3245744" y="974889"/>
            <a:chExt cx="4708440" cy="5615296"/>
          </a:xfrm>
        </p:grpSpPr>
        <p:sp>
          <p:nvSpPr>
            <p:cNvPr id="5" name="Rectangle 8"/>
            <p:cNvSpPr>
              <a:spLocks noChangeArrowheads="1"/>
            </p:cNvSpPr>
            <p:nvPr/>
          </p:nvSpPr>
          <p:spPr bwMode="gray">
            <a:xfrm rot="12578169">
              <a:off x="5226173" y="4825947"/>
              <a:ext cx="960438" cy="192088"/>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o-RO"/>
            </a:p>
          </p:txBody>
        </p:sp>
        <p:sp>
          <p:nvSpPr>
            <p:cNvPr id="6" name="Rectangle 9"/>
            <p:cNvSpPr>
              <a:spLocks noChangeArrowheads="1"/>
            </p:cNvSpPr>
            <p:nvPr/>
          </p:nvSpPr>
          <p:spPr bwMode="gray">
            <a:xfrm rot="4233078">
              <a:off x="3937018" y="2938719"/>
              <a:ext cx="1009650" cy="173038"/>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o-RO"/>
            </a:p>
          </p:txBody>
        </p:sp>
        <p:grpSp>
          <p:nvGrpSpPr>
            <p:cNvPr id="7" name="Group 10"/>
            <p:cNvGrpSpPr>
              <a:grpSpLocks/>
            </p:cNvGrpSpPr>
            <p:nvPr/>
          </p:nvGrpSpPr>
          <p:grpSpPr bwMode="auto">
            <a:xfrm>
              <a:off x="3973306" y="3424276"/>
              <a:ext cx="1609726" cy="1590675"/>
              <a:chOff x="2433" y="1401"/>
              <a:chExt cx="1014" cy="1002"/>
            </a:xfrm>
          </p:grpSpPr>
          <p:grpSp>
            <p:nvGrpSpPr>
              <p:cNvPr id="24" name="Group 12"/>
              <p:cNvGrpSpPr>
                <a:grpSpLocks/>
              </p:cNvGrpSpPr>
              <p:nvPr/>
            </p:nvGrpSpPr>
            <p:grpSpPr bwMode="auto">
              <a:xfrm>
                <a:off x="2433" y="1401"/>
                <a:ext cx="1014" cy="1002"/>
                <a:chOff x="2016" y="1920"/>
                <a:chExt cx="1680" cy="1680"/>
              </a:xfrm>
            </p:grpSpPr>
            <p:sp>
              <p:nvSpPr>
                <p:cNvPr id="26" name="Oval 13"/>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o-RO"/>
                </a:p>
              </p:txBody>
            </p:sp>
            <p:sp>
              <p:nvSpPr>
                <p:cNvPr id="27" name="Freeform 14"/>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ro-RO"/>
                </a:p>
              </p:txBody>
            </p:sp>
          </p:grpSp>
          <p:sp>
            <p:nvSpPr>
              <p:cNvPr id="25" name="Text Box 15"/>
              <p:cNvSpPr txBox="1">
                <a:spLocks noChangeArrowheads="1"/>
              </p:cNvSpPr>
              <p:nvPr/>
            </p:nvSpPr>
            <p:spPr bwMode="gray">
              <a:xfrm>
                <a:off x="2474" y="1679"/>
                <a:ext cx="913"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ro-RO" sz="2000" b="1" dirty="0" smtClean="0">
                    <a:solidFill>
                      <a:srgbClr val="FFFFFF"/>
                    </a:solidFill>
                    <a:effectLst>
                      <a:outerShdw blurRad="38100" dist="38100" dir="2700000" algn="tl">
                        <a:srgbClr val="C0C0C0"/>
                      </a:outerShdw>
                    </a:effectLst>
                  </a:rPr>
                  <a:t>32 </a:t>
                </a:r>
                <a:r>
                  <a:rPr lang="en-US" sz="2000" b="1" dirty="0" err="1" smtClean="0">
                    <a:solidFill>
                      <a:srgbClr val="FFFFFF"/>
                    </a:solidFill>
                    <a:effectLst>
                      <a:outerShdw blurRad="38100" dist="38100" dir="2700000" algn="tl">
                        <a:srgbClr val="C0C0C0"/>
                      </a:outerShdw>
                    </a:effectLst>
                  </a:rPr>
                  <a:t>instituții</a:t>
                </a:r>
                <a:r>
                  <a:rPr lang="en-US" sz="2000" b="1" dirty="0" smtClean="0">
                    <a:solidFill>
                      <a:srgbClr val="FFFFFF"/>
                    </a:solidFill>
                    <a:effectLst>
                      <a:outerShdw blurRad="38100" dist="38100" dir="2700000" algn="tl">
                        <a:srgbClr val="C0C0C0"/>
                      </a:outerShdw>
                    </a:effectLst>
                  </a:rPr>
                  <a:t> </a:t>
                </a:r>
                <a:endParaRPr lang="ro-RO" sz="2000" b="1" dirty="0">
                  <a:solidFill>
                    <a:srgbClr val="FFFFFF"/>
                  </a:solidFill>
                  <a:effectLst>
                    <a:outerShdw blurRad="38100" dist="38100" dir="2700000" algn="tl">
                      <a:srgbClr val="C0C0C0"/>
                    </a:outerShdw>
                  </a:effectLst>
                </a:endParaRPr>
              </a:p>
              <a:p>
                <a:pPr algn="ctr" eaLnBrk="0" hangingPunct="0"/>
                <a:r>
                  <a:rPr lang="en-US" sz="2000" b="1" dirty="0" err="1" smtClean="0">
                    <a:solidFill>
                      <a:srgbClr val="FFFFFF"/>
                    </a:solidFill>
                    <a:effectLst>
                      <a:outerShdw blurRad="38100" dist="38100" dir="2700000" algn="tl">
                        <a:srgbClr val="C0C0C0"/>
                      </a:outerShdw>
                    </a:effectLst>
                  </a:rPr>
                  <a:t>secundare</a:t>
                </a:r>
                <a:r>
                  <a:rPr lang="en-US" sz="2000" b="1" dirty="0" smtClean="0">
                    <a:solidFill>
                      <a:srgbClr val="FFFFFF"/>
                    </a:solidFill>
                    <a:effectLst>
                      <a:outerShdw blurRad="38100" dist="38100" dir="2700000" algn="tl">
                        <a:srgbClr val="C0C0C0"/>
                      </a:outerShdw>
                    </a:effectLst>
                  </a:rPr>
                  <a:t> </a:t>
                </a:r>
                <a:endParaRPr lang="en-US" sz="2000" b="1" dirty="0">
                  <a:solidFill>
                    <a:srgbClr val="FFFFFF"/>
                  </a:solidFill>
                  <a:effectLst>
                    <a:outerShdw blurRad="38100" dist="38100" dir="2700000" algn="tl">
                      <a:srgbClr val="C0C0C0"/>
                    </a:outerShdw>
                  </a:effectLst>
                </a:endParaRPr>
              </a:p>
            </p:txBody>
          </p:sp>
        </p:grpSp>
        <p:grpSp>
          <p:nvGrpSpPr>
            <p:cNvPr id="9" name="Group 21"/>
            <p:cNvGrpSpPr>
              <a:grpSpLocks/>
            </p:cNvGrpSpPr>
            <p:nvPr/>
          </p:nvGrpSpPr>
          <p:grpSpPr bwMode="auto">
            <a:xfrm>
              <a:off x="3245744" y="974889"/>
              <a:ext cx="1744663" cy="1790700"/>
              <a:chOff x="912" y="1651"/>
              <a:chExt cx="1099" cy="1128"/>
            </a:xfrm>
          </p:grpSpPr>
          <p:grpSp>
            <p:nvGrpSpPr>
              <p:cNvPr id="15" name="Group 22"/>
              <p:cNvGrpSpPr>
                <a:grpSpLocks/>
              </p:cNvGrpSpPr>
              <p:nvPr/>
            </p:nvGrpSpPr>
            <p:grpSpPr bwMode="auto">
              <a:xfrm>
                <a:off x="912" y="1651"/>
                <a:ext cx="1099" cy="1128"/>
                <a:chOff x="2016" y="1920"/>
                <a:chExt cx="1680" cy="1680"/>
              </a:xfrm>
            </p:grpSpPr>
            <p:sp>
              <p:nvSpPr>
                <p:cNvPr id="17" name="Oval 23"/>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72549"/>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o-RO"/>
                </a:p>
              </p:txBody>
            </p:sp>
            <p:sp>
              <p:nvSpPr>
                <p:cNvPr id="18" name="Freeform 24"/>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ro-RO"/>
                </a:p>
              </p:txBody>
            </p:sp>
          </p:grpSp>
          <p:sp>
            <p:nvSpPr>
              <p:cNvPr id="16" name="Text Box 25"/>
              <p:cNvSpPr txBox="1">
                <a:spLocks noChangeArrowheads="1"/>
              </p:cNvSpPr>
              <p:nvPr/>
            </p:nvSpPr>
            <p:spPr bwMode="gray">
              <a:xfrm>
                <a:off x="1214" y="1885"/>
                <a:ext cx="516"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ro-RO" sz="2400" b="1" dirty="0" smtClean="0">
                    <a:solidFill>
                      <a:srgbClr val="FFFFFF"/>
                    </a:solidFill>
                    <a:effectLst>
                      <a:outerShdw blurRad="38100" dist="38100" dir="2700000" algn="tl">
                        <a:srgbClr val="C0C0C0"/>
                      </a:outerShdw>
                    </a:effectLst>
                  </a:rPr>
                  <a:t>412</a:t>
                </a:r>
              </a:p>
              <a:p>
                <a:pPr algn="ctr" eaLnBrk="0" hangingPunct="0"/>
                <a:r>
                  <a:rPr lang="ro-RO" sz="2400" b="1" dirty="0" smtClean="0">
                    <a:solidFill>
                      <a:srgbClr val="FFFFFF"/>
                    </a:solidFill>
                    <a:effectLst>
                      <a:outerShdw blurRad="38100" dist="38100" dir="2700000" algn="tl">
                        <a:srgbClr val="C0C0C0"/>
                      </a:outerShdw>
                    </a:effectLst>
                  </a:rPr>
                  <a:t>clase</a:t>
                </a:r>
                <a:endParaRPr lang="en-US" sz="2400" b="1" dirty="0">
                  <a:solidFill>
                    <a:srgbClr val="FFFFFF"/>
                  </a:solidFill>
                  <a:effectLst>
                    <a:outerShdw blurRad="38100" dist="38100" dir="2700000" algn="tl">
                      <a:srgbClr val="C0C0C0"/>
                    </a:outerShdw>
                  </a:effectLst>
                </a:endParaRPr>
              </a:p>
            </p:txBody>
          </p:sp>
        </p:grpSp>
        <p:grpSp>
          <p:nvGrpSpPr>
            <p:cNvPr id="10" name="Group 26"/>
            <p:cNvGrpSpPr>
              <a:grpSpLocks/>
            </p:cNvGrpSpPr>
            <p:nvPr/>
          </p:nvGrpSpPr>
          <p:grpSpPr bwMode="auto">
            <a:xfrm>
              <a:off x="5941233" y="4601047"/>
              <a:ext cx="2012951" cy="1989138"/>
              <a:chOff x="3278" y="2445"/>
              <a:chExt cx="1268" cy="1253"/>
            </a:xfrm>
          </p:grpSpPr>
          <p:grpSp>
            <p:nvGrpSpPr>
              <p:cNvPr id="11" name="Group 27"/>
              <p:cNvGrpSpPr>
                <a:grpSpLocks/>
              </p:cNvGrpSpPr>
              <p:nvPr/>
            </p:nvGrpSpPr>
            <p:grpSpPr bwMode="auto">
              <a:xfrm>
                <a:off x="3278" y="2445"/>
                <a:ext cx="1268" cy="1253"/>
                <a:chOff x="2016" y="1920"/>
                <a:chExt cx="1680" cy="1680"/>
              </a:xfrm>
            </p:grpSpPr>
            <p:sp>
              <p:nvSpPr>
                <p:cNvPr id="13" name="Oval 28"/>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4510"/>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sy="50000" kx="-2453608" rotWithShape="0">
                          <a:schemeClr val="bg2">
                            <a:alpha val="50000"/>
                          </a:schemeClr>
                        </a:outerShdw>
                      </a:effectLst>
                    </a14:hiddenEffects>
                  </a:ext>
                </a:extLst>
              </p:spPr>
              <p:txBody>
                <a:bodyPr wrap="none" anchor="ctr"/>
                <a:lstStyle/>
                <a:p>
                  <a:endParaRPr lang="ro-RO"/>
                </a:p>
              </p:txBody>
            </p:sp>
            <p:sp>
              <p:nvSpPr>
                <p:cNvPr id="14" name="Freeform 2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o-RO"/>
                </a:p>
              </p:txBody>
            </p:sp>
          </p:grpSp>
          <p:sp>
            <p:nvSpPr>
              <p:cNvPr id="12" name="Text Box 30"/>
              <p:cNvSpPr txBox="1">
                <a:spLocks noChangeArrowheads="1"/>
              </p:cNvSpPr>
              <p:nvPr/>
            </p:nvSpPr>
            <p:spPr bwMode="gray">
              <a:xfrm>
                <a:off x="3413" y="2856"/>
                <a:ext cx="1027"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ro-RO" sz="2400" b="1" dirty="0" smtClean="0">
                    <a:solidFill>
                      <a:srgbClr val="FFFFFF"/>
                    </a:solidFill>
                    <a:effectLst>
                      <a:outerShdw blurRad="38100" dist="38100" dir="2700000" algn="tl">
                        <a:srgbClr val="C0C0C0"/>
                      </a:outerShdw>
                    </a:effectLst>
                  </a:rPr>
                  <a:t>678</a:t>
                </a:r>
                <a:r>
                  <a:rPr lang="en-US" sz="2400" b="1" dirty="0" smtClean="0">
                    <a:solidFill>
                      <a:srgbClr val="FFFFFF"/>
                    </a:solidFill>
                    <a:effectLst>
                      <a:outerShdw blurRad="38100" dist="38100" dir="2700000" algn="tl">
                        <a:srgbClr val="C0C0C0"/>
                      </a:outerShdw>
                    </a:effectLst>
                  </a:rPr>
                  <a:t> </a:t>
                </a:r>
                <a:r>
                  <a:rPr lang="ro-RO" sz="2400" b="1" dirty="0" smtClean="0">
                    <a:solidFill>
                      <a:srgbClr val="FFFFFF"/>
                    </a:solidFill>
                    <a:effectLst>
                      <a:outerShdw blurRad="38100" dist="38100" dir="2700000" algn="tl">
                        <a:srgbClr val="C0C0C0"/>
                      </a:outerShdw>
                    </a:effectLst>
                  </a:rPr>
                  <a:t>unități </a:t>
                </a:r>
              </a:p>
              <a:p>
                <a:pPr algn="ctr" eaLnBrk="0" hangingPunct="0"/>
                <a:r>
                  <a:rPr lang="en-US" sz="2400" b="1" dirty="0" smtClean="0">
                    <a:solidFill>
                      <a:srgbClr val="FFFFFF"/>
                    </a:solidFill>
                    <a:effectLst>
                      <a:outerShdw blurRad="38100" dist="38100" dir="2700000" algn="tl">
                        <a:srgbClr val="C0C0C0"/>
                      </a:outerShdw>
                    </a:effectLst>
                  </a:rPr>
                  <a:t>cadre </a:t>
                </a:r>
              </a:p>
              <a:p>
                <a:pPr algn="ctr" eaLnBrk="0" hangingPunct="0"/>
                <a:r>
                  <a:rPr lang="en-US" sz="2400" b="1" dirty="0" err="1" smtClean="0">
                    <a:solidFill>
                      <a:srgbClr val="FFFFFF"/>
                    </a:solidFill>
                    <a:effectLst>
                      <a:outerShdw blurRad="38100" dist="38100" dir="2700000" algn="tl">
                        <a:srgbClr val="C0C0C0"/>
                      </a:outerShdw>
                    </a:effectLst>
                  </a:rPr>
                  <a:t>didactice</a:t>
                </a:r>
                <a:endParaRPr lang="en-US" sz="2400" b="1" dirty="0">
                  <a:solidFill>
                    <a:srgbClr val="FFFFFF"/>
                  </a:solidFill>
                  <a:effectLst>
                    <a:outerShdw blurRad="38100" dist="38100" dir="2700000" algn="tl">
                      <a:srgbClr val="C0C0C0"/>
                    </a:outerShdw>
                  </a:effectLst>
                </a:endParaRPr>
              </a:p>
            </p:txBody>
          </p:sp>
        </p:grpSp>
      </p:grpSp>
      <p:sp>
        <p:nvSpPr>
          <p:cNvPr id="29" name="AutoShape 10"/>
          <p:cNvSpPr>
            <a:spLocks noChangeArrowheads="1"/>
          </p:cNvSpPr>
          <p:nvPr/>
        </p:nvSpPr>
        <p:spPr bwMode="gray">
          <a:xfrm flipH="1">
            <a:off x="602762" y="1260708"/>
            <a:ext cx="2556136" cy="1219061"/>
          </a:xfrm>
          <a:prstGeom prst="leftArrow">
            <a:avLst>
              <a:gd name="adj1" fmla="val 76926"/>
              <a:gd name="adj2" fmla="val 40064"/>
            </a:avLst>
          </a:prstGeom>
          <a:gradFill rotWithShape="1">
            <a:gsLst>
              <a:gs pos="0">
                <a:srgbClr val="808080"/>
              </a:gs>
              <a:gs pos="100000">
                <a:srgbClr val="2A2A2A">
                  <a:alpha val="11765"/>
                </a:srgbClr>
              </a:gs>
            </a:gsLst>
            <a:lin ang="0" scaled="1"/>
          </a:gradFill>
          <a:ln>
            <a:noFill/>
          </a:ln>
          <a:effectLst/>
        </p:spPr>
        <p:txBody>
          <a:bodyPr wrap="none" anchor="ctr"/>
          <a:lstStyle/>
          <a:p>
            <a:endParaRPr lang="ro-RO"/>
          </a:p>
        </p:txBody>
      </p:sp>
      <p:sp>
        <p:nvSpPr>
          <p:cNvPr id="32" name="AutoShape 10"/>
          <p:cNvSpPr>
            <a:spLocks noChangeArrowheads="1"/>
          </p:cNvSpPr>
          <p:nvPr/>
        </p:nvSpPr>
        <p:spPr bwMode="gray">
          <a:xfrm flipH="1">
            <a:off x="1327046" y="3604396"/>
            <a:ext cx="2556136" cy="1219061"/>
          </a:xfrm>
          <a:prstGeom prst="leftArrow">
            <a:avLst>
              <a:gd name="adj1" fmla="val 76926"/>
              <a:gd name="adj2" fmla="val 40064"/>
            </a:avLst>
          </a:prstGeom>
          <a:gradFill rotWithShape="1">
            <a:gsLst>
              <a:gs pos="0">
                <a:srgbClr val="808080"/>
              </a:gs>
              <a:gs pos="100000">
                <a:srgbClr val="2A2A2A">
                  <a:alpha val="11765"/>
                </a:srgbClr>
              </a:gs>
            </a:gsLst>
            <a:lin ang="0" scaled="1"/>
          </a:gradFill>
          <a:ln>
            <a:noFill/>
          </a:ln>
          <a:effectLst/>
        </p:spPr>
        <p:txBody>
          <a:bodyPr wrap="none" anchor="ctr"/>
          <a:lstStyle/>
          <a:p>
            <a:endParaRPr lang="ro-RO"/>
          </a:p>
        </p:txBody>
      </p:sp>
      <p:sp>
        <p:nvSpPr>
          <p:cNvPr id="34" name="AutoShape 10"/>
          <p:cNvSpPr>
            <a:spLocks noChangeArrowheads="1"/>
          </p:cNvSpPr>
          <p:nvPr/>
        </p:nvSpPr>
        <p:spPr bwMode="gray">
          <a:xfrm flipH="1">
            <a:off x="3215130" y="5287710"/>
            <a:ext cx="2556136" cy="1219061"/>
          </a:xfrm>
          <a:prstGeom prst="leftArrow">
            <a:avLst>
              <a:gd name="adj1" fmla="val 76926"/>
              <a:gd name="adj2" fmla="val 40064"/>
            </a:avLst>
          </a:prstGeom>
          <a:gradFill rotWithShape="1">
            <a:gsLst>
              <a:gs pos="0">
                <a:srgbClr val="808080"/>
              </a:gs>
              <a:gs pos="100000">
                <a:srgbClr val="2A2A2A">
                  <a:alpha val="11765"/>
                </a:srgbClr>
              </a:gs>
            </a:gsLst>
            <a:lin ang="0" scaled="1"/>
          </a:gradFill>
          <a:ln>
            <a:noFill/>
          </a:ln>
          <a:effectLst/>
        </p:spPr>
        <p:txBody>
          <a:bodyPr wrap="none" anchor="ctr"/>
          <a:lstStyle/>
          <a:p>
            <a:endParaRPr lang="ro-RO"/>
          </a:p>
        </p:txBody>
      </p:sp>
      <p:sp>
        <p:nvSpPr>
          <p:cNvPr id="37" name="Заголовок 1"/>
          <p:cNvSpPr txBox="1">
            <a:spLocks/>
          </p:cNvSpPr>
          <p:nvPr/>
        </p:nvSpPr>
        <p:spPr>
          <a:xfrm>
            <a:off x="457200" y="188640"/>
            <a:ext cx="8229600" cy="7631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REȚEAUA ȘCOLARĂ </a:t>
            </a:r>
            <a:endParaRPr lang="ru-RU"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95632307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ppt_x"/>
                                          </p:val>
                                        </p:tav>
                                        <p:tav tm="100000">
                                          <p:val>
                                            <p:strVal val="#ppt_x"/>
                                          </p:val>
                                        </p:tav>
                                      </p:tavLst>
                                    </p:anim>
                                    <p:anim calcmode="lin" valueType="num">
                                      <p:cBhvr additive="base">
                                        <p:cTn id="23" dur="500" fill="hold"/>
                                        <p:tgtEl>
                                          <p:spTgt spid="3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animBg="1"/>
      <p:bldP spid="34" grpId="0" animBg="1"/>
      <p:bldP spid="3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CURRICULUM / PROCES EDUCAȚIONAL</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539552" y="2204864"/>
            <a:ext cx="8453660" cy="4320480"/>
          </a:xfrm>
        </p:spPr>
        <p:txBody>
          <a:bodyPr>
            <a:noAutofit/>
          </a:bodyPr>
          <a:lstStyle/>
          <a:p>
            <a:pPr marL="17100" indent="0">
              <a:spcBef>
                <a:spcPts val="600"/>
              </a:spcBef>
              <a:buNone/>
            </a:pPr>
            <a:r>
              <a:rPr lang="vi-VN" sz="2800" dirty="0"/>
              <a:t>Inspecţii frontale : </a:t>
            </a:r>
            <a:endParaRPr lang="ro-RO" sz="2800" dirty="0" smtClean="0"/>
          </a:p>
          <a:p>
            <a:pPr marL="474300" indent="-457200">
              <a:spcBef>
                <a:spcPts val="600"/>
              </a:spcBef>
            </a:pPr>
            <a:r>
              <a:rPr lang="vi-VN" sz="2800" dirty="0" smtClean="0"/>
              <a:t>Gimnaziul </a:t>
            </a:r>
            <a:r>
              <a:rPr lang="vi-VN" sz="2800" dirty="0"/>
              <a:t>Rădeni, </a:t>
            </a:r>
            <a:endParaRPr lang="ro-RO" sz="2800" dirty="0" smtClean="0"/>
          </a:p>
          <a:p>
            <a:pPr marL="474300" indent="-457200">
              <a:spcBef>
                <a:spcPts val="600"/>
              </a:spcBef>
            </a:pPr>
            <a:r>
              <a:rPr lang="vi-VN" sz="2800" dirty="0" smtClean="0"/>
              <a:t>g/c </a:t>
            </a:r>
            <a:r>
              <a:rPr lang="vi-VN" sz="2800" dirty="0"/>
              <a:t>Rădeni, </a:t>
            </a:r>
            <a:endParaRPr lang="ro-RO" sz="2800" dirty="0" smtClean="0"/>
          </a:p>
          <a:p>
            <a:pPr marL="474300" indent="-457200">
              <a:spcBef>
                <a:spcPts val="600"/>
              </a:spcBef>
            </a:pPr>
            <a:r>
              <a:rPr lang="vi-VN" sz="2800" dirty="0" smtClean="0"/>
              <a:t>gimnaziul </a:t>
            </a:r>
            <a:r>
              <a:rPr lang="vi-VN" sz="2800" dirty="0"/>
              <a:t>Căpriana, </a:t>
            </a:r>
            <a:endParaRPr lang="ro-RO" sz="2800" dirty="0" smtClean="0"/>
          </a:p>
          <a:p>
            <a:pPr marL="474300" indent="-457200">
              <a:spcBef>
                <a:spcPts val="600"/>
              </a:spcBef>
            </a:pPr>
            <a:r>
              <a:rPr lang="vi-VN" sz="2800" dirty="0" smtClean="0"/>
              <a:t>LT </a:t>
            </a:r>
            <a:r>
              <a:rPr lang="vi-VN" sz="2800" dirty="0"/>
              <a:t>”Ion Inculeț” </a:t>
            </a:r>
            <a:r>
              <a:rPr lang="vi-VN" sz="2800" dirty="0" smtClean="0"/>
              <a:t>Vorniceni</a:t>
            </a:r>
            <a:endParaRPr lang="ro-RO" sz="2800" dirty="0" smtClean="0"/>
          </a:p>
          <a:p>
            <a:pPr marL="17100" indent="0">
              <a:spcBef>
                <a:spcPts val="600"/>
              </a:spcBef>
              <a:buNone/>
            </a:pPr>
            <a:endParaRPr lang="vi-VN" sz="2800" dirty="0"/>
          </a:p>
        </p:txBody>
      </p:sp>
    </p:spTree>
    <p:extLst>
      <p:ext uri="{BB962C8B-B14F-4D97-AF65-F5344CB8AC3E}">
        <p14:creationId xmlns:p14="http://schemas.microsoft.com/office/powerpoint/2010/main" val="222571118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CURRICULUM / PROCES EDUCAȚIONAL</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611560" y="1916832"/>
            <a:ext cx="8381652" cy="4608512"/>
          </a:xfrm>
        </p:spPr>
        <p:txBody>
          <a:bodyPr>
            <a:noAutofit/>
          </a:bodyPr>
          <a:lstStyle/>
          <a:p>
            <a:pPr marL="17100" indent="0">
              <a:spcBef>
                <a:spcPts val="600"/>
              </a:spcBef>
              <a:buNone/>
            </a:pPr>
            <a:r>
              <a:rPr lang="vi-VN" sz="2800" dirty="0" smtClean="0"/>
              <a:t>Inspecţii </a:t>
            </a:r>
            <a:r>
              <a:rPr lang="vi-VN" sz="2800" dirty="0"/>
              <a:t>parametrice: </a:t>
            </a:r>
            <a:endParaRPr lang="ro-RO" sz="2800" dirty="0" smtClean="0"/>
          </a:p>
          <a:p>
            <a:pPr marL="474300" indent="-457200">
              <a:spcBef>
                <a:spcPts val="600"/>
              </a:spcBef>
            </a:pPr>
            <a:r>
              <a:rPr lang="vi-VN" sz="2800" dirty="0" smtClean="0"/>
              <a:t>LT </a:t>
            </a:r>
            <a:r>
              <a:rPr lang="vi-VN" sz="2800" dirty="0"/>
              <a:t>Romănești,  </a:t>
            </a:r>
            <a:endParaRPr lang="ro-RO" sz="2800" dirty="0" smtClean="0"/>
          </a:p>
          <a:p>
            <a:pPr marL="474300" indent="-457200">
              <a:spcBef>
                <a:spcPts val="600"/>
              </a:spcBef>
            </a:pPr>
            <a:r>
              <a:rPr lang="vi-VN" sz="2800" dirty="0" smtClean="0"/>
              <a:t>Gimnaziul </a:t>
            </a:r>
            <a:r>
              <a:rPr lang="vi-VN" sz="2800" dirty="0"/>
              <a:t>Cojușna;</a:t>
            </a:r>
          </a:p>
          <a:p>
            <a:pPr marL="17100" indent="0">
              <a:spcBef>
                <a:spcPts val="600"/>
              </a:spcBef>
              <a:buNone/>
            </a:pPr>
            <a:r>
              <a:rPr lang="vi-VN" sz="2800" dirty="0"/>
              <a:t>Inspecţii de specialitate: </a:t>
            </a:r>
            <a:endParaRPr lang="ro-RO" sz="2800" dirty="0" smtClean="0"/>
          </a:p>
          <a:p>
            <a:pPr marL="474300" indent="-457200">
              <a:spcBef>
                <a:spcPts val="600"/>
              </a:spcBef>
            </a:pPr>
            <a:r>
              <a:rPr lang="vi-VN" sz="2800" dirty="0" smtClean="0"/>
              <a:t>26 </a:t>
            </a:r>
            <a:r>
              <a:rPr lang="vi-VN" sz="2800" dirty="0"/>
              <a:t>de inspecţii la disciplinele școlare;</a:t>
            </a:r>
          </a:p>
          <a:p>
            <a:pPr marL="17100" indent="0">
              <a:spcBef>
                <a:spcPts val="600"/>
              </a:spcBef>
              <a:buNone/>
            </a:pPr>
            <a:r>
              <a:rPr lang="vi-VN" sz="2800" dirty="0"/>
              <a:t>Inspecţii speciale:  </a:t>
            </a:r>
            <a:endParaRPr lang="ro-RO" sz="2800" dirty="0" smtClean="0"/>
          </a:p>
          <a:p>
            <a:pPr marL="474300" indent="-457200">
              <a:spcBef>
                <a:spcPts val="600"/>
              </a:spcBef>
            </a:pPr>
            <a:r>
              <a:rPr lang="vi-VN" sz="2800" dirty="0" smtClean="0"/>
              <a:t>24 </a:t>
            </a:r>
            <a:r>
              <a:rPr lang="vi-VN" sz="2800" dirty="0"/>
              <a:t>şcoli </a:t>
            </a:r>
            <a:endParaRPr lang="ro-RO" sz="2800" dirty="0" smtClean="0"/>
          </a:p>
          <a:p>
            <a:pPr marL="474300" indent="-457200">
              <a:spcBef>
                <a:spcPts val="600"/>
              </a:spcBef>
            </a:pPr>
            <a:r>
              <a:rPr lang="vi-VN" sz="2800" dirty="0" smtClean="0"/>
              <a:t>10 grădiniţe </a:t>
            </a:r>
            <a:r>
              <a:rPr lang="vi-VN" sz="2800" dirty="0"/>
              <a:t>de copii.</a:t>
            </a:r>
          </a:p>
          <a:p>
            <a:pPr marL="17100" indent="0">
              <a:spcBef>
                <a:spcPts val="600"/>
              </a:spcBef>
              <a:buNone/>
            </a:pPr>
            <a:r>
              <a:rPr lang="vi-VN" sz="2800" dirty="0"/>
              <a:t>Inspecţii tematice, probe de evaluare </a:t>
            </a:r>
          </a:p>
          <a:p>
            <a:pPr marL="17100" indent="0">
              <a:spcBef>
                <a:spcPts val="600"/>
              </a:spcBef>
              <a:buNone/>
            </a:pPr>
            <a:endParaRPr lang="vi-VN" sz="2800" dirty="0"/>
          </a:p>
        </p:txBody>
      </p:sp>
    </p:spTree>
    <p:extLst>
      <p:ext uri="{BB962C8B-B14F-4D97-AF65-F5344CB8AC3E}">
        <p14:creationId xmlns:p14="http://schemas.microsoft.com/office/powerpoint/2010/main" val="77508706"/>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additive="base">
                                        <p:cTn id="42"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 calcmode="lin" valueType="num">
                                      <p:cBhvr additive="base">
                                        <p:cTn id="47"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 calcmode="lin" valueType="num">
                                      <p:cBhvr additive="base">
                                        <p:cTn id="52"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CURRICULUM / PROCES EDUCAȚIONAL</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251520" y="1196752"/>
            <a:ext cx="8741692" cy="5328592"/>
          </a:xfrm>
        </p:spPr>
        <p:txBody>
          <a:bodyPr>
            <a:noAutofit/>
          </a:bodyPr>
          <a:lstStyle/>
          <a:p>
            <a:pPr marL="17100" indent="0">
              <a:spcBef>
                <a:spcPts val="600"/>
              </a:spcBef>
              <a:buNone/>
            </a:pPr>
            <a:r>
              <a:rPr lang="vi-VN" sz="2800" dirty="0"/>
              <a:t> În cadrul inspecţilor  s-au constatat următoarele:</a:t>
            </a:r>
          </a:p>
          <a:p>
            <a:pPr marL="17100" indent="0">
              <a:spcBef>
                <a:spcPts val="600"/>
              </a:spcBef>
              <a:buNone/>
            </a:pPr>
            <a:r>
              <a:rPr lang="vi-VN" sz="2800" dirty="0" smtClean="0"/>
              <a:t>-</a:t>
            </a:r>
            <a:r>
              <a:rPr lang="vi-VN" sz="2800" dirty="0"/>
              <a:t>	Cadrele didactice  au studiile corespunzătoare dar sînt pregătite parțial   pentru a realiza eficient Curricula modernizată, axată pe formarea de competenţe cu caracter de integrare.</a:t>
            </a:r>
          </a:p>
          <a:p>
            <a:pPr marL="17100" indent="0">
              <a:spcBef>
                <a:spcPts val="600"/>
              </a:spcBef>
              <a:buNone/>
            </a:pPr>
            <a:r>
              <a:rPr lang="vi-VN" sz="2800" dirty="0"/>
              <a:t>-	În instituţii  există o bază didactico-materială  şi un suport suficient pentru asigurarea  calităţii predării -învăţării -evaluării în cadrul orelor la disciplie şi ocupaţiilor educaţionale;</a:t>
            </a:r>
          </a:p>
          <a:p>
            <a:pPr marL="17100" indent="0">
              <a:spcBef>
                <a:spcPts val="600"/>
              </a:spcBef>
              <a:buNone/>
            </a:pPr>
            <a:r>
              <a:rPr lang="vi-VN" sz="2800" dirty="0"/>
              <a:t>-	Profesorii folosesc o gamă variată de metode dar care nu întotdeuana   asigură o învățare activă și </a:t>
            </a:r>
            <a:r>
              <a:rPr lang="vi-VN" sz="2800" dirty="0" smtClean="0"/>
              <a:t>diferențiată</a:t>
            </a:r>
            <a:endParaRPr lang="vi-VN" sz="2800" dirty="0"/>
          </a:p>
        </p:txBody>
      </p:sp>
    </p:spTree>
    <p:extLst>
      <p:ext uri="{BB962C8B-B14F-4D97-AF65-F5344CB8AC3E}">
        <p14:creationId xmlns:p14="http://schemas.microsoft.com/office/powerpoint/2010/main" val="282697882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CURRICULUM / PROCES EDUCAȚIONAL</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251520" y="1556792"/>
            <a:ext cx="8741692" cy="4968552"/>
          </a:xfrm>
        </p:spPr>
        <p:txBody>
          <a:bodyPr>
            <a:noAutofit/>
          </a:bodyPr>
          <a:lstStyle/>
          <a:p>
            <a:pPr marL="17100" indent="0">
              <a:spcBef>
                <a:spcPts val="600"/>
              </a:spcBef>
              <a:buNone/>
            </a:pPr>
            <a:r>
              <a:rPr lang="vi-VN" sz="2800" dirty="0" smtClean="0"/>
              <a:t>-</a:t>
            </a:r>
            <a:r>
              <a:rPr lang="vi-VN" sz="2800" dirty="0"/>
              <a:t>	A sporit eficienţa lecţiei şi ocupaţiilor educaţionale  prin utilizarea tot mai largă a TIC în cadrul predării disciplinelor școlare și a activităților extracurriculare;</a:t>
            </a:r>
          </a:p>
          <a:p>
            <a:pPr marL="17100" indent="0">
              <a:spcBef>
                <a:spcPts val="600"/>
              </a:spcBef>
              <a:buNone/>
            </a:pPr>
            <a:r>
              <a:rPr lang="vi-VN" sz="2800" dirty="0"/>
              <a:t>-	Elevii fac încercări de a </a:t>
            </a:r>
            <a:r>
              <a:rPr lang="vi-VN" sz="2800" dirty="0" smtClean="0"/>
              <a:t>participa</a:t>
            </a:r>
            <a:r>
              <a:rPr lang="ro-RO" sz="2800" dirty="0" smtClean="0"/>
              <a:t> </a:t>
            </a:r>
            <a:r>
              <a:rPr lang="vi-VN" sz="2800" dirty="0" smtClean="0"/>
              <a:t>la </a:t>
            </a:r>
            <a:r>
              <a:rPr lang="vi-VN" sz="2800" dirty="0"/>
              <a:t>propria învățare și își exprimă opiniile în cadrul lecțiilor</a:t>
            </a:r>
            <a:r>
              <a:rPr lang="vi-VN" sz="2800" dirty="0" smtClean="0"/>
              <a:t>;</a:t>
            </a:r>
            <a:endParaRPr lang="vi-VN" sz="2800" dirty="0"/>
          </a:p>
        </p:txBody>
      </p:sp>
    </p:spTree>
    <p:extLst>
      <p:ext uri="{BB962C8B-B14F-4D97-AF65-F5344CB8AC3E}">
        <p14:creationId xmlns:p14="http://schemas.microsoft.com/office/powerpoint/2010/main" val="305784155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CURRICULUM / PROCES EDUCAȚIONAL</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sp>
        <p:nvSpPr>
          <p:cNvPr id="5" name="Объект 2"/>
          <p:cNvSpPr>
            <a:spLocks noGrp="1"/>
          </p:cNvSpPr>
          <p:nvPr>
            <p:ph idx="1"/>
          </p:nvPr>
        </p:nvSpPr>
        <p:spPr>
          <a:xfrm>
            <a:off x="251520" y="1196752"/>
            <a:ext cx="8741692" cy="5328592"/>
          </a:xfrm>
        </p:spPr>
        <p:txBody>
          <a:bodyPr>
            <a:noAutofit/>
          </a:bodyPr>
          <a:lstStyle/>
          <a:p>
            <a:pPr marL="17100" indent="0">
              <a:spcBef>
                <a:spcPts val="600"/>
              </a:spcBef>
              <a:buNone/>
            </a:pPr>
            <a:r>
              <a:rPr lang="vi-VN" sz="2800" dirty="0" smtClean="0"/>
              <a:t>-</a:t>
            </a:r>
            <a:r>
              <a:rPr lang="vi-VN" sz="2800" dirty="0"/>
              <a:t>	 În unele instituţii  evaluate s-au depistat lacune serioase la nivelulul  de planificare a activităţilor, respectarea  principiului  de diversitate a formelor de control intern, principiului  cantitativ  şi calitativ al informaţiilor de totalizare,  caracterul formal şi neeficient al  acţiunilor   corecţionale,  lipsa planurilor  de perspectivă de evaluare a disciplinelor şcolare etc</a:t>
            </a:r>
          </a:p>
          <a:p>
            <a:pPr marL="17100" indent="0">
              <a:spcBef>
                <a:spcPts val="600"/>
              </a:spcBef>
              <a:buNone/>
            </a:pPr>
            <a:r>
              <a:rPr lang="vi-VN" sz="2800" dirty="0"/>
              <a:t>-	Rezultatele şcolare obţinute de elevi nu sunt analizate în majoritatea cazurilor, nu sunt identifcate cauzele insuccesului şcolar şi nu se stabilesc programe ameliorative. </a:t>
            </a:r>
          </a:p>
          <a:p>
            <a:pPr marL="17100" indent="0">
              <a:spcBef>
                <a:spcPts val="600"/>
              </a:spcBef>
              <a:buNone/>
            </a:pPr>
            <a:endParaRPr lang="vi-VN" sz="2800" dirty="0"/>
          </a:p>
        </p:txBody>
      </p:sp>
    </p:spTree>
    <p:extLst>
      <p:ext uri="{BB962C8B-B14F-4D97-AF65-F5344CB8AC3E}">
        <p14:creationId xmlns:p14="http://schemas.microsoft.com/office/powerpoint/2010/main" val="365856585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Rezultatele evaluării copiilor </a:t>
            </a:r>
            <a:endPar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vi-VN"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 </a:t>
            </a:r>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debutul şcolar</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338654794"/>
              </p:ext>
            </p:extLst>
          </p:nvPr>
        </p:nvGraphicFramePr>
        <p:xfrm>
          <a:off x="395534" y="1484784"/>
          <a:ext cx="8208913" cy="4680521"/>
        </p:xfrm>
        <a:graphic>
          <a:graphicData uri="http://schemas.openxmlformats.org/drawingml/2006/table">
            <a:tbl>
              <a:tblPr firstRow="1" firstCol="1" bandRow="1" bandCol="1">
                <a:tableStyleId>{5C22544A-7EE6-4342-B048-85BDC9FD1C3A}</a:tableStyleId>
              </a:tblPr>
              <a:tblGrid>
                <a:gridCol w="3968581"/>
                <a:gridCol w="1333114"/>
                <a:gridCol w="1089566"/>
                <a:gridCol w="835761"/>
                <a:gridCol w="981891"/>
              </a:tblGrid>
              <a:tr h="931603">
                <a:tc>
                  <a:txBody>
                    <a:bodyPr/>
                    <a:lstStyle/>
                    <a:p>
                      <a:pPr algn="just">
                        <a:lnSpc>
                          <a:spcPct val="115000"/>
                        </a:lnSpc>
                        <a:spcAft>
                          <a:spcPts val="0"/>
                        </a:spcAft>
                      </a:pPr>
                      <a:r>
                        <a:rPr lang="ro-RO" sz="1800" dirty="0">
                          <a:effectLst/>
                        </a:rPr>
                        <a:t>Scala de apreciere</a:t>
                      </a:r>
                      <a:endParaRPr lang="ru-RU" sz="16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600" dirty="0">
                          <a:effectLst/>
                        </a:rPr>
                        <a:t>În mod regulat, Independent</a:t>
                      </a:r>
                      <a:endParaRPr lang="ru-RU" sz="16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600" dirty="0">
                          <a:effectLst/>
                        </a:rPr>
                        <a:t>Cu puţin sprijin</a:t>
                      </a:r>
                      <a:endParaRPr lang="ru-RU" sz="16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600" dirty="0">
                          <a:effectLst/>
                        </a:rPr>
                        <a:t>Cu mult sprijin</a:t>
                      </a:r>
                      <a:endParaRPr lang="ru-RU" sz="1600" dirty="0">
                        <a:effectLst/>
                        <a:latin typeface="Times New Roman"/>
                        <a:ea typeface="Calibri"/>
                        <a:cs typeface="Times New Roman"/>
                      </a:endParaRPr>
                    </a:p>
                  </a:txBody>
                  <a:tcPr marL="68580" marR="68580" marT="0" marB="0" anchor="ctr"/>
                </a:tc>
                <a:tc>
                  <a:txBody>
                    <a:bodyPr/>
                    <a:lstStyle/>
                    <a:p>
                      <a:pPr algn="ctr">
                        <a:lnSpc>
                          <a:spcPct val="115000"/>
                        </a:lnSpc>
                        <a:spcAft>
                          <a:spcPts val="0"/>
                        </a:spcAft>
                      </a:pPr>
                      <a:r>
                        <a:rPr lang="ro-RO" sz="1600" dirty="0">
                          <a:effectLst/>
                        </a:rPr>
                        <a:t>Niciodată</a:t>
                      </a:r>
                      <a:endParaRPr lang="ru-RU" sz="1600" dirty="0">
                        <a:effectLst/>
                        <a:latin typeface="Times New Roman"/>
                        <a:ea typeface="Calibri"/>
                        <a:cs typeface="Times New Roman"/>
                      </a:endParaRPr>
                    </a:p>
                  </a:txBody>
                  <a:tcPr marL="68580" marR="68580" marT="0" marB="0" anchor="ctr"/>
                </a:tc>
              </a:tr>
              <a:tr h="716684">
                <a:tc>
                  <a:txBody>
                    <a:bodyPr/>
                    <a:lstStyle/>
                    <a:p>
                      <a:pPr algn="just">
                        <a:lnSpc>
                          <a:spcPct val="115000"/>
                        </a:lnSpc>
                        <a:spcAft>
                          <a:spcPts val="0"/>
                        </a:spcAft>
                      </a:pPr>
                      <a:r>
                        <a:rPr lang="ro-RO" sz="1800">
                          <a:effectLst/>
                        </a:rPr>
                        <a:t>A. Dezvoltarea fizică, a sănătăţii şi igienei personale</a:t>
                      </a:r>
                      <a:endParaRPr lang="ru-RU" sz="16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600" dirty="0" smtClean="0">
                          <a:effectLst/>
                        </a:rPr>
                        <a:t>70,2/67,8</a:t>
                      </a:r>
                    </a:p>
                    <a:p>
                      <a:pPr algn="ctr">
                        <a:lnSpc>
                          <a:spcPct val="115000"/>
                        </a:lnSpc>
                        <a:spcAft>
                          <a:spcPts val="0"/>
                        </a:spcAft>
                      </a:pPr>
                      <a:r>
                        <a:rPr lang="ro-RO" sz="1600" dirty="0" smtClean="0">
                          <a:effectLst/>
                        </a:rPr>
                        <a:t>(</a:t>
                      </a:r>
                      <a:r>
                        <a:rPr lang="ro-RO" sz="1600" dirty="0">
                          <a:effectLst/>
                        </a:rPr>
                        <a:t>pe țară)</a:t>
                      </a:r>
                      <a:endParaRPr lang="ru-RU" sz="16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24,5</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4,9</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0,4</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614396">
                <a:tc>
                  <a:txBody>
                    <a:bodyPr/>
                    <a:lstStyle/>
                    <a:p>
                      <a:pPr algn="just">
                        <a:lnSpc>
                          <a:spcPct val="115000"/>
                        </a:lnSpc>
                        <a:spcAft>
                          <a:spcPts val="0"/>
                        </a:spcAft>
                      </a:pPr>
                      <a:r>
                        <a:rPr lang="ro-RO" sz="1800">
                          <a:effectLst/>
                        </a:rPr>
                        <a:t>B. Dezvoltare socio-emoţională</a:t>
                      </a:r>
                      <a:endParaRPr lang="ru-RU" sz="16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600" dirty="0" smtClean="0">
                          <a:effectLst/>
                        </a:rPr>
                        <a:t>54,1/54</a:t>
                      </a:r>
                    </a:p>
                    <a:p>
                      <a:pPr algn="ctr">
                        <a:lnSpc>
                          <a:spcPct val="115000"/>
                        </a:lnSpc>
                        <a:spcAft>
                          <a:spcPts val="0"/>
                        </a:spcAft>
                      </a:pPr>
                      <a:r>
                        <a:rPr lang="ro-RO" sz="1600" dirty="0" smtClean="0">
                          <a:effectLst/>
                        </a:rPr>
                        <a:t>(</a:t>
                      </a:r>
                      <a:r>
                        <a:rPr lang="ro-RO" sz="1600" dirty="0">
                          <a:effectLst/>
                        </a:rPr>
                        <a:t>pe țară)</a:t>
                      </a:r>
                      <a:endParaRPr lang="ru-RU" sz="16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38,7</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6,7</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0,5</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614396">
                <a:tc>
                  <a:txBody>
                    <a:bodyPr/>
                    <a:lstStyle/>
                    <a:p>
                      <a:pPr algn="just">
                        <a:lnSpc>
                          <a:spcPct val="115000"/>
                        </a:lnSpc>
                        <a:spcAft>
                          <a:spcPts val="0"/>
                        </a:spcAft>
                      </a:pPr>
                      <a:r>
                        <a:rPr lang="ro-RO" sz="1800">
                          <a:effectLst/>
                        </a:rPr>
                        <a:t>C. Capacităţi şi atitudini în învăţare</a:t>
                      </a:r>
                      <a:endParaRPr lang="ru-RU" sz="16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600" dirty="0">
                          <a:effectLst/>
                        </a:rPr>
                        <a:t>44,2/ 45 </a:t>
                      </a:r>
                      <a:endParaRPr lang="ro-RO" sz="1600" dirty="0" smtClean="0">
                        <a:effectLst/>
                      </a:endParaRPr>
                    </a:p>
                    <a:p>
                      <a:pPr algn="ctr">
                        <a:lnSpc>
                          <a:spcPct val="115000"/>
                        </a:lnSpc>
                        <a:spcAft>
                          <a:spcPts val="0"/>
                        </a:spcAft>
                      </a:pPr>
                      <a:r>
                        <a:rPr lang="ro-RO" sz="1600" dirty="0" smtClean="0">
                          <a:effectLst/>
                        </a:rPr>
                        <a:t>(</a:t>
                      </a:r>
                      <a:r>
                        <a:rPr lang="ro-RO" sz="1600" dirty="0">
                          <a:effectLst/>
                        </a:rPr>
                        <a:t>pe țară)</a:t>
                      </a:r>
                      <a:endParaRPr lang="ru-RU" sz="1600" dirty="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41,5</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13</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1,3</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1086758">
                <a:tc>
                  <a:txBody>
                    <a:bodyPr/>
                    <a:lstStyle/>
                    <a:p>
                      <a:pPr algn="just">
                        <a:lnSpc>
                          <a:spcPct val="115000"/>
                        </a:lnSpc>
                        <a:spcAft>
                          <a:spcPts val="0"/>
                        </a:spcAft>
                      </a:pPr>
                      <a:r>
                        <a:rPr lang="ro-RO" sz="1800">
                          <a:effectLst/>
                        </a:rPr>
                        <a:t>D. Dezvoltarea limbajului şi a comunicării şi premisele citirii şi scrierii</a:t>
                      </a:r>
                      <a:endParaRPr lang="ru-RU" sz="16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600">
                          <a:effectLst/>
                        </a:rPr>
                        <a:t>52,5/52-54 pe țară</a:t>
                      </a:r>
                      <a:endParaRPr lang="ru-RU" sz="160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a:effectLst/>
                        </a:rPr>
                        <a:t>35,2</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10,9</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lnSpc>
                          <a:spcPct val="115000"/>
                        </a:lnSpc>
                        <a:spcAft>
                          <a:spcPts val="0"/>
                        </a:spcAft>
                      </a:pPr>
                      <a:r>
                        <a:rPr lang="ro-RO" sz="1600" dirty="0">
                          <a:effectLst/>
                        </a:rPr>
                        <a:t>1,4</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716684">
                <a:tc>
                  <a:txBody>
                    <a:bodyPr/>
                    <a:lstStyle/>
                    <a:p>
                      <a:pPr algn="just">
                        <a:lnSpc>
                          <a:spcPct val="115000"/>
                        </a:lnSpc>
                        <a:spcAft>
                          <a:spcPts val="0"/>
                        </a:spcAft>
                      </a:pPr>
                      <a:r>
                        <a:rPr lang="ro-RO" sz="1800">
                          <a:effectLst/>
                        </a:rPr>
                        <a:t>E. Dezvoltarea cognitivă şi cunoaşterea lumii</a:t>
                      </a:r>
                      <a:endParaRPr lang="ru-RU" sz="1600">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RO" sz="1600">
                          <a:effectLst/>
                        </a:rPr>
                        <a:t>52,8</a:t>
                      </a:r>
                      <a:endParaRPr lang="ru-RU" sz="1600">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1600">
                          <a:effectLst/>
                        </a:rPr>
                        <a:t>36,7</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1600">
                          <a:effectLst/>
                        </a:rPr>
                        <a:t>8,9</a:t>
                      </a:r>
                      <a:endParaRPr lang="ru-RU" sz="160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lnSpc>
                          <a:spcPct val="115000"/>
                        </a:lnSpc>
                        <a:spcAft>
                          <a:spcPts val="0"/>
                        </a:spcAft>
                      </a:pPr>
                      <a:r>
                        <a:rPr lang="ro-RO" sz="1600" dirty="0">
                          <a:effectLst/>
                        </a:rPr>
                        <a:t>1,6</a:t>
                      </a:r>
                      <a:endParaRPr lang="ru-RU" sz="1600" dirty="0">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467779069"/>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Rezultatele evaluării copiilor </a:t>
            </a:r>
          </a:p>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 debutul şcolar</a:t>
            </a:r>
          </a:p>
        </p:txBody>
      </p:sp>
      <p:sp>
        <p:nvSpPr>
          <p:cNvPr id="5" name="Объект 2"/>
          <p:cNvSpPr>
            <a:spLocks noGrp="1"/>
          </p:cNvSpPr>
          <p:nvPr>
            <p:ph idx="1"/>
          </p:nvPr>
        </p:nvSpPr>
        <p:spPr>
          <a:xfrm>
            <a:off x="251520" y="1556792"/>
            <a:ext cx="8741692" cy="4968552"/>
          </a:xfrm>
        </p:spPr>
        <p:txBody>
          <a:bodyPr>
            <a:noAutofit/>
          </a:bodyPr>
          <a:lstStyle/>
          <a:p>
            <a:pPr marL="17100" indent="0">
              <a:spcBef>
                <a:spcPts val="600"/>
              </a:spcBef>
              <a:buNone/>
            </a:pPr>
            <a:r>
              <a:rPr lang="vi-VN" sz="2800" dirty="0"/>
              <a:t>Rezultatele evaluării copiilor la debutul şcolar din raionul Străşeni atestă : </a:t>
            </a:r>
          </a:p>
          <a:p>
            <a:pPr marL="17100" indent="0">
              <a:spcBef>
                <a:spcPts val="600"/>
              </a:spcBef>
              <a:buNone/>
            </a:pPr>
            <a:r>
              <a:rPr lang="vi-VN" sz="2800" dirty="0"/>
              <a:t> Un nivel înalt de realizare a indicatorilor la domeniile: </a:t>
            </a:r>
          </a:p>
          <a:p>
            <a:pPr marL="17100" indent="0">
              <a:spcBef>
                <a:spcPts val="600"/>
              </a:spcBef>
              <a:buNone/>
            </a:pPr>
            <a:r>
              <a:rPr lang="vi-VN" sz="2800" dirty="0"/>
              <a:t>•	Dezvoltarea fizică, a sănătăţii şi  - 70,2%</a:t>
            </a:r>
          </a:p>
          <a:p>
            <a:pPr marL="17100" indent="0">
              <a:spcBef>
                <a:spcPts val="600"/>
              </a:spcBef>
              <a:buNone/>
            </a:pPr>
            <a:r>
              <a:rPr lang="vi-VN" sz="2800" dirty="0"/>
              <a:t>•	Dezvoltarea socio-emoţională – 54,1%.  </a:t>
            </a:r>
          </a:p>
          <a:p>
            <a:pPr marL="17100" indent="0">
              <a:spcBef>
                <a:spcPts val="600"/>
              </a:spcBef>
              <a:buNone/>
            </a:pPr>
            <a:endParaRPr lang="vi-VN" sz="2800" dirty="0"/>
          </a:p>
          <a:p>
            <a:pPr marL="17100" indent="0">
              <a:spcBef>
                <a:spcPts val="600"/>
              </a:spcBef>
              <a:buNone/>
            </a:pPr>
            <a:r>
              <a:rPr lang="vi-VN" sz="2800" dirty="0"/>
              <a:t>Un nivel scăzut se atestă la domeniul:Capacităţi şi atitudini în învăţare. La acest domeniu indicatorii realizaţi în mod independent constituie 44,2% per </a:t>
            </a:r>
            <a:r>
              <a:rPr lang="vi-VN" sz="2800" dirty="0" smtClean="0"/>
              <a:t>raion</a:t>
            </a:r>
            <a:endParaRPr lang="vi-VN" sz="2800" dirty="0"/>
          </a:p>
        </p:txBody>
      </p:sp>
    </p:spTree>
    <p:extLst>
      <p:ext uri="{BB962C8B-B14F-4D97-AF65-F5344CB8AC3E}">
        <p14:creationId xmlns:p14="http://schemas.microsoft.com/office/powerpoint/2010/main" val="291556242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 calcmode="lin" valueType="num">
                                      <p:cBhvr additive="base">
                                        <p:cTn id="32"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Evaluarea finală în treapta primară</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51520" y="1556792"/>
            <a:ext cx="8741692" cy="2520280"/>
          </a:xfrm>
        </p:spPr>
        <p:txBody>
          <a:bodyPr>
            <a:noAutofit/>
          </a:bodyPr>
          <a:lstStyle/>
          <a:p>
            <a:pPr marL="17100" indent="0">
              <a:spcBef>
                <a:spcPts val="600"/>
              </a:spcBef>
              <a:buNone/>
            </a:pPr>
            <a:r>
              <a:rPr lang="vi-VN" sz="2800" dirty="0"/>
              <a:t>Au scris :. 900, din ei -30 au studiat în baza PEI</a:t>
            </a:r>
          </a:p>
          <a:p>
            <a:pPr marL="17100" indent="0">
              <a:spcBef>
                <a:spcPts val="600"/>
              </a:spcBef>
              <a:buNone/>
            </a:pPr>
            <a:r>
              <a:rPr lang="vi-VN" sz="2800" dirty="0"/>
              <a:t> Promovabilitatea – 100%. </a:t>
            </a:r>
          </a:p>
          <a:p>
            <a:pPr marL="17100" indent="0">
              <a:spcBef>
                <a:spcPts val="600"/>
              </a:spcBef>
              <a:buNone/>
            </a:pPr>
            <a:r>
              <a:rPr lang="vi-VN" sz="2800" dirty="0"/>
              <a:t>Se atestă o creștere a indicilor calității  - la Limba de instruire de la  62,7 la 65,01% și indici relativ constanți  la matematică-  59,6 %;</a:t>
            </a:r>
          </a:p>
        </p:txBody>
      </p:sp>
      <p:graphicFrame>
        <p:nvGraphicFramePr>
          <p:cNvPr id="2" name="Таблица 1"/>
          <p:cNvGraphicFramePr>
            <a:graphicFrameLocks noGrp="1"/>
          </p:cNvGraphicFramePr>
          <p:nvPr>
            <p:extLst>
              <p:ext uri="{D42A27DB-BD31-4B8C-83A1-F6EECF244321}">
                <p14:modId xmlns:p14="http://schemas.microsoft.com/office/powerpoint/2010/main" val="2519781223"/>
              </p:ext>
            </p:extLst>
          </p:nvPr>
        </p:nvGraphicFramePr>
        <p:xfrm>
          <a:off x="251520" y="4005064"/>
          <a:ext cx="8784976" cy="2736303"/>
        </p:xfrm>
        <a:graphic>
          <a:graphicData uri="http://schemas.openxmlformats.org/drawingml/2006/table">
            <a:tbl>
              <a:tblPr firstRow="1" firstCol="1" lastRow="1" lastCol="1" bandRow="1" bandCol="1">
                <a:tableStyleId>{5C22544A-7EE6-4342-B048-85BDC9FD1C3A}</a:tableStyleId>
              </a:tblPr>
              <a:tblGrid>
                <a:gridCol w="1789502"/>
                <a:gridCol w="794266"/>
                <a:gridCol w="680571"/>
                <a:gridCol w="567677"/>
                <a:gridCol w="567677"/>
                <a:gridCol w="567677"/>
                <a:gridCol w="567677"/>
                <a:gridCol w="503623"/>
                <a:gridCol w="764642"/>
                <a:gridCol w="764642"/>
                <a:gridCol w="608511"/>
                <a:gridCol w="608511"/>
              </a:tblGrid>
              <a:tr h="713818">
                <a:tc rowSpan="2">
                  <a:txBody>
                    <a:bodyPr/>
                    <a:lstStyle/>
                    <a:p>
                      <a:pPr algn="l">
                        <a:spcAft>
                          <a:spcPts val="0"/>
                        </a:spcAft>
                      </a:pPr>
                      <a:r>
                        <a:rPr lang="ro-RO" sz="1600" dirty="0">
                          <a:effectLst/>
                        </a:rPr>
                        <a:t> </a:t>
                      </a:r>
                      <a:endParaRPr lang="ru-RU" sz="1600" dirty="0">
                        <a:effectLst/>
                      </a:endParaRPr>
                    </a:p>
                    <a:p>
                      <a:pPr algn="l">
                        <a:spcAft>
                          <a:spcPts val="0"/>
                        </a:spcAft>
                      </a:pPr>
                      <a:r>
                        <a:rPr lang="ro-RO" sz="1600" dirty="0">
                          <a:effectLst/>
                        </a:rPr>
                        <a:t>Disciplina </a:t>
                      </a:r>
                      <a:endParaRPr lang="ru-RU" sz="1600" dirty="0">
                        <a:effectLst/>
                        <a:latin typeface="Times New Roman"/>
                        <a:ea typeface="Calibri"/>
                        <a:cs typeface="Times New Roman"/>
                      </a:endParaRPr>
                    </a:p>
                  </a:txBody>
                  <a:tcPr marL="68580" marR="68580" marT="0" marB="0"/>
                </a:tc>
                <a:tc rowSpan="2">
                  <a:txBody>
                    <a:bodyPr/>
                    <a:lstStyle/>
                    <a:p>
                      <a:pPr algn="l">
                        <a:spcAft>
                          <a:spcPts val="0"/>
                        </a:spcAft>
                      </a:pPr>
                      <a:r>
                        <a:rPr lang="ro-RO" sz="1600">
                          <a:effectLst/>
                        </a:rPr>
                        <a:t>Nr.</a:t>
                      </a:r>
                      <a:endParaRPr lang="ru-RU" sz="1600">
                        <a:effectLst/>
                      </a:endParaRPr>
                    </a:p>
                    <a:p>
                      <a:pPr algn="l">
                        <a:spcAft>
                          <a:spcPts val="0"/>
                        </a:spcAft>
                      </a:pPr>
                      <a:r>
                        <a:rPr lang="ro-RO" sz="1600">
                          <a:effectLst/>
                        </a:rPr>
                        <a:t>elevi</a:t>
                      </a:r>
                      <a:endParaRPr lang="ru-RU" sz="1600">
                        <a:effectLst/>
                        <a:latin typeface="Times New Roman"/>
                        <a:ea typeface="Calibri"/>
                        <a:cs typeface="Times New Roman"/>
                      </a:endParaRPr>
                    </a:p>
                  </a:txBody>
                  <a:tcPr marL="68580" marR="68580" marT="0" marB="0"/>
                </a:tc>
                <a:tc gridSpan="7">
                  <a:txBody>
                    <a:bodyPr/>
                    <a:lstStyle/>
                    <a:p>
                      <a:pPr algn="ctr">
                        <a:spcAft>
                          <a:spcPts val="0"/>
                        </a:spcAft>
                      </a:pPr>
                      <a:r>
                        <a:rPr lang="ro-RO" sz="1600">
                          <a:effectLst/>
                        </a:rPr>
                        <a:t>Note</a:t>
                      </a:r>
                      <a:endParaRPr lang="ru-RU" sz="1600">
                        <a:effectLst/>
                        <a:latin typeface="Times New Roman"/>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spcAft>
                          <a:spcPts val="0"/>
                        </a:spcAft>
                      </a:pPr>
                      <a:r>
                        <a:rPr lang="ro-RO" sz="1600">
                          <a:effectLst/>
                        </a:rPr>
                        <a:t>media</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reuşita</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calitatea</a:t>
                      </a:r>
                      <a:endParaRPr lang="ru-RU" sz="1600">
                        <a:effectLst/>
                        <a:latin typeface="Times New Roman"/>
                        <a:ea typeface="Calibri"/>
                        <a:cs typeface="Times New Roman"/>
                      </a:endParaRPr>
                    </a:p>
                  </a:txBody>
                  <a:tcPr marL="68580" marR="68580" marT="0" marB="0"/>
                </a:tc>
              </a:tr>
              <a:tr h="356909">
                <a:tc vMerge="1">
                  <a:txBody>
                    <a:bodyPr/>
                    <a:lstStyle/>
                    <a:p>
                      <a:endParaRPr lang="ru-RU"/>
                    </a:p>
                  </a:txBody>
                  <a:tcPr/>
                </a:tc>
                <a:tc vMerge="1">
                  <a:txBody>
                    <a:bodyPr/>
                    <a:lstStyle/>
                    <a:p>
                      <a:endParaRPr lang="ru-RU"/>
                    </a:p>
                  </a:txBody>
                  <a:tcPr/>
                </a:tc>
                <a:tc>
                  <a:txBody>
                    <a:bodyPr/>
                    <a:lstStyle/>
                    <a:p>
                      <a:pPr algn="l">
                        <a:spcAft>
                          <a:spcPts val="0"/>
                        </a:spcAft>
                      </a:pPr>
                      <a:r>
                        <a:rPr lang="ro-RO" sz="1600">
                          <a:effectLst/>
                        </a:rPr>
                        <a:t>10</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9</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8</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7</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6</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5</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4-1</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 </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a:t>
                      </a:r>
                      <a:endParaRPr lang="ru-RU" sz="1600">
                        <a:effectLst/>
                        <a:latin typeface="Times New Roman"/>
                        <a:ea typeface="Calibri"/>
                        <a:cs typeface="Times New Roman"/>
                      </a:endParaRPr>
                    </a:p>
                  </a:txBody>
                  <a:tcPr marL="68580" marR="68580" marT="0" marB="0"/>
                </a:tc>
                <a:tc>
                  <a:txBody>
                    <a:bodyPr/>
                    <a:lstStyle/>
                    <a:p>
                      <a:pPr algn="l">
                        <a:spcAft>
                          <a:spcPts val="0"/>
                        </a:spcAft>
                      </a:pPr>
                      <a:r>
                        <a:rPr lang="ro-RO" sz="1600">
                          <a:effectLst/>
                        </a:rPr>
                        <a:t>%</a:t>
                      </a:r>
                      <a:endParaRPr lang="ru-RU" sz="1600">
                        <a:effectLst/>
                        <a:latin typeface="Times New Roman"/>
                        <a:ea typeface="Calibri"/>
                        <a:cs typeface="Times New Roman"/>
                      </a:endParaRPr>
                    </a:p>
                  </a:txBody>
                  <a:tcPr marL="68580" marR="68580" marT="0" marB="0"/>
                </a:tc>
              </a:tr>
              <a:tr h="832788">
                <a:tc>
                  <a:txBody>
                    <a:bodyPr/>
                    <a:lstStyle/>
                    <a:p>
                      <a:pPr algn="l">
                        <a:spcAft>
                          <a:spcPts val="0"/>
                        </a:spcAft>
                      </a:pPr>
                      <a:r>
                        <a:rPr lang="ro-RO" sz="1600" dirty="0">
                          <a:effectLst/>
                        </a:rPr>
                        <a:t>Limba de instruire</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870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133</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141</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286</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172</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92</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46</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en-US" sz="1600" dirty="0">
                          <a:effectLst/>
                        </a:rPr>
                        <a:t>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7,9</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100%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a:effectLst/>
                        </a:rPr>
                        <a:t>65,0</a:t>
                      </a:r>
                      <a:endParaRPr lang="ru-RU" sz="1600">
                        <a:effectLst/>
                        <a:latin typeface="Times New Roman"/>
                        <a:ea typeface="Calibri"/>
                        <a:cs typeface="Times New Roman"/>
                      </a:endParaRPr>
                    </a:p>
                  </a:txBody>
                  <a:tcPr marL="68580" marR="68580" marT="0" marB="0" anchor="ctr"/>
                </a:tc>
              </a:tr>
              <a:tr h="832788">
                <a:tc>
                  <a:txBody>
                    <a:bodyPr/>
                    <a:lstStyle/>
                    <a:p>
                      <a:pPr algn="l">
                        <a:spcAft>
                          <a:spcPts val="0"/>
                        </a:spcAft>
                      </a:pPr>
                      <a:r>
                        <a:rPr lang="ro-RO" sz="1600" dirty="0">
                          <a:effectLst/>
                        </a:rPr>
                        <a:t>Matematica </a:t>
                      </a:r>
                      <a:endParaRPr lang="ru-RU" sz="1600" dirty="0">
                        <a:effectLst/>
                      </a:endParaRPr>
                    </a:p>
                    <a:p>
                      <a:pPr algn="l">
                        <a:spcAft>
                          <a:spcPts val="0"/>
                        </a:spcAft>
                      </a:pPr>
                      <a:r>
                        <a:rPr lang="ro-RO" sz="1600" dirty="0">
                          <a:effectLst/>
                        </a:rPr>
                        <a:t> </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870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a:effectLst/>
                        </a:rPr>
                        <a:t>168</a:t>
                      </a:r>
                      <a:endParaRPr lang="ru-RU" sz="160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117</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229</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175</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130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u-RU" sz="1600" dirty="0">
                          <a:effectLst/>
                        </a:rPr>
                        <a:t>51</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7,80</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100 %</a:t>
                      </a:r>
                      <a:endParaRPr lang="ru-RU" sz="1600" dirty="0">
                        <a:effectLst/>
                        <a:latin typeface="Times New Roman"/>
                        <a:ea typeface="Calibri"/>
                        <a:cs typeface="Times New Roman"/>
                      </a:endParaRPr>
                    </a:p>
                  </a:txBody>
                  <a:tcPr marL="68580" marR="68580" marT="0" marB="0" anchor="ctr"/>
                </a:tc>
                <a:tc>
                  <a:txBody>
                    <a:bodyPr/>
                    <a:lstStyle/>
                    <a:p>
                      <a:pPr algn="ctr">
                        <a:spcAft>
                          <a:spcPts val="0"/>
                        </a:spcAft>
                      </a:pPr>
                      <a:r>
                        <a:rPr lang="ro-RO" sz="1600" dirty="0">
                          <a:effectLst/>
                        </a:rPr>
                        <a:t>59,6</a:t>
                      </a:r>
                      <a:endParaRPr lang="ru-RU" sz="1600" dirty="0">
                        <a:effectLst/>
                        <a:latin typeface="Times New Roman"/>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75993659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rezultatel</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a:t>
            </a:r>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şcolare  obținute  la  absolvirea  ciclului  gimnazial </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268760"/>
            <a:ext cx="8741692" cy="1584176"/>
          </a:xfrm>
        </p:spPr>
        <p:txBody>
          <a:bodyPr>
            <a:noAutofit/>
          </a:bodyPr>
          <a:lstStyle/>
          <a:p>
            <a:pPr marL="17100" indent="0">
              <a:spcBef>
                <a:spcPts val="600"/>
              </a:spcBef>
              <a:buNone/>
            </a:pPr>
            <a:r>
              <a:rPr lang="fr-FR" sz="2800" dirty="0"/>
              <a:t>Candidați  - 860</a:t>
            </a:r>
          </a:p>
          <a:p>
            <a:pPr marL="17100" indent="0">
              <a:spcBef>
                <a:spcPts val="600"/>
              </a:spcBef>
              <a:buNone/>
            </a:pPr>
            <a:r>
              <a:rPr lang="fr-FR" sz="2800" dirty="0"/>
              <a:t>Au promovat 851 – 98,95%</a:t>
            </a:r>
          </a:p>
          <a:p>
            <a:pPr marL="17100" indent="0">
              <a:spcBef>
                <a:spcPts val="600"/>
              </a:spcBef>
              <a:buNone/>
            </a:pPr>
            <a:r>
              <a:rPr lang="fr-FR" sz="2800" dirty="0"/>
              <a:t>Au susținut în bază de PEI - 42</a:t>
            </a:r>
          </a:p>
        </p:txBody>
      </p:sp>
      <p:graphicFrame>
        <p:nvGraphicFramePr>
          <p:cNvPr id="3" name="Таблица 2"/>
          <p:cNvGraphicFramePr>
            <a:graphicFrameLocks noGrp="1"/>
          </p:cNvGraphicFramePr>
          <p:nvPr>
            <p:extLst>
              <p:ext uri="{D42A27DB-BD31-4B8C-83A1-F6EECF244321}">
                <p14:modId xmlns:p14="http://schemas.microsoft.com/office/powerpoint/2010/main" val="2724949856"/>
              </p:ext>
            </p:extLst>
          </p:nvPr>
        </p:nvGraphicFramePr>
        <p:xfrm>
          <a:off x="291106" y="2852936"/>
          <a:ext cx="8726742" cy="3623069"/>
        </p:xfrm>
        <a:graphic>
          <a:graphicData uri="http://schemas.openxmlformats.org/drawingml/2006/table">
            <a:tbl>
              <a:tblPr firstRow="1" firstCol="1" bandRow="1">
                <a:tableStyleId>{5C22544A-7EE6-4342-B048-85BDC9FD1C3A}</a:tableStyleId>
              </a:tblPr>
              <a:tblGrid>
                <a:gridCol w="1665464"/>
                <a:gridCol w="768120"/>
                <a:gridCol w="1030184"/>
                <a:gridCol w="1030184"/>
                <a:gridCol w="1030184"/>
                <a:gridCol w="1153083"/>
                <a:gridCol w="1153083"/>
                <a:gridCol w="896440"/>
              </a:tblGrid>
              <a:tr h="218758">
                <a:tc rowSpan="2">
                  <a:txBody>
                    <a:bodyPr/>
                    <a:lstStyle/>
                    <a:p>
                      <a:endParaRPr lang="ru-RU" sz="1800" dirty="0">
                        <a:effectLst/>
                        <a:latin typeface="Calibri"/>
                      </a:endParaRPr>
                    </a:p>
                  </a:txBody>
                  <a:tcPr marL="68580" marR="68580" marT="0" marB="0"/>
                </a:tc>
                <a:tc rowSpan="2">
                  <a:txBody>
                    <a:bodyPr/>
                    <a:lstStyle/>
                    <a:p>
                      <a:pPr>
                        <a:spcAft>
                          <a:spcPts val="0"/>
                        </a:spcAft>
                      </a:pPr>
                      <a:r>
                        <a:rPr lang="ru-RU" sz="1800">
                          <a:effectLst/>
                        </a:rPr>
                        <a:t>Nr. de absolvenţi</a:t>
                      </a:r>
                      <a:endParaRPr lang="ru-RU" sz="1800">
                        <a:effectLst/>
                        <a:latin typeface="Times New Roman"/>
                        <a:ea typeface="Calibri"/>
                        <a:cs typeface="Times New Roman"/>
                      </a:endParaRPr>
                    </a:p>
                  </a:txBody>
                  <a:tcPr marL="68580" marR="68580" marT="0" marB="0"/>
                </a:tc>
                <a:tc gridSpan="6">
                  <a:txBody>
                    <a:bodyPr/>
                    <a:lstStyle/>
                    <a:p>
                      <a:pPr>
                        <a:spcAft>
                          <a:spcPts val="0"/>
                        </a:spcAft>
                      </a:pPr>
                      <a:r>
                        <a:rPr lang="en-US" sz="1800">
                          <a:effectLst/>
                        </a:rPr>
                        <a:t>Din aceştia, cu media examenelor de absolvire a gimnaziului: </a:t>
                      </a:r>
                      <a:endParaRPr lang="ru-RU" sz="1800">
                        <a:effectLst/>
                        <a:latin typeface="Times New Roman"/>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37517">
                <a:tc vMerge="1">
                  <a:txBody>
                    <a:bodyPr/>
                    <a:lstStyle/>
                    <a:p>
                      <a:endParaRPr lang="ru-RU"/>
                    </a:p>
                  </a:txBody>
                  <a:tcPr/>
                </a:tc>
                <a:tc vMerge="1">
                  <a:txBody>
                    <a:bodyPr/>
                    <a:lstStyle/>
                    <a:p>
                      <a:endParaRPr lang="ru-RU"/>
                    </a:p>
                  </a:txBody>
                  <a:tcPr/>
                </a:tc>
                <a:tc>
                  <a:txBody>
                    <a:bodyPr/>
                    <a:lstStyle/>
                    <a:p>
                      <a:pPr marL="71755" marR="71755">
                        <a:spcAft>
                          <a:spcPts val="0"/>
                        </a:spcAft>
                      </a:pPr>
                      <a:r>
                        <a:rPr lang="ru-RU" sz="1800" dirty="0">
                          <a:effectLst/>
                        </a:rPr>
                        <a:t>10</a:t>
                      </a:r>
                      <a:endParaRPr lang="ru-RU" sz="1800" dirty="0">
                        <a:effectLst/>
                        <a:latin typeface="Times New Roman"/>
                        <a:ea typeface="Calibri"/>
                        <a:cs typeface="Times New Roman"/>
                      </a:endParaRPr>
                    </a:p>
                  </a:txBody>
                  <a:tcPr marL="68580" marR="68580" marT="0" marB="0" vert="vert270">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71755" marR="71755">
                        <a:spcAft>
                          <a:spcPts val="0"/>
                        </a:spcAft>
                      </a:pPr>
                      <a:r>
                        <a:rPr lang="ru-RU" sz="1800" dirty="0">
                          <a:effectLst/>
                        </a:rPr>
                        <a:t>9,99 -9 </a:t>
                      </a:r>
                      <a:endParaRPr lang="ru-RU" sz="1800" dirty="0">
                        <a:effectLst/>
                        <a:latin typeface="Times New Roman"/>
                        <a:ea typeface="Calibri"/>
                        <a:cs typeface="Times New Roman"/>
                      </a:endParaRPr>
                    </a:p>
                  </a:txBody>
                  <a:tcPr marL="68580" marR="68580" marT="0" marB="0" vert="vert27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71755" marR="71755">
                        <a:spcAft>
                          <a:spcPts val="0"/>
                        </a:spcAft>
                      </a:pPr>
                      <a:r>
                        <a:rPr lang="ru-RU" sz="1800" dirty="0">
                          <a:effectLst/>
                        </a:rPr>
                        <a:t>8,99 -8 </a:t>
                      </a:r>
                      <a:endParaRPr lang="ru-RU" sz="1800" dirty="0">
                        <a:effectLst/>
                        <a:latin typeface="Times New Roman"/>
                        <a:ea typeface="Calibri"/>
                        <a:cs typeface="Times New Roman"/>
                      </a:endParaRPr>
                    </a:p>
                  </a:txBody>
                  <a:tcPr marL="68580" marR="68580" marT="0" marB="0" vert="vert27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71755" marR="71755">
                        <a:spcAft>
                          <a:spcPts val="0"/>
                        </a:spcAft>
                      </a:pPr>
                      <a:r>
                        <a:rPr lang="ru-RU" sz="1800">
                          <a:effectLst/>
                        </a:rPr>
                        <a:t>7,99 -7 </a:t>
                      </a:r>
                      <a:endParaRPr lang="ru-RU" sz="1800">
                        <a:effectLst/>
                        <a:latin typeface="Times New Roman"/>
                        <a:ea typeface="Calibri"/>
                        <a:cs typeface="Times New Roman"/>
                      </a:endParaRPr>
                    </a:p>
                  </a:txBody>
                  <a:tcPr marL="68580" marR="68580" marT="0" marB="0" vert="vert27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71755" marR="71755">
                        <a:spcAft>
                          <a:spcPts val="0"/>
                        </a:spcAft>
                      </a:pPr>
                      <a:r>
                        <a:rPr lang="ru-RU" sz="1800">
                          <a:effectLst/>
                        </a:rPr>
                        <a:t>6,99 -6 </a:t>
                      </a:r>
                      <a:endParaRPr lang="ru-RU" sz="1800">
                        <a:effectLst/>
                        <a:latin typeface="Times New Roman"/>
                        <a:ea typeface="Calibri"/>
                        <a:cs typeface="Times New Roman"/>
                      </a:endParaRPr>
                    </a:p>
                  </a:txBody>
                  <a:tcPr marL="68580" marR="68580" marT="0" marB="0" vert="vert27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71755" marR="71755">
                        <a:spcAft>
                          <a:spcPts val="0"/>
                        </a:spcAft>
                      </a:pPr>
                      <a:r>
                        <a:rPr lang="ru-RU" sz="1800">
                          <a:effectLst/>
                        </a:rPr>
                        <a:t>5,99 –5</a:t>
                      </a: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endParaRPr>
                    </a:p>
                    <a:p>
                      <a:pPr marL="71755" marR="71755">
                        <a:spcAft>
                          <a:spcPts val="0"/>
                        </a:spcAft>
                      </a:pPr>
                      <a:r>
                        <a:rPr lang="en-US" sz="1800">
                          <a:effectLst/>
                        </a:rPr>
                        <a:t> </a:t>
                      </a:r>
                      <a:endParaRPr lang="ru-RU" sz="1800">
                        <a:effectLst/>
                        <a:latin typeface="Times New Roman"/>
                        <a:ea typeface="Calibri"/>
                        <a:cs typeface="Times New Roman"/>
                      </a:endParaRPr>
                    </a:p>
                  </a:txBody>
                  <a:tcPr marL="68580" marR="68580" marT="0" marB="0" vert="vert270">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700027">
                <a:tc>
                  <a:txBody>
                    <a:bodyPr/>
                    <a:lstStyle/>
                    <a:p>
                      <a:pPr>
                        <a:spcAft>
                          <a:spcPts val="0"/>
                        </a:spcAft>
                      </a:pPr>
                      <a:r>
                        <a:rPr lang="ro-RO" sz="1800">
                          <a:effectLst/>
                        </a:rPr>
                        <a:t>Matematica</a:t>
                      </a:r>
                      <a:endParaRPr lang="ru-RU" sz="1800">
                        <a:effectLst/>
                      </a:endParaRPr>
                    </a:p>
                    <a:p>
                      <a:pPr>
                        <a:spcAft>
                          <a:spcPts val="0"/>
                        </a:spcAft>
                      </a:pPr>
                      <a:r>
                        <a:rPr lang="ro-RO" sz="1800">
                          <a:effectLst/>
                        </a:rPr>
                        <a:t> </a:t>
                      </a:r>
                      <a:endParaRPr lang="ru-RU" sz="1800">
                        <a:effectLst/>
                        <a:latin typeface="Times New Roman"/>
                        <a:ea typeface="Calibri"/>
                        <a:cs typeface="Times New Roman"/>
                      </a:endParaRPr>
                    </a:p>
                  </a:txBody>
                  <a:tcPr marL="68580" marR="68580" marT="0" marB="0"/>
                </a:tc>
                <a:tc>
                  <a:txBody>
                    <a:bodyPr/>
                    <a:lstStyle/>
                    <a:p>
                      <a:pPr algn="ctr">
                        <a:spcAft>
                          <a:spcPts val="0"/>
                        </a:spcAft>
                      </a:pPr>
                      <a:r>
                        <a:rPr lang="ro-RO" sz="1800" dirty="0">
                          <a:effectLst/>
                        </a:rPr>
                        <a:t> </a:t>
                      </a:r>
                      <a:endParaRPr lang="ru-RU" sz="1800" dirty="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44</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61</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196</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212</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218</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125</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700027">
                <a:tc>
                  <a:txBody>
                    <a:bodyPr/>
                    <a:lstStyle/>
                    <a:p>
                      <a:pPr>
                        <a:spcAft>
                          <a:spcPts val="0"/>
                        </a:spcAft>
                      </a:pPr>
                      <a:r>
                        <a:rPr lang="ro-RO" sz="1800">
                          <a:effectLst/>
                        </a:rPr>
                        <a:t>Limba de instruire</a:t>
                      </a:r>
                      <a:endParaRPr lang="ru-RU" sz="1800">
                        <a:effectLst/>
                        <a:latin typeface="Times New Roman"/>
                        <a:ea typeface="Calibri"/>
                        <a:cs typeface="Times New Roman"/>
                      </a:endParaRPr>
                    </a:p>
                  </a:txBody>
                  <a:tcPr marL="68580" marR="68580" marT="0" marB="0"/>
                </a:tc>
                <a:tc>
                  <a:txBody>
                    <a:bodyPr/>
                    <a:lstStyle/>
                    <a:p>
                      <a:pPr algn="ctr">
                        <a:spcAft>
                          <a:spcPts val="0"/>
                        </a:spcAft>
                      </a:pPr>
                      <a:r>
                        <a:rPr lang="ro-RO" sz="1800">
                          <a:effectLst/>
                        </a:rPr>
                        <a:t> </a:t>
                      </a:r>
                      <a:endParaRPr lang="ru-RU" sz="18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1</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27</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233</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307</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205</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78</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1050041">
                <a:tc>
                  <a:txBody>
                    <a:bodyPr/>
                    <a:lstStyle/>
                    <a:p>
                      <a:pPr>
                        <a:spcAft>
                          <a:spcPts val="0"/>
                        </a:spcAft>
                      </a:pPr>
                      <a:r>
                        <a:rPr lang="ro-RO" sz="1800">
                          <a:effectLst/>
                        </a:rPr>
                        <a:t>Istoria Românilor și universală</a:t>
                      </a:r>
                      <a:endParaRPr lang="ru-RU" sz="1800">
                        <a:effectLst/>
                        <a:latin typeface="Times New Roman"/>
                        <a:ea typeface="Calibri"/>
                        <a:cs typeface="Times New Roman"/>
                      </a:endParaRPr>
                    </a:p>
                  </a:txBody>
                  <a:tcPr marL="68580" marR="68580" marT="0" marB="0"/>
                </a:tc>
                <a:tc>
                  <a:txBody>
                    <a:bodyPr/>
                    <a:lstStyle/>
                    <a:p>
                      <a:pPr algn="ctr">
                        <a:spcAft>
                          <a:spcPts val="0"/>
                        </a:spcAft>
                      </a:pPr>
                      <a:r>
                        <a:rPr lang="ro-RO" sz="1800">
                          <a:effectLst/>
                        </a:rPr>
                        <a:t> </a:t>
                      </a:r>
                      <a:endParaRPr lang="ru-RU" sz="18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a:effectLst/>
                        </a:rPr>
                        <a:t>8</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50</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174</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226</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226</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RO" sz="1800" dirty="0">
                          <a:effectLst/>
                        </a:rPr>
                        <a:t>167</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50014">
                <a:tc>
                  <a:txBody>
                    <a:bodyPr/>
                    <a:lstStyle/>
                    <a:p>
                      <a:pPr>
                        <a:spcAft>
                          <a:spcPts val="0"/>
                        </a:spcAft>
                      </a:pPr>
                      <a:r>
                        <a:rPr lang="ru-RU" sz="1800">
                          <a:effectLst/>
                        </a:rPr>
                        <a:t>Total raion:</a:t>
                      </a:r>
                      <a:endParaRPr lang="ru-RU" sz="1800">
                        <a:effectLst/>
                        <a:latin typeface="Times New Roman"/>
                        <a:ea typeface="Calibri"/>
                        <a:cs typeface="Times New Roman"/>
                      </a:endParaRPr>
                    </a:p>
                  </a:txBody>
                  <a:tcPr marL="68580" marR="68580" marT="0" marB="0"/>
                </a:tc>
                <a:tc>
                  <a:txBody>
                    <a:bodyPr/>
                    <a:lstStyle/>
                    <a:p>
                      <a:pPr algn="ctr">
                        <a:spcAft>
                          <a:spcPts val="0"/>
                        </a:spcAft>
                      </a:pPr>
                      <a:r>
                        <a:rPr lang="ro-RO" sz="1800">
                          <a:effectLst/>
                        </a:rPr>
                        <a:t>851</a:t>
                      </a:r>
                      <a:endParaRPr lang="ru-RU" sz="1800">
                        <a:effectLst/>
                        <a:latin typeface="Times New Roman"/>
                        <a:ea typeface="Calibri"/>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u-RU" sz="1800">
                          <a:effectLst/>
                        </a:rPr>
                        <a:t>0</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u-RU" sz="1800">
                          <a:effectLst/>
                        </a:rPr>
                        <a:t>14</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o-RO" sz="1800">
                          <a:effectLst/>
                        </a:rPr>
                        <a:t>156</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o-RO" sz="1800">
                          <a:effectLst/>
                        </a:rPr>
                        <a:t>250</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u-RU" sz="1800">
                          <a:effectLst/>
                        </a:rPr>
                        <a:t>28</a:t>
                      </a:r>
                      <a:r>
                        <a:rPr lang="ro-RO" sz="1800">
                          <a:effectLst/>
                        </a:rPr>
                        <a:t>6</a:t>
                      </a:r>
                      <a:endParaRPr lang="ru-RU" sz="180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o-RO" sz="1800" dirty="0">
                          <a:effectLst/>
                        </a:rPr>
                        <a:t>145</a:t>
                      </a:r>
                      <a:endParaRPr lang="ru-RU" sz="1800" dirty="0">
                        <a:effectLst/>
                        <a:latin typeface="Times New Roman"/>
                        <a:ea typeface="Calibri"/>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407391819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rezultatel</a:t>
            </a:r>
            <a:r>
              <a:rPr lang="ro-RO"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a:t>
            </a:r>
            <a:r>
              <a:rPr lang="it-IT"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şcolare  obținute  la  absolvirea  ciclului  gimnazial </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700808"/>
            <a:ext cx="8741692" cy="3888432"/>
          </a:xfrm>
        </p:spPr>
        <p:txBody>
          <a:bodyPr>
            <a:noAutofit/>
          </a:bodyPr>
          <a:lstStyle/>
          <a:p>
            <a:pPr marL="17100" indent="0">
              <a:spcBef>
                <a:spcPts val="600"/>
              </a:spcBef>
              <a:buNone/>
            </a:pPr>
            <a:r>
              <a:rPr lang="vi-VN" sz="2800" dirty="0"/>
              <a:t> </a:t>
            </a:r>
            <a:r>
              <a:rPr lang="vi-VN" sz="2800" dirty="0" smtClean="0"/>
              <a:t>Procentul </a:t>
            </a:r>
            <a:r>
              <a:rPr lang="vi-VN" sz="2800" dirty="0"/>
              <a:t>promovabilităţii pe raion  98,95% față de  98,47 în sesiunea 2015</a:t>
            </a:r>
          </a:p>
          <a:p>
            <a:pPr marL="17100" indent="0">
              <a:spcBef>
                <a:spcPts val="600"/>
              </a:spcBef>
              <a:buNone/>
            </a:pPr>
            <a:r>
              <a:rPr lang="vi-VN" sz="2800" dirty="0"/>
              <a:t> </a:t>
            </a:r>
            <a:r>
              <a:rPr lang="vi-VN" sz="2800" dirty="0" smtClean="0"/>
              <a:t>Procentul </a:t>
            </a:r>
            <a:r>
              <a:rPr lang="vi-VN" sz="2800" dirty="0"/>
              <a:t>calității -19,9%</a:t>
            </a:r>
          </a:p>
          <a:p>
            <a:pPr marL="17100" indent="0">
              <a:spcBef>
                <a:spcPts val="600"/>
              </a:spcBef>
              <a:buNone/>
            </a:pPr>
            <a:r>
              <a:rPr lang="vi-VN" sz="2800" dirty="0"/>
              <a:t> </a:t>
            </a:r>
            <a:r>
              <a:rPr lang="vi-VN" sz="2800" dirty="0" smtClean="0"/>
              <a:t>Notele </a:t>
            </a:r>
            <a:r>
              <a:rPr lang="vi-VN" sz="2800" dirty="0"/>
              <a:t>de 9- 10 constituie : la disciplina mateamatica- 105 elevi ; istoria românilor și universală – 58 ; limba română-28</a:t>
            </a:r>
          </a:p>
          <a:p>
            <a:pPr marL="17100" indent="0">
              <a:spcBef>
                <a:spcPts val="600"/>
              </a:spcBef>
              <a:buNone/>
            </a:pPr>
            <a:r>
              <a:rPr lang="vi-VN" sz="2800" dirty="0"/>
              <a:t> </a:t>
            </a:r>
            <a:r>
              <a:rPr lang="vi-VN" sz="2800" dirty="0" smtClean="0"/>
              <a:t>Respinși </a:t>
            </a:r>
            <a:r>
              <a:rPr lang="vi-VN" sz="2800" dirty="0"/>
              <a:t>9 elevi față de 14 în anul precedent.</a:t>
            </a:r>
          </a:p>
        </p:txBody>
      </p:sp>
    </p:spTree>
    <p:extLst>
      <p:ext uri="{BB962C8B-B14F-4D97-AF65-F5344CB8AC3E}">
        <p14:creationId xmlns:p14="http://schemas.microsoft.com/office/powerpoint/2010/main" val="352241853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Диаграмма 7"/>
          <p:cNvGraphicFramePr>
            <a:graphicFrameLocks/>
          </p:cNvGraphicFramePr>
          <p:nvPr>
            <p:extLst>
              <p:ext uri="{D42A27DB-BD31-4B8C-83A1-F6EECF244321}">
                <p14:modId xmlns:p14="http://schemas.microsoft.com/office/powerpoint/2010/main" val="798518767"/>
              </p:ext>
            </p:extLst>
          </p:nvPr>
        </p:nvGraphicFramePr>
        <p:xfrm>
          <a:off x="611560" y="1196752"/>
          <a:ext cx="8208912"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1171020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Rezultatele examenelor de bacalaureat</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700808"/>
            <a:ext cx="8741692" cy="3888432"/>
          </a:xfrm>
        </p:spPr>
        <p:txBody>
          <a:bodyPr>
            <a:noAutofit/>
          </a:bodyPr>
          <a:lstStyle/>
          <a:p>
            <a:pPr marL="17100" indent="0">
              <a:spcBef>
                <a:spcPts val="600"/>
              </a:spcBef>
              <a:buNone/>
            </a:pPr>
            <a:r>
              <a:rPr lang="vi-VN" sz="2800" dirty="0"/>
              <a:t>-	reuşita şcolară a constituit 66,21 % comparativ cu 68,7 %,  în sesiunea 2015;</a:t>
            </a:r>
          </a:p>
          <a:p>
            <a:pPr marL="17100" indent="0">
              <a:spcBef>
                <a:spcPts val="600"/>
              </a:spcBef>
              <a:buNone/>
            </a:pPr>
            <a:r>
              <a:rPr lang="vi-VN" sz="2800" dirty="0"/>
              <a:t>-	procentul calităţii – a crescut la 15,88% comparativ cu 4,30 în sesiunea 2015; </a:t>
            </a:r>
          </a:p>
          <a:p>
            <a:pPr marL="17100" indent="0">
              <a:spcBef>
                <a:spcPts val="600"/>
              </a:spcBef>
              <a:buNone/>
            </a:pPr>
            <a:r>
              <a:rPr lang="vi-VN" sz="2800" dirty="0"/>
              <a:t>-	nota medie – 6,49 %, comparativ cu 6,30 în sesiunea 2015</a:t>
            </a:r>
            <a:r>
              <a:rPr lang="vi-VN" sz="2800" dirty="0" smtClean="0"/>
              <a:t>.</a:t>
            </a:r>
            <a:endParaRPr lang="vi-VN" sz="2800" dirty="0"/>
          </a:p>
        </p:txBody>
      </p:sp>
    </p:spTree>
    <p:extLst>
      <p:ext uri="{BB962C8B-B14F-4D97-AF65-F5344CB8AC3E}">
        <p14:creationId xmlns:p14="http://schemas.microsoft.com/office/powerpoint/2010/main" val="424926574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Topul  reuşitei - BAC 2016</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7" name="Объект 2"/>
          <p:cNvGraphicFramePr>
            <a:graphicFrameLocks noGrp="1"/>
          </p:cNvGraphicFramePr>
          <p:nvPr>
            <p:ph idx="1"/>
            <p:extLst>
              <p:ext uri="{D42A27DB-BD31-4B8C-83A1-F6EECF244321}">
                <p14:modId xmlns:p14="http://schemas.microsoft.com/office/powerpoint/2010/main" val="2825420923"/>
              </p:ext>
            </p:extLst>
          </p:nvPr>
        </p:nvGraphicFramePr>
        <p:xfrm>
          <a:off x="136229" y="1087115"/>
          <a:ext cx="8784975" cy="5236394"/>
        </p:xfrm>
        <a:graphic>
          <a:graphicData uri="http://schemas.openxmlformats.org/drawingml/2006/table">
            <a:tbl>
              <a:tblPr firstRow="1" firstCol="1" bandRow="1">
                <a:tableStyleId>{5C22544A-7EE6-4342-B048-85BDC9FD1C3A}</a:tableStyleId>
              </a:tblPr>
              <a:tblGrid>
                <a:gridCol w="2624094"/>
                <a:gridCol w="1403410"/>
                <a:gridCol w="1208440"/>
                <a:gridCol w="874072"/>
                <a:gridCol w="1404354"/>
                <a:gridCol w="1270605"/>
              </a:tblGrid>
              <a:tr h="607575">
                <a:tc>
                  <a:txBody>
                    <a:bodyPr/>
                    <a:lstStyle/>
                    <a:p>
                      <a:pPr marL="6350" indent="0" algn="ctr">
                        <a:spcAft>
                          <a:spcPts val="0"/>
                        </a:spcAft>
                        <a:tabLst>
                          <a:tab pos="179388" algn="l"/>
                        </a:tabLst>
                      </a:pPr>
                      <a:r>
                        <a:rPr lang="ro-MO" sz="1400" dirty="0">
                          <a:effectLst/>
                        </a:rPr>
                        <a:t>Instituția </a:t>
                      </a:r>
                      <a:endParaRPr lang="ru-RU" sz="1400" dirty="0">
                        <a:effectLst/>
                        <a:latin typeface="Times New Roman"/>
                        <a:ea typeface="Times New Roman"/>
                      </a:endParaRPr>
                    </a:p>
                  </a:txBody>
                  <a:tcPr marL="34637" marR="34637" marT="0" marB="0" anchor="ctr"/>
                </a:tc>
                <a:tc>
                  <a:txBody>
                    <a:bodyPr/>
                    <a:lstStyle/>
                    <a:p>
                      <a:pPr marL="93663" indent="0" algn="ctr">
                        <a:spcAft>
                          <a:spcPts val="0"/>
                        </a:spcAft>
                        <a:tabLst>
                          <a:tab pos="180340" algn="l"/>
                        </a:tabLst>
                      </a:pPr>
                      <a:r>
                        <a:rPr lang="ro-MO" sz="1400" dirty="0">
                          <a:effectLst/>
                        </a:rPr>
                        <a:t>Total candidați</a:t>
                      </a:r>
                      <a:endParaRPr lang="ru-RU" sz="1400" dirty="0">
                        <a:effectLst/>
                        <a:latin typeface="Times New Roman"/>
                        <a:ea typeface="Times New Roman"/>
                      </a:endParaRPr>
                    </a:p>
                  </a:txBody>
                  <a:tcPr marL="34637" marR="34637" marT="0" marB="0" anchor="ctr"/>
                </a:tc>
                <a:tc>
                  <a:txBody>
                    <a:bodyPr/>
                    <a:lstStyle/>
                    <a:p>
                      <a:pPr marL="6350" indent="0" algn="ctr">
                        <a:spcAft>
                          <a:spcPts val="0"/>
                        </a:spcAft>
                        <a:tabLst>
                          <a:tab pos="180340" algn="l"/>
                        </a:tabLst>
                      </a:pPr>
                      <a:r>
                        <a:rPr lang="ro-MO" sz="1400" dirty="0">
                          <a:effectLst/>
                        </a:rPr>
                        <a:t>promovați</a:t>
                      </a:r>
                      <a:endParaRPr lang="ru-RU" sz="1400" dirty="0">
                        <a:effectLst/>
                        <a:latin typeface="Times New Roman"/>
                        <a:ea typeface="Times New Roman"/>
                      </a:endParaRPr>
                    </a:p>
                  </a:txBody>
                  <a:tcPr marL="34637" marR="34637" marT="0" marB="0" anchor="ctr"/>
                </a:tc>
                <a:tc>
                  <a:txBody>
                    <a:bodyPr/>
                    <a:lstStyle/>
                    <a:p>
                      <a:pPr marL="93663" indent="0" algn="ctr">
                        <a:spcAft>
                          <a:spcPts val="0"/>
                        </a:spcAft>
                        <a:tabLst>
                          <a:tab pos="180340" algn="l"/>
                        </a:tabLst>
                      </a:pPr>
                      <a:r>
                        <a:rPr lang="ro-MO" sz="1400" dirty="0">
                          <a:effectLst/>
                        </a:rPr>
                        <a:t>respinși</a:t>
                      </a:r>
                      <a:endParaRPr lang="ru-RU" sz="1400" dirty="0">
                        <a:effectLst/>
                        <a:latin typeface="Times New Roman"/>
                        <a:ea typeface="Times New Roman"/>
                      </a:endParaRPr>
                    </a:p>
                  </a:txBody>
                  <a:tcPr marL="34637" marR="34637" marT="0" marB="0" anchor="ctr"/>
                </a:tc>
                <a:tc>
                  <a:txBody>
                    <a:bodyPr/>
                    <a:lstStyle/>
                    <a:p>
                      <a:pPr marL="6350" indent="0" algn="ctr">
                        <a:spcAft>
                          <a:spcPts val="0"/>
                        </a:spcAft>
                        <a:tabLst>
                          <a:tab pos="180340" algn="l"/>
                        </a:tabLst>
                      </a:pPr>
                      <a:r>
                        <a:rPr lang="ro-MO" sz="1400" dirty="0">
                          <a:effectLst/>
                        </a:rPr>
                        <a:t>Rata de promovare</a:t>
                      </a:r>
                      <a:endParaRPr lang="ru-RU" sz="1400" dirty="0">
                        <a:effectLst/>
                        <a:latin typeface="Times New Roman"/>
                        <a:ea typeface="Times New Roman"/>
                      </a:endParaRPr>
                    </a:p>
                  </a:txBody>
                  <a:tcPr marL="34637" marR="34637" marT="0" marB="0" anchor="ctr"/>
                </a:tc>
                <a:tc>
                  <a:txBody>
                    <a:bodyPr/>
                    <a:lstStyle/>
                    <a:p>
                      <a:pPr marL="0" indent="0" algn="ctr">
                        <a:spcAft>
                          <a:spcPts val="0"/>
                        </a:spcAft>
                        <a:tabLst>
                          <a:tab pos="180340" algn="l"/>
                        </a:tabLst>
                      </a:pPr>
                      <a:r>
                        <a:rPr lang="ro-MO" sz="1400" dirty="0" smtClean="0">
                          <a:effectLst/>
                        </a:rPr>
                        <a:t>Absolvenți</a:t>
                      </a:r>
                      <a:r>
                        <a:rPr lang="ro-RO" sz="1400" baseline="0" dirty="0" smtClean="0">
                          <a:effectLst/>
                        </a:rPr>
                        <a:t> </a:t>
                      </a:r>
                      <a:r>
                        <a:rPr lang="ro-MO" sz="1400" dirty="0" smtClean="0">
                          <a:effectLst/>
                        </a:rPr>
                        <a:t>2016</a:t>
                      </a:r>
                      <a:endParaRPr lang="ru-RU" sz="1400" dirty="0">
                        <a:effectLst/>
                        <a:latin typeface="Times New Roman"/>
                        <a:ea typeface="Times New Roman"/>
                      </a:endParaRPr>
                    </a:p>
                  </a:txBody>
                  <a:tcPr marL="34637" marR="34637" marT="0" marB="0" anchor="ctr"/>
                </a:tc>
              </a:tr>
              <a:tr h="400055">
                <a:tc>
                  <a:txBody>
                    <a:bodyPr/>
                    <a:lstStyle/>
                    <a:p>
                      <a:pPr marL="93663" indent="0" algn="just">
                        <a:spcAft>
                          <a:spcPts val="0"/>
                        </a:spcAft>
                        <a:tabLst>
                          <a:tab pos="180340" algn="l"/>
                        </a:tabLst>
                      </a:pPr>
                      <a:r>
                        <a:rPr lang="ro-MO" sz="1400" dirty="0">
                          <a:effectLst/>
                        </a:rPr>
                        <a:t>LT Zubrești </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dirty="0">
                          <a:effectLst/>
                        </a:rPr>
                        <a:t>12</a:t>
                      </a:r>
                      <a:endParaRPr lang="ru-RU" sz="1800" dirty="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11</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91,67</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91,67</a:t>
                      </a:r>
                      <a:endParaRPr lang="ru-RU" sz="1800">
                        <a:effectLst/>
                      </a:endParaRPr>
                    </a:p>
                    <a:p>
                      <a:pPr marL="457200" algn="ctr">
                        <a:spcAft>
                          <a:spcPts val="0"/>
                        </a:spcAft>
                        <a:tabLst>
                          <a:tab pos="180340" algn="l"/>
                        </a:tabLst>
                      </a:pPr>
                      <a:r>
                        <a:rPr lang="ro-MO" sz="1800">
                          <a:effectLst/>
                        </a:rPr>
                        <a:t> </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297588">
                <a:tc>
                  <a:txBody>
                    <a:bodyPr/>
                    <a:lstStyle/>
                    <a:p>
                      <a:pPr marL="93663" indent="0" algn="just">
                        <a:spcAft>
                          <a:spcPts val="0"/>
                        </a:spcAft>
                        <a:tabLst>
                          <a:tab pos="180340" algn="l"/>
                        </a:tabLst>
                      </a:pPr>
                      <a:r>
                        <a:rPr lang="ro-MO" sz="1400" dirty="0">
                          <a:effectLst/>
                        </a:rPr>
                        <a:t>LT ” Ion Vatamanu” Strășeni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dirty="0">
                          <a:effectLst/>
                        </a:rPr>
                        <a:t>78</a:t>
                      </a:r>
                      <a:endParaRPr lang="ru-RU" sz="1800" dirty="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66</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12</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84,64</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92,54</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87313" indent="0" algn="just">
                        <a:spcAft>
                          <a:spcPts val="0"/>
                        </a:spcAft>
                        <a:tabLst>
                          <a:tab pos="179388" algn="l"/>
                        </a:tabLst>
                      </a:pPr>
                      <a:r>
                        <a:rPr lang="ro-MO" sz="1400" dirty="0">
                          <a:effectLst/>
                        </a:rPr>
                        <a:t>LT ”Ion Creangă” Micleușeni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dirty="0">
                          <a:effectLst/>
                        </a:rPr>
                        <a:t>15</a:t>
                      </a:r>
                      <a:endParaRPr lang="ru-RU" sz="1800" dirty="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12</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3</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80,0</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84,62</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93663" indent="0" algn="just">
                        <a:spcAft>
                          <a:spcPts val="0"/>
                        </a:spcAft>
                        <a:tabLst>
                          <a:tab pos="180340" algn="l"/>
                        </a:tabLst>
                      </a:pPr>
                      <a:r>
                        <a:rPr lang="ro-MO" sz="1400" dirty="0">
                          <a:effectLst/>
                        </a:rPr>
                        <a:t>LT ” Alecu Russo” Cojușna </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dirty="0">
                          <a:effectLst/>
                        </a:rPr>
                        <a:t>42</a:t>
                      </a:r>
                      <a:endParaRPr lang="ru-RU" sz="1800" dirty="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33</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9</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78,57</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85,71</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93663" indent="0" algn="just">
                        <a:spcAft>
                          <a:spcPts val="0"/>
                        </a:spcAft>
                        <a:tabLst>
                          <a:tab pos="180340" algn="l"/>
                        </a:tabLst>
                      </a:pPr>
                      <a:r>
                        <a:rPr lang="ro-MO" sz="1400" dirty="0">
                          <a:effectLst/>
                        </a:rPr>
                        <a:t>LT”Ion </a:t>
                      </a:r>
                      <a:r>
                        <a:rPr lang="ro-MO" sz="1400" dirty="0" err="1">
                          <a:effectLst/>
                        </a:rPr>
                        <a:t>Inculeț</a:t>
                      </a:r>
                      <a:r>
                        <a:rPr lang="ro-MO" sz="1400" dirty="0">
                          <a:effectLst/>
                        </a:rPr>
                        <a:t>”  </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29</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20</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9</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68,97</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80,0</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97588">
                <a:tc>
                  <a:txBody>
                    <a:bodyPr/>
                    <a:lstStyle/>
                    <a:p>
                      <a:pPr marL="93663" indent="0" algn="just">
                        <a:spcAft>
                          <a:spcPts val="0"/>
                        </a:spcAft>
                        <a:tabLst>
                          <a:tab pos="180340" algn="l"/>
                        </a:tabLst>
                      </a:pPr>
                      <a:r>
                        <a:rPr lang="ro-MO" sz="1400" dirty="0">
                          <a:effectLst/>
                        </a:rPr>
                        <a:t>LT”Mitropolit Nestor Vornicescu”         </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16</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11</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68,75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78,57</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93663" indent="0" algn="just">
                        <a:spcAft>
                          <a:spcPts val="0"/>
                        </a:spcAft>
                        <a:tabLst>
                          <a:tab pos="180340" algn="l"/>
                        </a:tabLst>
                      </a:pPr>
                      <a:r>
                        <a:rPr lang="ro-MO" sz="1400" dirty="0">
                          <a:effectLst/>
                        </a:rPr>
                        <a:t>LT Romanești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16</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10</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62,5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81,82</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97588">
                <a:tc>
                  <a:txBody>
                    <a:bodyPr/>
                    <a:lstStyle/>
                    <a:p>
                      <a:pPr marL="93663" indent="0" algn="just">
                        <a:spcAft>
                          <a:spcPts val="0"/>
                        </a:spcAft>
                        <a:tabLst>
                          <a:tab pos="180340" algn="l"/>
                        </a:tabLst>
                      </a:pPr>
                      <a:r>
                        <a:rPr lang="ro-MO" sz="1400" dirty="0">
                          <a:effectLst/>
                        </a:rPr>
                        <a:t>LT ”Mihai Eminescu” Strășeni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70</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43</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27</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61,43</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74,51</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93663" indent="0" algn="just">
                        <a:spcAft>
                          <a:spcPts val="0"/>
                        </a:spcAft>
                        <a:tabLst>
                          <a:tab pos="180340" algn="l"/>
                        </a:tabLst>
                      </a:pPr>
                      <a:r>
                        <a:rPr lang="ro-MO" sz="1400" dirty="0">
                          <a:effectLst/>
                        </a:rPr>
                        <a:t>LT ”Universul” Scoreni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12</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7</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5</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58,33</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60,0</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200027">
                <a:tc>
                  <a:txBody>
                    <a:bodyPr/>
                    <a:lstStyle/>
                    <a:p>
                      <a:pPr marL="93663" indent="0" algn="just">
                        <a:spcAft>
                          <a:spcPts val="0"/>
                        </a:spcAft>
                        <a:tabLst>
                          <a:tab pos="180340" algn="l"/>
                        </a:tabLst>
                      </a:pPr>
                      <a:r>
                        <a:rPr lang="ro-MO" sz="1400" dirty="0">
                          <a:effectLst/>
                        </a:rPr>
                        <a:t>LT Sireți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20</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11</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9</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55,0</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75,0</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400055">
                <a:tc>
                  <a:txBody>
                    <a:bodyPr/>
                    <a:lstStyle/>
                    <a:p>
                      <a:pPr marL="93663" indent="0" algn="just">
                        <a:spcAft>
                          <a:spcPts val="0"/>
                        </a:spcAft>
                        <a:tabLst>
                          <a:tab pos="180340" algn="l"/>
                        </a:tabLst>
                      </a:pPr>
                      <a:r>
                        <a:rPr lang="ro-MO" sz="1400" dirty="0">
                          <a:effectLst/>
                        </a:rPr>
                        <a:t>LT ”Nicolai Necrasov” (inclusiv școala serală)</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60</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21</a:t>
                      </a:r>
                      <a:endParaRPr lang="ru-RU" sz="1800">
                        <a:effectLst/>
                      </a:endParaRPr>
                    </a:p>
                    <a:p>
                      <a:pPr marL="457200" algn="ctr">
                        <a:spcAft>
                          <a:spcPts val="0"/>
                        </a:spcAft>
                        <a:tabLst>
                          <a:tab pos="180340" algn="l"/>
                        </a:tabLst>
                      </a:pPr>
                      <a:r>
                        <a:rPr lang="ro-MO" sz="1800">
                          <a:effectLst/>
                        </a:rPr>
                        <a:t> </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39</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35,0</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45,59</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495979">
                <a:tc>
                  <a:txBody>
                    <a:bodyPr/>
                    <a:lstStyle/>
                    <a:p>
                      <a:pPr marL="93663" indent="0" algn="just">
                        <a:spcAft>
                          <a:spcPts val="0"/>
                        </a:spcAft>
                        <a:tabLst>
                          <a:tab pos="180340" algn="l"/>
                        </a:tabLst>
                      </a:pPr>
                      <a:r>
                        <a:rPr lang="ro-MO" sz="1400" dirty="0">
                          <a:effectLst/>
                        </a:rPr>
                        <a:t>TOTAL</a:t>
                      </a:r>
                      <a:endParaRPr lang="ru-RU" sz="1400" dirty="0">
                        <a:effectLst/>
                      </a:endParaRPr>
                    </a:p>
                    <a:p>
                      <a:pPr marL="457200" algn="just">
                        <a:spcAft>
                          <a:spcPts val="0"/>
                        </a:spcAft>
                        <a:tabLst>
                          <a:tab pos="180340" algn="l"/>
                        </a:tabLst>
                      </a:pPr>
                      <a:r>
                        <a:rPr lang="ro-MO" sz="1400" dirty="0">
                          <a:effectLst/>
                        </a:rPr>
                        <a:t> </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370</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245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a:effectLst/>
                        </a:rPr>
                        <a:t>125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66,21 %</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457200" algn="ctr">
                        <a:spcAft>
                          <a:spcPts val="0"/>
                        </a:spcAft>
                        <a:tabLst>
                          <a:tab pos="180340" algn="l"/>
                        </a:tabLst>
                      </a:pPr>
                      <a:r>
                        <a:rPr lang="ro-MO" sz="1800" dirty="0">
                          <a:effectLst/>
                        </a:rPr>
                        <a:t> </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444215">
                <a:tc>
                  <a:txBody>
                    <a:bodyPr/>
                    <a:lstStyle/>
                    <a:p>
                      <a:pPr marL="93663" indent="0" algn="just">
                        <a:spcAft>
                          <a:spcPts val="0"/>
                        </a:spcAft>
                        <a:tabLst>
                          <a:tab pos="180340" algn="l"/>
                        </a:tabLst>
                      </a:pPr>
                      <a:r>
                        <a:rPr lang="ro-MO" sz="1400" dirty="0" err="1">
                          <a:effectLst/>
                        </a:rPr>
                        <a:t>Absolven</a:t>
                      </a:r>
                      <a:r>
                        <a:rPr lang="ro-RO" sz="1400" dirty="0">
                          <a:effectLst/>
                        </a:rPr>
                        <a:t>ții </a:t>
                      </a:r>
                      <a:r>
                        <a:rPr lang="ro-RO" sz="1400" dirty="0" smtClean="0">
                          <a:effectLst/>
                        </a:rPr>
                        <a:t>2016</a:t>
                      </a:r>
                      <a:r>
                        <a:rPr lang="ro-RO" sz="1400" baseline="0" dirty="0" smtClean="0">
                          <a:effectLst/>
                        </a:rPr>
                        <a:t> </a:t>
                      </a:r>
                    </a:p>
                    <a:p>
                      <a:pPr marL="93663" indent="0" algn="just">
                        <a:spcAft>
                          <a:spcPts val="0"/>
                        </a:spcAft>
                        <a:tabLst>
                          <a:tab pos="180340" algn="l"/>
                        </a:tabLst>
                      </a:pPr>
                      <a:r>
                        <a:rPr lang="ro-RO" sz="1400" dirty="0" smtClean="0">
                          <a:effectLst/>
                        </a:rPr>
                        <a:t>(fără </a:t>
                      </a:r>
                      <a:r>
                        <a:rPr lang="ro-RO" sz="1400" dirty="0">
                          <a:effectLst/>
                        </a:rPr>
                        <a:t>restanțieri)</a:t>
                      </a:r>
                      <a:endParaRPr lang="ru-RU" sz="1400" dirty="0">
                        <a:effectLst/>
                        <a:latin typeface="Times New Roman"/>
                        <a:ea typeface="Times New Roman"/>
                      </a:endParaRPr>
                    </a:p>
                  </a:txBody>
                  <a:tcPr marL="34637" marR="34637" marT="0" marB="0"/>
                </a:tc>
                <a:tc>
                  <a:txBody>
                    <a:bodyPr/>
                    <a:lstStyle/>
                    <a:p>
                      <a:pPr marL="457200" algn="ctr">
                        <a:spcAft>
                          <a:spcPts val="0"/>
                        </a:spcAft>
                        <a:tabLst>
                          <a:tab pos="180340" algn="l"/>
                        </a:tabLst>
                      </a:pPr>
                      <a:r>
                        <a:rPr lang="ro-MO" sz="1800">
                          <a:effectLst/>
                        </a:rPr>
                        <a:t>289</a:t>
                      </a:r>
                      <a:endParaRPr lang="ru-RU" sz="1800">
                        <a:effectLst/>
                        <a:latin typeface="Times New Roman"/>
                        <a:ea typeface="Times New Roman"/>
                      </a:endParaRPr>
                    </a:p>
                  </a:txBody>
                  <a:tcPr marL="34637" marR="34637"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marL="457200" algn="ctr">
                        <a:spcAft>
                          <a:spcPts val="0"/>
                        </a:spcAft>
                        <a:tabLst>
                          <a:tab pos="180340" algn="l"/>
                        </a:tabLst>
                      </a:pPr>
                      <a:r>
                        <a:rPr lang="ro-MO" sz="1800">
                          <a:effectLst/>
                        </a:rPr>
                        <a:t>224</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marL="457200" algn="ctr">
                        <a:spcAft>
                          <a:spcPts val="0"/>
                        </a:spcAft>
                        <a:tabLst>
                          <a:tab pos="180340" algn="l"/>
                        </a:tabLst>
                      </a:pPr>
                      <a:r>
                        <a:rPr lang="ro-MO" sz="1800">
                          <a:effectLst/>
                        </a:rPr>
                        <a:t>65</a:t>
                      </a:r>
                      <a:endParaRPr lang="ru-RU" sz="180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marL="457200" algn="ctr">
                        <a:spcAft>
                          <a:spcPts val="0"/>
                        </a:spcAft>
                        <a:tabLst>
                          <a:tab pos="180340" algn="l"/>
                        </a:tabLst>
                      </a:pPr>
                      <a:r>
                        <a:rPr lang="ro-MO" sz="1800" dirty="0">
                          <a:effectLst/>
                        </a:rPr>
                        <a:t> </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marL="457200" algn="ctr">
                        <a:spcAft>
                          <a:spcPts val="0"/>
                        </a:spcAft>
                        <a:tabLst>
                          <a:tab pos="180340" algn="l"/>
                        </a:tabLst>
                      </a:pPr>
                      <a:r>
                        <a:rPr lang="ro-MO" sz="1800" dirty="0">
                          <a:effectLst/>
                        </a:rPr>
                        <a:t>77,5 %</a:t>
                      </a:r>
                      <a:endParaRPr lang="ru-RU" sz="1800" dirty="0">
                        <a:effectLst/>
                        <a:latin typeface="Times New Roman"/>
                        <a:ea typeface="Times New Roman"/>
                      </a:endParaRPr>
                    </a:p>
                  </a:txBody>
                  <a:tcPr marL="34637" marR="34637"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54947216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Topul mediilor </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270344506"/>
              </p:ext>
            </p:extLst>
          </p:nvPr>
        </p:nvGraphicFramePr>
        <p:xfrm>
          <a:off x="136229" y="1087117"/>
          <a:ext cx="8684244" cy="5592885"/>
        </p:xfrm>
        <a:graphic>
          <a:graphicData uri="http://schemas.openxmlformats.org/drawingml/2006/table">
            <a:tbl>
              <a:tblPr firstRow="1" firstCol="1" bandRow="1">
                <a:tableStyleId>{5C22544A-7EE6-4342-B048-85BDC9FD1C3A}</a:tableStyleId>
              </a:tblPr>
              <a:tblGrid>
                <a:gridCol w="3107286"/>
                <a:gridCol w="1921531"/>
                <a:gridCol w="1652239"/>
                <a:gridCol w="2003188"/>
              </a:tblGrid>
              <a:tr h="643947">
                <a:tc>
                  <a:txBody>
                    <a:bodyPr/>
                    <a:lstStyle/>
                    <a:p>
                      <a:pPr algn="ctr">
                        <a:spcAft>
                          <a:spcPts val="0"/>
                        </a:spcAft>
                      </a:pPr>
                      <a:r>
                        <a:rPr lang="ro-MO" sz="1800" dirty="0">
                          <a:effectLst/>
                        </a:rPr>
                        <a:t>Instituția </a:t>
                      </a:r>
                      <a:endParaRPr lang="ru-RU" sz="1800" dirty="0">
                        <a:effectLst/>
                        <a:latin typeface="Calibri"/>
                        <a:ea typeface="Times New Roman"/>
                        <a:cs typeface="Times New Roman"/>
                      </a:endParaRPr>
                    </a:p>
                  </a:txBody>
                  <a:tcPr marL="68580" marR="68580" marT="0" marB="0" anchor="ctr"/>
                </a:tc>
                <a:tc>
                  <a:txBody>
                    <a:bodyPr/>
                    <a:lstStyle/>
                    <a:p>
                      <a:pPr algn="ctr">
                        <a:spcAft>
                          <a:spcPts val="0"/>
                        </a:spcAft>
                      </a:pPr>
                      <a:r>
                        <a:rPr lang="ro-MO" sz="1800" dirty="0">
                          <a:effectLst/>
                        </a:rPr>
                        <a:t>Nota medie BAC</a:t>
                      </a:r>
                      <a:endParaRPr lang="ru-RU" sz="1800" dirty="0">
                        <a:effectLst/>
                        <a:latin typeface="Calibri"/>
                        <a:ea typeface="Times New Roman"/>
                        <a:cs typeface="Times New Roman"/>
                      </a:endParaRPr>
                    </a:p>
                  </a:txBody>
                  <a:tcPr marL="68580" marR="68580" marT="0" marB="0" anchor="ctr"/>
                </a:tc>
                <a:tc>
                  <a:txBody>
                    <a:bodyPr/>
                    <a:lstStyle/>
                    <a:p>
                      <a:pPr algn="ctr">
                        <a:spcAft>
                          <a:spcPts val="0"/>
                        </a:spcAft>
                      </a:pPr>
                      <a:r>
                        <a:rPr lang="ro-MO" sz="1800" dirty="0">
                          <a:effectLst/>
                        </a:rPr>
                        <a:t>Nota media promoția 2016</a:t>
                      </a:r>
                      <a:endParaRPr lang="ru-RU" sz="1800" dirty="0">
                        <a:effectLst/>
                        <a:latin typeface="Calibri"/>
                        <a:ea typeface="Times New Roman"/>
                        <a:cs typeface="Times New Roman"/>
                      </a:endParaRPr>
                    </a:p>
                  </a:txBody>
                  <a:tcPr marL="68580" marR="68580" marT="0" marB="0" anchor="ctr"/>
                </a:tc>
                <a:tc>
                  <a:txBody>
                    <a:bodyPr/>
                    <a:lstStyle/>
                    <a:p>
                      <a:pPr algn="ctr">
                        <a:spcAft>
                          <a:spcPts val="0"/>
                        </a:spcAft>
                      </a:pPr>
                      <a:r>
                        <a:rPr lang="ro-MO" sz="1800" dirty="0">
                          <a:effectLst/>
                        </a:rPr>
                        <a:t>Nota medie generală</a:t>
                      </a:r>
                      <a:endParaRPr lang="ru-RU" sz="1800" dirty="0">
                        <a:effectLst/>
                        <a:latin typeface="Calibri"/>
                        <a:ea typeface="Times New Roman"/>
                        <a:cs typeface="Times New Roman"/>
                      </a:endParaRPr>
                    </a:p>
                  </a:txBody>
                  <a:tcPr marL="68580" marR="68580" marT="0" marB="0" anchor="ctr"/>
                </a:tc>
              </a:tr>
              <a:tr h="321973">
                <a:tc>
                  <a:txBody>
                    <a:bodyPr/>
                    <a:lstStyle/>
                    <a:p>
                      <a:pPr algn="just">
                        <a:spcAft>
                          <a:spcPts val="0"/>
                        </a:spcAft>
                      </a:pPr>
                      <a:r>
                        <a:rPr lang="ro-MO" sz="1800">
                          <a:effectLst/>
                        </a:rPr>
                        <a:t>LT”Mitropolit Nestor Vornicescu”         </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dirty="0">
                          <a:effectLst/>
                        </a:rPr>
                        <a:t>7,39</a:t>
                      </a:r>
                      <a:endParaRPr lang="ru-RU" sz="1800" dirty="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7,39</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8,88</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Ion Vatamanu” Strășeni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dirty="0">
                          <a:effectLst/>
                        </a:rPr>
                        <a:t>6,97</a:t>
                      </a:r>
                      <a:endParaRPr lang="ru-RU" sz="1800" dirty="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7,08</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8,05</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 Alecu Russo” Cojușna</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dirty="0">
                          <a:effectLst/>
                        </a:rPr>
                        <a:t>6,9</a:t>
                      </a:r>
                      <a:endParaRPr lang="ru-RU" sz="1800" dirty="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7,09</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8,65</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Romanești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6,83</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6,97</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8,02</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LT”Ion Inculeț”  </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6,51</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6.51</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7,67</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Zubrești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6,27</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6,27</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7,93</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”Universul” Scoreni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6,25</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6,25</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7,66</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Sireți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6,23</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6,44</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7,54</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”Ion Creangă” Micleușeni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6,13</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6,23</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8,13</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LT ”Mihai Eminescu” Strășeni</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6,01</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6,10.</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7,28</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590284">
                <a:tc>
                  <a:txBody>
                    <a:bodyPr/>
                    <a:lstStyle/>
                    <a:p>
                      <a:pPr algn="just">
                        <a:spcAft>
                          <a:spcPts val="0"/>
                        </a:spcAft>
                      </a:pPr>
                      <a:r>
                        <a:rPr lang="ro-MO" sz="1800">
                          <a:effectLst/>
                        </a:rPr>
                        <a:t>LT ”Nicolai Necrasov” (inclusiv clasa serală)</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5,96</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6,05</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7,78ru/ 6,39ro</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590284">
                <a:tc>
                  <a:txBody>
                    <a:bodyPr/>
                    <a:lstStyle/>
                    <a:p>
                      <a:pPr algn="just">
                        <a:spcAft>
                          <a:spcPts val="0"/>
                        </a:spcAft>
                      </a:pPr>
                      <a:r>
                        <a:rPr lang="ro-MO" sz="1800">
                          <a:effectLst/>
                        </a:rPr>
                        <a:t> TOTAL</a:t>
                      </a:r>
                      <a:endParaRPr lang="ru-RU" sz="1800">
                        <a:effectLst/>
                      </a:endParaRPr>
                    </a:p>
                    <a:p>
                      <a:pPr algn="just">
                        <a:spcAft>
                          <a:spcPts val="0"/>
                        </a:spcAft>
                      </a:pPr>
                      <a:r>
                        <a:rPr lang="ro-MO" sz="1800">
                          <a:effectLst/>
                        </a:rPr>
                        <a:t> </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6,49</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a:effectLst/>
                        </a:rPr>
                        <a:t>6,58</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0"/>
                        </a:spcAft>
                      </a:pPr>
                      <a:r>
                        <a:rPr lang="ro-MO" sz="1800" dirty="0">
                          <a:effectLst/>
                        </a:rPr>
                        <a:t>7,83</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21973">
                <a:tc>
                  <a:txBody>
                    <a:bodyPr/>
                    <a:lstStyle/>
                    <a:p>
                      <a:pPr algn="just">
                        <a:spcAft>
                          <a:spcPts val="0"/>
                        </a:spcAft>
                      </a:pPr>
                      <a:r>
                        <a:rPr lang="ro-MO" sz="1800">
                          <a:effectLst/>
                        </a:rPr>
                        <a:t> </a:t>
                      </a:r>
                      <a:endParaRPr lang="ru-RU" sz="1800">
                        <a:effectLst/>
                        <a:latin typeface="Calibri"/>
                        <a:ea typeface="Times New Roman"/>
                        <a:cs typeface="Times New Roman"/>
                      </a:endParaRPr>
                    </a:p>
                  </a:txBody>
                  <a:tcPr marL="68580" marR="68580" marT="0" marB="0"/>
                </a:tc>
                <a:tc>
                  <a:txBody>
                    <a:bodyPr/>
                    <a:lstStyle/>
                    <a:p>
                      <a:pPr algn="ctr">
                        <a:spcAft>
                          <a:spcPts val="0"/>
                        </a:spcAft>
                      </a:pPr>
                      <a:r>
                        <a:rPr lang="ro-MO" sz="1800">
                          <a:effectLst/>
                        </a:rPr>
                        <a:t>Național  6,7 </a:t>
                      </a:r>
                      <a:endParaRPr lang="ru-RU" sz="1800">
                        <a:effectLst/>
                        <a:latin typeface="Calibri"/>
                        <a:ea typeface="Times New Roman"/>
                        <a:cs typeface="Times New Roman"/>
                      </a:endParaRPr>
                    </a:p>
                  </a:txBody>
                  <a:tcPr marL="68580" marR="68580" marT="0" marB="0" anchor="ctr">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o-MO" sz="1800">
                          <a:effectLst/>
                        </a:rPr>
                        <a:t> </a:t>
                      </a:r>
                      <a:endParaRPr lang="ru-RU" sz="180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tcPr>
                </a:tc>
                <a:tc>
                  <a:txBody>
                    <a:bodyPr/>
                    <a:lstStyle/>
                    <a:p>
                      <a:pPr algn="ctr">
                        <a:spcAft>
                          <a:spcPts val="0"/>
                        </a:spcAft>
                      </a:pPr>
                      <a:r>
                        <a:rPr lang="ro-MO" sz="1800" dirty="0">
                          <a:effectLst/>
                        </a:rPr>
                        <a:t>-1,34</a:t>
                      </a:r>
                      <a:endParaRPr lang="ru-RU" sz="1800" dirty="0">
                        <a:effectLst/>
                        <a:latin typeface="Calibri"/>
                        <a:ea typeface="Times New Roman"/>
                        <a:cs typeface="Times New Roman"/>
                      </a:endParaRPr>
                    </a:p>
                  </a:txBody>
                  <a:tcPr marL="68580" marR="68580" marT="0" marB="0" anchor="ctr">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89863670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Olimpiadele raionale</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268760"/>
            <a:ext cx="8741692" cy="1656184"/>
          </a:xfrm>
        </p:spPr>
        <p:txBody>
          <a:bodyPr>
            <a:noAutofit/>
          </a:bodyPr>
          <a:lstStyle/>
          <a:p>
            <a:pPr marL="17100" indent="0">
              <a:spcBef>
                <a:spcPts val="600"/>
              </a:spcBef>
              <a:buNone/>
            </a:pPr>
            <a:r>
              <a:rPr lang="vi-VN" sz="2800" dirty="0"/>
              <a:t>La olimpiadele şcolare desfăşurate la nivel raion au participat  608 de elevi, cu 301 locuri premiante și  mențiuni  sau 49,5 %.</a:t>
            </a:r>
          </a:p>
        </p:txBody>
      </p:sp>
      <p:graphicFrame>
        <p:nvGraphicFramePr>
          <p:cNvPr id="6" name="Диаграмма 5"/>
          <p:cNvGraphicFramePr/>
          <p:nvPr>
            <p:extLst>
              <p:ext uri="{D42A27DB-BD31-4B8C-83A1-F6EECF244321}">
                <p14:modId xmlns:p14="http://schemas.microsoft.com/office/powerpoint/2010/main" val="1837803980"/>
              </p:ext>
            </p:extLst>
          </p:nvPr>
        </p:nvGraphicFramePr>
        <p:xfrm>
          <a:off x="-710119" y="2780928"/>
          <a:ext cx="10729192" cy="39060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8874049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Graphic spid="6" grpId="0">
        <p:bldAsOne/>
      </p:bldGraphic>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Clasamentul  raional</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087114"/>
            <a:ext cx="8741692" cy="2341886"/>
          </a:xfrm>
        </p:spPr>
        <p:txBody>
          <a:bodyPr>
            <a:noAutofit/>
          </a:bodyPr>
          <a:lstStyle/>
          <a:p>
            <a:pPr marL="17100" indent="0">
              <a:spcBef>
                <a:spcPts val="600"/>
              </a:spcBef>
              <a:buNone/>
            </a:pPr>
            <a:r>
              <a:rPr lang="vi-VN" sz="2400" dirty="0"/>
              <a:t>Liceele teoretice:</a:t>
            </a:r>
          </a:p>
          <a:p>
            <a:pPr marL="17100" indent="0">
              <a:spcBef>
                <a:spcPts val="600"/>
              </a:spcBef>
              <a:buNone/>
            </a:pPr>
            <a:r>
              <a:rPr lang="vi-VN" sz="2400" dirty="0"/>
              <a:t>LT" A.Russo" -60 locuri; </a:t>
            </a:r>
          </a:p>
          <a:p>
            <a:pPr marL="17100" indent="0">
              <a:spcBef>
                <a:spcPts val="600"/>
              </a:spcBef>
              <a:buNone/>
            </a:pPr>
            <a:r>
              <a:rPr lang="vi-VN" sz="2400" dirty="0"/>
              <a:t>LT"I.Vatamanu" - 56 locuri;</a:t>
            </a:r>
          </a:p>
          <a:p>
            <a:pPr marL="17100" indent="0">
              <a:spcBef>
                <a:spcPts val="600"/>
              </a:spcBef>
              <a:buNone/>
            </a:pPr>
            <a:r>
              <a:rPr lang="vi-VN" sz="2400" dirty="0"/>
              <a:t>LT" N.Necrasov"- 30 ;</a:t>
            </a:r>
          </a:p>
          <a:p>
            <a:pPr marL="17100" indent="0">
              <a:spcBef>
                <a:spcPts val="600"/>
              </a:spcBef>
              <a:buNone/>
            </a:pPr>
            <a:r>
              <a:rPr lang="vi-VN" sz="2400" dirty="0"/>
              <a:t> LT" Mitropolit N. Vornicescu" -27</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extLst>
              <p:ext uri="{D42A27DB-BD31-4B8C-83A1-F6EECF244321}">
                <p14:modId xmlns:p14="http://schemas.microsoft.com/office/powerpoint/2010/main" val="1101648305"/>
              </p:ext>
            </p:extLst>
          </p:nvPr>
        </p:nvGraphicFramePr>
        <p:xfrm>
          <a:off x="0" y="3389273"/>
          <a:ext cx="9144000" cy="34423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7604080"/>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Graphic spid="8" grpId="0">
        <p:bldAsOne/>
      </p:bldGraphic>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Clasamentul  raional</a:t>
            </a:r>
            <a:endPar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Объект 2"/>
          <p:cNvSpPr>
            <a:spLocks noGrp="1"/>
          </p:cNvSpPr>
          <p:nvPr>
            <p:ph idx="1"/>
          </p:nvPr>
        </p:nvSpPr>
        <p:spPr>
          <a:xfrm>
            <a:off x="283631" y="1412776"/>
            <a:ext cx="8741692" cy="3312368"/>
          </a:xfrm>
        </p:spPr>
        <p:txBody>
          <a:bodyPr>
            <a:noAutofit/>
          </a:bodyPr>
          <a:lstStyle/>
          <a:p>
            <a:pPr marL="17100" indent="0">
              <a:spcBef>
                <a:spcPts val="600"/>
              </a:spcBef>
              <a:buNone/>
            </a:pPr>
            <a:r>
              <a:rPr lang="vi-VN" dirty="0"/>
              <a:t>Gimnaziiile:</a:t>
            </a:r>
          </a:p>
          <a:p>
            <a:pPr marL="17100" indent="0">
              <a:spcBef>
                <a:spcPts val="600"/>
              </a:spcBef>
              <a:buNone/>
            </a:pPr>
            <a:r>
              <a:rPr lang="vi-VN" dirty="0"/>
              <a:t>Gim.  Recea - 10</a:t>
            </a:r>
          </a:p>
          <a:p>
            <a:pPr marL="17100" indent="0">
              <a:spcBef>
                <a:spcPts val="600"/>
              </a:spcBef>
              <a:buNone/>
            </a:pPr>
            <a:r>
              <a:rPr lang="vi-VN" dirty="0"/>
              <a:t>Gim. Cojușna –10 locuri premiante</a:t>
            </a:r>
          </a:p>
          <a:p>
            <a:pPr marL="17100" indent="0">
              <a:spcBef>
                <a:spcPts val="600"/>
              </a:spcBef>
              <a:buNone/>
            </a:pPr>
            <a:r>
              <a:rPr lang="vi-VN" dirty="0"/>
              <a:t>Gim.”Mihai Viteazul” – 10 locuri peremiante;</a:t>
            </a:r>
          </a:p>
          <a:p>
            <a:pPr marL="17100" indent="0">
              <a:spcBef>
                <a:spcPts val="600"/>
              </a:spcBef>
              <a:buNone/>
            </a:pPr>
            <a:r>
              <a:rPr lang="vi-VN" dirty="0"/>
              <a:t>Gim. Voinova – 6</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0488484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Olimpiada Republicană</a:t>
            </a:r>
          </a:p>
        </p:txBody>
      </p:sp>
      <p:sp>
        <p:nvSpPr>
          <p:cNvPr id="5" name="Объект 2"/>
          <p:cNvSpPr>
            <a:spLocks noGrp="1"/>
          </p:cNvSpPr>
          <p:nvPr>
            <p:ph idx="1"/>
          </p:nvPr>
        </p:nvSpPr>
        <p:spPr>
          <a:xfrm>
            <a:off x="283631" y="1412776"/>
            <a:ext cx="8741692" cy="4104456"/>
          </a:xfrm>
        </p:spPr>
        <p:txBody>
          <a:bodyPr>
            <a:noAutofit/>
          </a:bodyPr>
          <a:lstStyle/>
          <a:p>
            <a:pPr marL="17100" indent="0">
              <a:spcBef>
                <a:spcPts val="600"/>
              </a:spcBef>
              <a:buNone/>
            </a:pPr>
            <a:r>
              <a:rPr lang="vi-VN" dirty="0"/>
              <a:t>Locuri ocupate:</a:t>
            </a:r>
          </a:p>
          <a:p>
            <a:pPr marL="17100" indent="0">
              <a:spcBef>
                <a:spcPts val="600"/>
              </a:spcBef>
              <a:buNone/>
            </a:pPr>
            <a:r>
              <a:rPr lang="vi-VN" dirty="0"/>
              <a:t>I – 0</a:t>
            </a:r>
          </a:p>
          <a:p>
            <a:pPr marL="17100" indent="0">
              <a:spcBef>
                <a:spcPts val="600"/>
              </a:spcBef>
              <a:buNone/>
            </a:pPr>
            <a:r>
              <a:rPr lang="vi-VN" dirty="0"/>
              <a:t>II –  1 -   limba română (alolingvi), </a:t>
            </a:r>
          </a:p>
          <a:p>
            <a:pPr marL="17100" indent="0">
              <a:spcBef>
                <a:spcPts val="600"/>
              </a:spcBef>
              <a:buNone/>
            </a:pPr>
            <a:r>
              <a:rPr lang="vi-VN" dirty="0"/>
              <a:t>III – 3 -   geografie, biologie, educația fizică</a:t>
            </a:r>
          </a:p>
          <a:p>
            <a:pPr marL="17100" indent="0">
              <a:spcBef>
                <a:spcPts val="600"/>
              </a:spcBef>
              <a:buNone/>
            </a:pPr>
            <a:r>
              <a:rPr lang="vi-VN" dirty="0"/>
              <a:t>Menţiuni   –10 </a:t>
            </a:r>
            <a:r>
              <a:rPr lang="ro-RO" dirty="0" smtClean="0"/>
              <a:t>-</a:t>
            </a:r>
            <a:r>
              <a:rPr lang="vi-VN" dirty="0" smtClean="0"/>
              <a:t> </a:t>
            </a:r>
            <a:r>
              <a:rPr lang="vi-VN" dirty="0"/>
              <a:t>chimie,   ed. fizică , l.română, l.românâ (alolingvi), biologie, matematică,  limbi străne.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0810408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Concursuri</a:t>
            </a:r>
          </a:p>
        </p:txBody>
      </p:sp>
      <p:sp>
        <p:nvSpPr>
          <p:cNvPr id="5" name="Объект 2"/>
          <p:cNvSpPr>
            <a:spLocks noGrp="1"/>
          </p:cNvSpPr>
          <p:nvPr>
            <p:ph idx="1"/>
          </p:nvPr>
        </p:nvSpPr>
        <p:spPr>
          <a:xfrm>
            <a:off x="283631" y="1087114"/>
            <a:ext cx="8741692" cy="5366222"/>
          </a:xfrm>
        </p:spPr>
        <p:txBody>
          <a:bodyPr>
            <a:noAutofit/>
          </a:bodyPr>
          <a:lstStyle/>
          <a:p>
            <a:pPr marL="17100" indent="0">
              <a:spcBef>
                <a:spcPts val="600"/>
              </a:spcBef>
              <a:buNone/>
            </a:pPr>
            <a:r>
              <a:rPr lang="vi-VN" sz="2400" dirty="0" smtClean="0"/>
              <a:t>Festivalul </a:t>
            </a:r>
            <a:r>
              <a:rPr lang="vi-VN" sz="2400" dirty="0"/>
              <a:t>– concurs de colinde, obiceiuri şi tradiţii de An Nou Crăciun “Să trăiţi, să înfloriţi”.</a:t>
            </a:r>
          </a:p>
          <a:p>
            <a:pPr marL="17100" indent="0">
              <a:spcBef>
                <a:spcPts val="600"/>
              </a:spcBef>
              <a:buNone/>
            </a:pPr>
            <a:r>
              <a:rPr lang="vi-VN" sz="2400" dirty="0" smtClean="0"/>
              <a:t>Concursul </a:t>
            </a:r>
            <a:r>
              <a:rPr lang="vi-VN" sz="2400" dirty="0"/>
              <a:t>”Indiferența susține violența”</a:t>
            </a:r>
          </a:p>
          <a:p>
            <a:pPr marL="17100" indent="0">
              <a:spcBef>
                <a:spcPts val="600"/>
              </a:spcBef>
              <a:buNone/>
            </a:pPr>
            <a:r>
              <a:rPr lang="vi-VN" sz="2400" dirty="0" smtClean="0"/>
              <a:t>Concursul </a:t>
            </a:r>
            <a:r>
              <a:rPr lang="vi-VN" sz="2400" dirty="0"/>
              <a:t>literar ”Potopul de stele- în miez de ghenar”, </a:t>
            </a:r>
          </a:p>
          <a:p>
            <a:pPr marL="17100" indent="0">
              <a:spcBef>
                <a:spcPts val="600"/>
              </a:spcBef>
              <a:buNone/>
            </a:pPr>
            <a:r>
              <a:rPr lang="vi-VN" sz="2400" dirty="0" smtClean="0"/>
              <a:t>La </a:t>
            </a:r>
            <a:r>
              <a:rPr lang="vi-VN" sz="2400" dirty="0"/>
              <a:t>izvoarele înțelepciunii</a:t>
            </a:r>
          </a:p>
          <a:p>
            <a:pPr marL="17100" indent="0">
              <a:spcBef>
                <a:spcPts val="600"/>
              </a:spcBef>
              <a:buNone/>
            </a:pPr>
            <a:r>
              <a:rPr lang="vi-VN" sz="2400" dirty="0" smtClean="0"/>
              <a:t>Lumea </a:t>
            </a:r>
            <a:r>
              <a:rPr lang="vi-VN" sz="2400" dirty="0"/>
              <a:t>în viziunea copiilor;</a:t>
            </a:r>
          </a:p>
          <a:p>
            <a:pPr marL="17100" indent="0">
              <a:spcBef>
                <a:spcPts val="600"/>
              </a:spcBef>
              <a:buNone/>
            </a:pPr>
            <a:r>
              <a:rPr lang="vi-VN" sz="2400" dirty="0" smtClean="0"/>
              <a:t>Concursul </a:t>
            </a:r>
            <a:r>
              <a:rPr lang="vi-VN" sz="2400" dirty="0"/>
              <a:t>”Securitatea la trafic înseamnă viață”</a:t>
            </a:r>
          </a:p>
          <a:p>
            <a:pPr marL="17100" indent="0">
              <a:spcBef>
                <a:spcPts val="600"/>
              </a:spcBef>
              <a:buNone/>
            </a:pPr>
            <a:r>
              <a:rPr lang="vi-VN" sz="2400" dirty="0" smtClean="0"/>
              <a:t>Festivalul Familiei</a:t>
            </a:r>
          </a:p>
          <a:p>
            <a:pPr marL="17100" indent="0">
              <a:spcBef>
                <a:spcPts val="600"/>
              </a:spcBef>
              <a:buNone/>
            </a:pPr>
            <a:r>
              <a:rPr lang="vi-VN" sz="2400" dirty="0" smtClean="0"/>
              <a:t>Turnamentul raional în Domeniul Drepturilor Copilului/Omului</a:t>
            </a:r>
          </a:p>
          <a:p>
            <a:pPr marL="17100" indent="0">
              <a:spcBef>
                <a:spcPts val="600"/>
              </a:spcBef>
              <a:buNone/>
            </a:pPr>
            <a:r>
              <a:rPr lang="vi-VN" sz="2400" dirty="0" smtClean="0"/>
              <a:t>Balul </a:t>
            </a:r>
            <a:r>
              <a:rPr lang="vi-VN" sz="2400" dirty="0"/>
              <a:t>rational al absolvenților;</a:t>
            </a:r>
          </a:p>
          <a:p>
            <a:pPr marL="17100" indent="0">
              <a:spcBef>
                <a:spcPts val="600"/>
              </a:spcBef>
              <a:buNone/>
            </a:pPr>
            <a:r>
              <a:rPr lang="vi-VN" sz="2400" dirty="0" smtClean="0"/>
              <a:t>Festivalul </a:t>
            </a:r>
            <a:r>
              <a:rPr lang="vi-VN" sz="2400" dirty="0"/>
              <a:t>national al sportului școlar;</a:t>
            </a:r>
          </a:p>
          <a:p>
            <a:pPr marL="17100" indent="0">
              <a:spcBef>
                <a:spcPts val="600"/>
              </a:spcBef>
              <a:buNone/>
            </a:pPr>
            <a:r>
              <a:rPr lang="vi-VN" sz="2400" dirty="0" smtClean="0"/>
              <a:t>Concursul </a:t>
            </a:r>
            <a:r>
              <a:rPr lang="vi-VN" sz="2400" dirty="0"/>
              <a:t>”Micii actori”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9312655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additive="base">
                                        <p:cTn id="42"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 calcmode="lin" valueType="num">
                                      <p:cBhvr additive="base">
                                        <p:cTn id="47"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 calcmode="lin" valueType="num">
                                      <p:cBhvr additive="base">
                                        <p:cTn id="52"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 calcmode="lin" valueType="num">
                                      <p:cBhvr additive="base">
                                        <p:cTn id="57"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5">
                                            <p:txEl>
                                              <p:pRg st="10" end="10"/>
                                            </p:txEl>
                                          </p:spTgt>
                                        </p:tgtEl>
                                        <p:attrNameLst>
                                          <p:attrName>style.visibility</p:attrName>
                                        </p:attrNameLst>
                                      </p:cBhvr>
                                      <p:to>
                                        <p:strVal val="visible"/>
                                      </p:to>
                                    </p:set>
                                    <p:anim calcmode="lin" valueType="num">
                                      <p:cBhvr additive="base">
                                        <p:cTn id="62"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Educație incluzivă</a:t>
            </a:r>
          </a:p>
        </p:txBody>
      </p:sp>
      <p:sp>
        <p:nvSpPr>
          <p:cNvPr id="5" name="Объект 2"/>
          <p:cNvSpPr>
            <a:spLocks noGrp="1"/>
          </p:cNvSpPr>
          <p:nvPr>
            <p:ph idx="1"/>
          </p:nvPr>
        </p:nvSpPr>
        <p:spPr>
          <a:xfrm>
            <a:off x="283631" y="1700808"/>
            <a:ext cx="8741692" cy="4752528"/>
          </a:xfrm>
        </p:spPr>
        <p:txBody>
          <a:bodyPr>
            <a:noAutofit/>
          </a:bodyPr>
          <a:lstStyle/>
          <a:p>
            <a:pPr marL="17100" indent="0">
              <a:spcBef>
                <a:spcPts val="600"/>
              </a:spcBef>
              <a:buNone/>
            </a:pPr>
            <a:r>
              <a:rPr lang="vi-VN" sz="2800" dirty="0"/>
              <a:t>Pe parcursul anului de studii a fost efectuată evaluarea complexă și multidisciplinară a  copiilor referiți din toate instituțiile  de învățămînt din raion. La finele anului de studii în instituțiile din raion sunt 320 copii cu Cerințe Educaționale Speciale, în instituțiile de educație timpurie -24 copii. În condiții specifice  stipulate în ordinul Ministerului educației nr. 311 din 5 mai 2015  au susținut evaluarea finală  30 de elevi din clasa a IV-a  și 44 de absolvenți ai clasei a IX </a:t>
            </a:r>
            <a:r>
              <a:rPr lang="vi-VN" sz="2800" dirty="0" smtClean="0"/>
              <a:t>–a</a:t>
            </a:r>
            <a:endParaRPr lang="ro-RO" sz="2800" dirty="0" smtClean="0"/>
          </a:p>
          <a:p>
            <a:pPr marL="17100" indent="0">
              <a:spcBef>
                <a:spcPts val="600"/>
              </a:spcBef>
              <a:buNone/>
            </a:pPr>
            <a:r>
              <a:rPr lang="vi-VN" sz="2800" dirty="0"/>
              <a:t>Copii cu Cerințe Educaționale Speciale din 22 de instituții beneficiază de activități în Centrul de Resurse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2732786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Odihna de vară a copiilor şi adolscenţilor</a:t>
            </a:r>
          </a:p>
        </p:txBody>
      </p:sp>
      <p:sp>
        <p:nvSpPr>
          <p:cNvPr id="5" name="Объект 2"/>
          <p:cNvSpPr>
            <a:spLocks noGrp="1"/>
          </p:cNvSpPr>
          <p:nvPr>
            <p:ph idx="1"/>
          </p:nvPr>
        </p:nvSpPr>
        <p:spPr>
          <a:xfrm>
            <a:off x="283631" y="1700808"/>
            <a:ext cx="8741692" cy="4752528"/>
          </a:xfrm>
        </p:spPr>
        <p:txBody>
          <a:bodyPr>
            <a:noAutofit/>
          </a:bodyPr>
          <a:lstStyle/>
          <a:p>
            <a:pPr marL="17100" indent="0">
              <a:spcBef>
                <a:spcPts val="600"/>
              </a:spcBef>
              <a:buNone/>
            </a:pPr>
            <a:r>
              <a:rPr lang="vi-VN" sz="2800" dirty="0" smtClean="0"/>
              <a:t>Suma </a:t>
            </a:r>
            <a:r>
              <a:rPr lang="vi-VN" sz="2800" dirty="0"/>
              <a:t>mijloacelor financiare alocate de către Consiliul raional pentru odihna elevilor în perioada estivală a constituit 1 mln lei.</a:t>
            </a:r>
          </a:p>
          <a:p>
            <a:pPr marL="17100" indent="0">
              <a:spcBef>
                <a:spcPts val="600"/>
              </a:spcBef>
              <a:buNone/>
            </a:pPr>
            <a:r>
              <a:rPr lang="vi-VN" sz="2800" dirty="0" smtClean="0"/>
              <a:t>În </a:t>
            </a:r>
            <a:r>
              <a:rPr lang="vi-VN" sz="2800" dirty="0"/>
              <a:t>scopul  întremării sănătăţii copiilor, în vara 2016 a funcţionat  Centrul de odihnă și agrement pentru copii și tineret ,,Divertis”  în 6 schimburi cu durata a cîte  10 </a:t>
            </a:r>
            <a:r>
              <a:rPr lang="vi-VN" sz="2800" dirty="0" smtClean="0"/>
              <a:t>zile, </a:t>
            </a:r>
            <a:r>
              <a:rPr lang="vi-VN" sz="2800" dirty="0"/>
              <a:t>în care s-au odihnit 868 copii(din 960 planificat).</a:t>
            </a:r>
          </a:p>
          <a:p>
            <a:pPr marL="17100" indent="0">
              <a:spcBef>
                <a:spcPts val="600"/>
              </a:spcBef>
              <a:buNone/>
            </a:pPr>
            <a:r>
              <a:rPr lang="vi-VN" sz="2800" dirty="0" smtClean="0"/>
              <a:t>Au rămas </a:t>
            </a:r>
            <a:r>
              <a:rPr lang="vi-VN" sz="2800" dirty="0"/>
              <a:t>nerealizate: 92 </a:t>
            </a:r>
            <a:r>
              <a:rPr lang="vi-VN" sz="2800" dirty="0" smtClean="0"/>
              <a:t>foi</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60611568"/>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Диаграмма 5"/>
          <p:cNvGraphicFramePr>
            <a:graphicFrameLocks/>
          </p:cNvGraphicFramePr>
          <p:nvPr>
            <p:extLst>
              <p:ext uri="{D42A27DB-BD31-4B8C-83A1-F6EECF244321}">
                <p14:modId xmlns:p14="http://schemas.microsoft.com/office/powerpoint/2010/main" val="295313140"/>
              </p:ext>
            </p:extLst>
          </p:nvPr>
        </p:nvGraphicFramePr>
        <p:xfrm>
          <a:off x="467544" y="908720"/>
          <a:ext cx="8229600" cy="48965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8769180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Odihna de vară a copiilor şi adolscenţilor</a:t>
            </a:r>
          </a:p>
        </p:txBody>
      </p:sp>
      <p:sp>
        <p:nvSpPr>
          <p:cNvPr id="5" name="Объект 2"/>
          <p:cNvSpPr>
            <a:spLocks noGrp="1"/>
          </p:cNvSpPr>
          <p:nvPr>
            <p:ph idx="1"/>
          </p:nvPr>
        </p:nvSpPr>
        <p:spPr>
          <a:xfrm>
            <a:off x="283631" y="1268760"/>
            <a:ext cx="8741692" cy="1080120"/>
          </a:xfrm>
        </p:spPr>
        <p:txBody>
          <a:bodyPr>
            <a:noAutofit/>
          </a:bodyPr>
          <a:lstStyle/>
          <a:p>
            <a:pPr marL="17100" indent="0">
              <a:spcBef>
                <a:spcPts val="600"/>
              </a:spcBef>
              <a:buNone/>
            </a:pPr>
            <a:r>
              <a:rPr lang="vi-VN" sz="2800" dirty="0"/>
              <a:t>La nivel de instituţii au fost organizate 4 tabere cu sejur de zi, în care s-au odihnit 200 elevi: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val="27492299"/>
              </p:ext>
            </p:extLst>
          </p:nvPr>
        </p:nvGraphicFramePr>
        <p:xfrm>
          <a:off x="251520" y="2780928"/>
          <a:ext cx="8640960" cy="3099775"/>
        </p:xfrm>
        <a:graphic>
          <a:graphicData uri="http://schemas.openxmlformats.org/drawingml/2006/table">
            <a:tbl>
              <a:tblPr firstRow="1" firstCol="1" lastRow="1" lastCol="1" bandRow="1" bandCol="1">
                <a:tableStyleId>{5C22544A-7EE6-4342-B048-85BDC9FD1C3A}</a:tableStyleId>
              </a:tblPr>
              <a:tblGrid>
                <a:gridCol w="629994"/>
                <a:gridCol w="5753944"/>
                <a:gridCol w="2257022"/>
              </a:tblGrid>
              <a:tr h="648075">
                <a:tc>
                  <a:txBody>
                    <a:bodyPr/>
                    <a:lstStyle/>
                    <a:p>
                      <a:pPr algn="ctr">
                        <a:lnSpc>
                          <a:spcPct val="115000"/>
                        </a:lnSpc>
                        <a:spcAft>
                          <a:spcPts val="0"/>
                        </a:spcAft>
                      </a:pPr>
                      <a:r>
                        <a:rPr lang="ro-MO" sz="2000" b="1">
                          <a:effectLst/>
                        </a:rPr>
                        <a:t> </a:t>
                      </a:r>
                      <a:endParaRPr lang="ru-RU" sz="2000" b="1">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MO" sz="2000" b="1">
                          <a:effectLst/>
                        </a:rPr>
                        <a:t>Instituţia</a:t>
                      </a:r>
                      <a:endParaRPr lang="ru-RU" sz="2000" b="1">
                        <a:effectLst/>
                      </a:endParaRPr>
                    </a:p>
                    <a:p>
                      <a:pPr algn="ctr">
                        <a:lnSpc>
                          <a:spcPct val="115000"/>
                        </a:lnSpc>
                        <a:spcAft>
                          <a:spcPts val="0"/>
                        </a:spcAft>
                      </a:pPr>
                      <a:r>
                        <a:rPr lang="ro-MO" sz="2000" b="1">
                          <a:effectLst/>
                        </a:rPr>
                        <a:t> </a:t>
                      </a:r>
                      <a:endParaRPr lang="ru-RU" sz="2000" b="1">
                        <a:effectLst/>
                        <a:latin typeface="Times New Roman"/>
                        <a:ea typeface="Calibri"/>
                        <a:cs typeface="Times New Roman"/>
                      </a:endParaRPr>
                    </a:p>
                  </a:txBody>
                  <a:tcPr marL="68580" marR="68580" marT="0" marB="0"/>
                </a:tc>
                <a:tc>
                  <a:txBody>
                    <a:bodyPr/>
                    <a:lstStyle/>
                    <a:p>
                      <a:pPr algn="ctr">
                        <a:lnSpc>
                          <a:spcPct val="115000"/>
                        </a:lnSpc>
                        <a:spcAft>
                          <a:spcPts val="0"/>
                        </a:spcAft>
                      </a:pPr>
                      <a:r>
                        <a:rPr lang="ro-MO" sz="2000" b="1">
                          <a:effectLst/>
                        </a:rPr>
                        <a:t>nr. copii</a:t>
                      </a:r>
                      <a:endParaRPr lang="ru-RU" sz="2000" b="1">
                        <a:effectLst/>
                        <a:latin typeface="Times New Roman"/>
                        <a:ea typeface="Calibri"/>
                        <a:cs typeface="Times New Roman"/>
                      </a:endParaRPr>
                    </a:p>
                  </a:txBody>
                  <a:tcPr marL="68580" marR="68580" marT="0" marB="0"/>
                </a:tc>
              </a:tr>
              <a:tr h="605240">
                <a:tc>
                  <a:txBody>
                    <a:bodyPr/>
                    <a:lstStyle/>
                    <a:p>
                      <a:pPr algn="ctr">
                        <a:lnSpc>
                          <a:spcPct val="115000"/>
                        </a:lnSpc>
                        <a:spcAft>
                          <a:spcPts val="0"/>
                        </a:spcAft>
                      </a:pPr>
                      <a:r>
                        <a:rPr lang="ro-MO" sz="2000" b="1">
                          <a:effectLst/>
                        </a:rPr>
                        <a:t>1</a:t>
                      </a:r>
                      <a:endParaRPr lang="ru-RU" sz="2000" b="1">
                        <a:effectLst/>
                        <a:latin typeface="Times New Roman"/>
                        <a:ea typeface="Calibri"/>
                        <a:cs typeface="Times New Roman"/>
                      </a:endParaRPr>
                    </a:p>
                  </a:txBody>
                  <a:tcPr marL="68580" marR="68580" marT="0" marB="0"/>
                </a:tc>
                <a:tc>
                  <a:txBody>
                    <a:bodyPr/>
                    <a:lstStyle/>
                    <a:p>
                      <a:pPr>
                        <a:lnSpc>
                          <a:spcPct val="115000"/>
                        </a:lnSpc>
                        <a:spcAft>
                          <a:spcPts val="0"/>
                        </a:spcAft>
                      </a:pPr>
                      <a:r>
                        <a:rPr lang="ro-MO" sz="2000" b="1" dirty="0">
                          <a:solidFill>
                            <a:schemeClr val="tx1"/>
                          </a:solidFill>
                          <a:effectLst/>
                        </a:rPr>
                        <a:t>Gimnaziul Onești</a:t>
                      </a:r>
                      <a:endParaRPr lang="ru-RU" sz="2000" b="1" dirty="0">
                        <a:solidFill>
                          <a:schemeClr val="tx1"/>
                        </a:solidFill>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B w="12700" cap="flat" cmpd="sng" algn="ctr">
                      <a:solidFill>
                        <a:schemeClr val="tx2"/>
                      </a:solidFill>
                      <a:prstDash val="solid"/>
                      <a:round/>
                      <a:headEnd type="none" w="med" len="med"/>
                      <a:tailEnd type="none" w="med" len="med"/>
                    </a:lnB>
                    <a:noFill/>
                  </a:tcPr>
                </a:tc>
                <a:tc>
                  <a:txBody>
                    <a:bodyPr/>
                    <a:lstStyle/>
                    <a:p>
                      <a:pPr algn="ctr">
                        <a:lnSpc>
                          <a:spcPct val="115000"/>
                        </a:lnSpc>
                        <a:spcAft>
                          <a:spcPts val="0"/>
                        </a:spcAft>
                      </a:pPr>
                      <a:r>
                        <a:rPr lang="ro-MO" sz="2000" b="1" dirty="0">
                          <a:solidFill>
                            <a:schemeClr val="tx1"/>
                          </a:solidFill>
                          <a:effectLst/>
                        </a:rPr>
                        <a:t>16</a:t>
                      </a:r>
                      <a:endParaRPr lang="ru-RU" sz="2000" b="1" dirty="0">
                        <a:solidFill>
                          <a:schemeClr val="tx1"/>
                        </a:solidFill>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B w="12700" cap="flat" cmpd="sng" algn="ctr">
                      <a:solidFill>
                        <a:schemeClr val="tx2"/>
                      </a:solidFill>
                      <a:prstDash val="solid"/>
                      <a:round/>
                      <a:headEnd type="none" w="med" len="med"/>
                      <a:tailEnd type="none" w="med" len="med"/>
                    </a:lnB>
                    <a:noFill/>
                  </a:tcPr>
                </a:tc>
              </a:tr>
              <a:tr h="605240">
                <a:tc>
                  <a:txBody>
                    <a:bodyPr/>
                    <a:lstStyle/>
                    <a:p>
                      <a:pPr algn="ctr">
                        <a:lnSpc>
                          <a:spcPct val="115000"/>
                        </a:lnSpc>
                        <a:spcAft>
                          <a:spcPts val="0"/>
                        </a:spcAft>
                      </a:pPr>
                      <a:r>
                        <a:rPr lang="ro-MO" sz="2000" b="1">
                          <a:effectLst/>
                        </a:rPr>
                        <a:t>2</a:t>
                      </a:r>
                      <a:endParaRPr lang="ru-RU" sz="2000" b="1">
                        <a:effectLst/>
                        <a:latin typeface="Times New Roman"/>
                        <a:ea typeface="Calibri"/>
                        <a:cs typeface="Times New Roman"/>
                      </a:endParaRPr>
                    </a:p>
                  </a:txBody>
                  <a:tcPr marL="68580" marR="68580" marT="0" marB="0"/>
                </a:tc>
                <a:tc>
                  <a:txBody>
                    <a:bodyPr/>
                    <a:lstStyle/>
                    <a:p>
                      <a:pPr>
                        <a:lnSpc>
                          <a:spcPct val="115000"/>
                        </a:lnSpc>
                        <a:spcAft>
                          <a:spcPts val="0"/>
                        </a:spcAft>
                      </a:pPr>
                      <a:r>
                        <a:rPr lang="ro-MO" sz="2000" b="1" dirty="0">
                          <a:solidFill>
                            <a:schemeClr val="tx1"/>
                          </a:solidFill>
                          <a:effectLst/>
                        </a:rPr>
                        <a:t>Gimnaziul Voinova</a:t>
                      </a:r>
                      <a:endParaRPr lang="ru-RU" sz="2000" b="1" dirty="0">
                        <a:solidFill>
                          <a:schemeClr val="tx1"/>
                        </a:solidFill>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15000"/>
                        </a:lnSpc>
                        <a:spcAft>
                          <a:spcPts val="0"/>
                        </a:spcAft>
                      </a:pPr>
                      <a:r>
                        <a:rPr lang="ro-MO" sz="2000" b="1" dirty="0">
                          <a:solidFill>
                            <a:schemeClr val="tx1"/>
                          </a:solidFill>
                          <a:effectLst/>
                        </a:rPr>
                        <a:t>84</a:t>
                      </a:r>
                      <a:endParaRPr lang="ru-RU" sz="2000" b="1" dirty="0">
                        <a:solidFill>
                          <a:schemeClr val="tx1"/>
                        </a:solidFill>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r h="605240">
                <a:tc>
                  <a:txBody>
                    <a:bodyPr/>
                    <a:lstStyle/>
                    <a:p>
                      <a:pPr algn="ctr">
                        <a:lnSpc>
                          <a:spcPct val="115000"/>
                        </a:lnSpc>
                        <a:spcAft>
                          <a:spcPts val="0"/>
                        </a:spcAft>
                      </a:pPr>
                      <a:r>
                        <a:rPr lang="ro-MO" sz="2000" b="1">
                          <a:effectLst/>
                        </a:rPr>
                        <a:t>3</a:t>
                      </a:r>
                      <a:endParaRPr lang="ru-RU" sz="2000" b="1">
                        <a:effectLst/>
                        <a:latin typeface="Times New Roman"/>
                        <a:ea typeface="Calibri"/>
                        <a:cs typeface="Times New Roman"/>
                      </a:endParaRPr>
                    </a:p>
                  </a:txBody>
                  <a:tcPr marL="68580" marR="68580" marT="0" marB="0"/>
                </a:tc>
                <a:tc>
                  <a:txBody>
                    <a:bodyPr/>
                    <a:lstStyle/>
                    <a:p>
                      <a:pPr>
                        <a:lnSpc>
                          <a:spcPct val="115000"/>
                        </a:lnSpc>
                        <a:spcAft>
                          <a:spcPts val="0"/>
                        </a:spcAft>
                      </a:pPr>
                      <a:r>
                        <a:rPr lang="ro-MO" sz="2000" b="1" dirty="0">
                          <a:solidFill>
                            <a:schemeClr val="tx1"/>
                          </a:solidFill>
                          <a:effectLst/>
                        </a:rPr>
                        <a:t>Liceul Teoretic Zubreşti</a:t>
                      </a:r>
                      <a:endParaRPr lang="ru-RU" sz="2000" b="1" dirty="0">
                        <a:solidFill>
                          <a:schemeClr val="tx1"/>
                        </a:solidFill>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15000"/>
                        </a:lnSpc>
                        <a:spcAft>
                          <a:spcPts val="0"/>
                        </a:spcAft>
                      </a:pPr>
                      <a:r>
                        <a:rPr lang="ro-MO" sz="2000" b="1" dirty="0">
                          <a:solidFill>
                            <a:schemeClr val="tx1"/>
                          </a:solidFill>
                          <a:effectLst/>
                        </a:rPr>
                        <a:t>50</a:t>
                      </a:r>
                      <a:endParaRPr lang="ru-RU" sz="2000" b="1" dirty="0">
                        <a:solidFill>
                          <a:schemeClr val="tx1"/>
                        </a:solidFill>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r h="605240">
                <a:tc>
                  <a:txBody>
                    <a:bodyPr/>
                    <a:lstStyle/>
                    <a:p>
                      <a:pPr algn="ctr">
                        <a:lnSpc>
                          <a:spcPct val="115000"/>
                        </a:lnSpc>
                        <a:spcAft>
                          <a:spcPts val="0"/>
                        </a:spcAft>
                      </a:pPr>
                      <a:r>
                        <a:rPr lang="ro-MO" sz="2000" b="1">
                          <a:effectLst/>
                        </a:rPr>
                        <a:t>4</a:t>
                      </a:r>
                      <a:endParaRPr lang="ru-RU" sz="2000" b="1">
                        <a:effectLst/>
                        <a:latin typeface="Times New Roman"/>
                        <a:ea typeface="Calibri"/>
                        <a:cs typeface="Times New Roman"/>
                      </a:endParaRPr>
                    </a:p>
                  </a:txBody>
                  <a:tcPr marL="68580" marR="68580" marT="0" marB="0"/>
                </a:tc>
                <a:tc>
                  <a:txBody>
                    <a:bodyPr/>
                    <a:lstStyle/>
                    <a:p>
                      <a:pPr>
                        <a:lnSpc>
                          <a:spcPct val="115000"/>
                        </a:lnSpc>
                        <a:spcAft>
                          <a:spcPts val="0"/>
                        </a:spcAft>
                      </a:pPr>
                      <a:r>
                        <a:rPr lang="ro-MO" sz="2000" b="1" dirty="0">
                          <a:solidFill>
                            <a:schemeClr val="tx1"/>
                          </a:solidFill>
                          <a:effectLst/>
                        </a:rPr>
                        <a:t>Gimnaziul ,,M. Viteazul”</a:t>
                      </a:r>
                      <a:endParaRPr lang="ru-RU" sz="2000" b="1" dirty="0">
                        <a:solidFill>
                          <a:schemeClr val="tx1"/>
                        </a:solidFill>
                        <a:effectLst/>
                        <a:latin typeface="Times New Roman"/>
                        <a:ea typeface="Calibri"/>
                        <a:cs typeface="Times New Roman"/>
                      </a:endParaRPr>
                    </a:p>
                  </a:txBody>
                  <a:tcPr marL="68580" marR="68580" marT="0" marB="0">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noFill/>
                  </a:tcPr>
                </a:tc>
                <a:tc>
                  <a:txBody>
                    <a:bodyPr/>
                    <a:lstStyle/>
                    <a:p>
                      <a:pPr algn="ctr">
                        <a:lnSpc>
                          <a:spcPct val="115000"/>
                        </a:lnSpc>
                        <a:spcAft>
                          <a:spcPts val="0"/>
                        </a:spcAft>
                      </a:pPr>
                      <a:r>
                        <a:rPr lang="ro-MO" sz="2000" b="1" dirty="0">
                          <a:solidFill>
                            <a:schemeClr val="tx1"/>
                          </a:solidFill>
                          <a:effectLst/>
                        </a:rPr>
                        <a:t>50</a:t>
                      </a:r>
                      <a:endParaRPr lang="ru-RU" sz="2000" b="1" dirty="0">
                        <a:solidFill>
                          <a:schemeClr val="tx1"/>
                        </a:solidFill>
                        <a:effectLst/>
                        <a:latin typeface="Times New Roman"/>
                        <a:ea typeface="Calibri"/>
                        <a:cs typeface="Times New Roman"/>
                      </a:endParaRPr>
                    </a:p>
                  </a:txBody>
                  <a:tcPr marL="68580" marR="68580" marT="0" marB="0">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246739058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8501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Odihna de vară a copiilor şi adolscenţilor</a:t>
            </a:r>
          </a:p>
        </p:txBody>
      </p:sp>
      <p:sp>
        <p:nvSpPr>
          <p:cNvPr id="5" name="Объект 2"/>
          <p:cNvSpPr>
            <a:spLocks noGrp="1"/>
          </p:cNvSpPr>
          <p:nvPr>
            <p:ph idx="1"/>
          </p:nvPr>
        </p:nvSpPr>
        <p:spPr>
          <a:xfrm>
            <a:off x="283631" y="1268760"/>
            <a:ext cx="8741692" cy="4968552"/>
          </a:xfrm>
        </p:spPr>
        <p:txBody>
          <a:bodyPr>
            <a:noAutofit/>
          </a:bodyPr>
          <a:lstStyle/>
          <a:p>
            <a:pPr marL="474300" indent="-457200">
              <a:spcBef>
                <a:spcPts val="600"/>
              </a:spcBef>
            </a:pPr>
            <a:r>
              <a:rPr lang="vi-VN" sz="2800" dirty="0" smtClean="0"/>
              <a:t>Centrul </a:t>
            </a:r>
            <a:r>
              <a:rPr lang="vi-VN" sz="2800" dirty="0"/>
              <a:t>Teritorial al Sindicatului de ramură a contractat  bilete pentru copiii  lucrătorilor din învăţămînt în tabere de odihnă din ţară - 65 copii;</a:t>
            </a:r>
          </a:p>
          <a:p>
            <a:pPr marL="474300" indent="-457200">
              <a:spcBef>
                <a:spcPts val="600"/>
              </a:spcBef>
            </a:pPr>
            <a:r>
              <a:rPr lang="vi-VN" sz="2800" dirty="0" smtClean="0"/>
              <a:t>Prin </a:t>
            </a:r>
            <a:r>
              <a:rPr lang="vi-VN" sz="2800" dirty="0"/>
              <a:t>Ministerul Educaţiei, la Tabăra de odihnă ,,Perlele - Nistrului”, Vadul lui Vodă s-au odihnit 5 copii;</a:t>
            </a:r>
          </a:p>
          <a:p>
            <a:pPr marL="474300" indent="-457200">
              <a:spcBef>
                <a:spcPts val="600"/>
              </a:spcBef>
            </a:pPr>
            <a:r>
              <a:rPr lang="vi-VN" sz="2800" dirty="0" smtClean="0"/>
              <a:t>În </a:t>
            </a:r>
            <a:r>
              <a:rPr lang="vi-VN" sz="2800" dirty="0"/>
              <a:t>total în raion în perioada estivală 2016 s-au odihnit 1136 copii, ceea ce constituie 12,41 % din numărul total de elevi (în 2015 s-au odihnit 1448 copii/16%)</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45351891"/>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SISTEMULUI  RAIONAL  DE   ÎNVĂȚĂMÎNT</a:t>
            </a:r>
          </a:p>
        </p:txBody>
      </p:sp>
      <p:sp>
        <p:nvSpPr>
          <p:cNvPr id="5" name="Объект 2"/>
          <p:cNvSpPr>
            <a:spLocks noGrp="1"/>
          </p:cNvSpPr>
          <p:nvPr>
            <p:ph idx="1"/>
          </p:nvPr>
        </p:nvSpPr>
        <p:spPr>
          <a:xfrm>
            <a:off x="283631" y="1484784"/>
            <a:ext cx="8741692" cy="4752528"/>
          </a:xfrm>
        </p:spPr>
        <p:txBody>
          <a:bodyPr>
            <a:noAutofit/>
          </a:bodyPr>
          <a:lstStyle/>
          <a:p>
            <a:pPr marL="474300" indent="-457200">
              <a:spcBef>
                <a:spcPts val="600"/>
              </a:spcBef>
            </a:pPr>
            <a:r>
              <a:rPr lang="vi-VN" sz="2800" dirty="0" smtClean="0"/>
              <a:t>Declinul </a:t>
            </a:r>
            <a:r>
              <a:rPr lang="vi-VN" sz="2800" dirty="0"/>
              <a:t>demografic al populației ,</a:t>
            </a:r>
          </a:p>
          <a:p>
            <a:pPr marL="474300" indent="-457200">
              <a:spcBef>
                <a:spcPts val="600"/>
              </a:spcBef>
            </a:pPr>
            <a:r>
              <a:rPr lang="vi-VN" sz="2800" dirty="0" smtClean="0"/>
              <a:t>Migraţia </a:t>
            </a:r>
            <a:r>
              <a:rPr lang="vi-VN" sz="2800" dirty="0"/>
              <a:t>populaţiei în afara raionului, ţării (familii tinere, copii, cadre didactice)</a:t>
            </a:r>
          </a:p>
          <a:p>
            <a:pPr marL="474300" indent="-457200">
              <a:spcBef>
                <a:spcPts val="600"/>
              </a:spcBef>
            </a:pPr>
            <a:r>
              <a:rPr lang="vi-VN" sz="2800" dirty="0" smtClean="0"/>
              <a:t>Impedimente </a:t>
            </a:r>
            <a:r>
              <a:rPr lang="vi-VN" sz="2800" dirty="0"/>
              <a:t>în implementarea reformelor educaţionale privind asigurarea unui învăţămînt de calitate în mediul rural, preponderent în învăţămîntul preşcolar şi gimnazial,  reformelor structurale şi de optimizare în sistemul educaţional. </a:t>
            </a:r>
          </a:p>
          <a:p>
            <a:pPr marL="474300" indent="-457200">
              <a:spcBef>
                <a:spcPts val="600"/>
              </a:spcBef>
            </a:pPr>
            <a:r>
              <a:rPr lang="vi-VN" sz="2800" dirty="0" smtClean="0"/>
              <a:t>Implicarea </a:t>
            </a:r>
            <a:r>
              <a:rPr lang="vi-VN" sz="2800" dirty="0"/>
              <a:t>insuficientă a comunităţii şi a familiei în soluţionarea problemelor şcolii în mediul rural</a:t>
            </a:r>
            <a:r>
              <a:rPr lang="vi-VN" sz="2800" dirty="0" smtClean="0"/>
              <a:t>.</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4118265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SISTEMULUI  RAIONAL  DE   ÎNVĂȚĂMÎNT</a:t>
            </a:r>
          </a:p>
        </p:txBody>
      </p:sp>
      <p:sp>
        <p:nvSpPr>
          <p:cNvPr id="5" name="Объект 2"/>
          <p:cNvSpPr>
            <a:spLocks noGrp="1"/>
          </p:cNvSpPr>
          <p:nvPr>
            <p:ph idx="1"/>
          </p:nvPr>
        </p:nvSpPr>
        <p:spPr>
          <a:xfrm>
            <a:off x="283631" y="1268760"/>
            <a:ext cx="8741692" cy="5400600"/>
          </a:xfrm>
        </p:spPr>
        <p:txBody>
          <a:bodyPr>
            <a:noAutofit/>
          </a:bodyPr>
          <a:lstStyle/>
          <a:p>
            <a:pPr marL="474300" indent="-457200">
              <a:spcBef>
                <a:spcPts val="600"/>
              </a:spcBef>
            </a:pPr>
            <a:r>
              <a:rPr lang="vi-VN" sz="2800" dirty="0" smtClean="0"/>
              <a:t>Divergenţe  </a:t>
            </a:r>
            <a:r>
              <a:rPr lang="vi-VN" sz="2800" dirty="0"/>
              <a:t>dintre prevederile documentelor de stat în domeniul educaţiei şi implementarea lor în practică</a:t>
            </a:r>
          </a:p>
          <a:p>
            <a:pPr marL="474300" indent="-457200">
              <a:spcBef>
                <a:spcPts val="600"/>
              </a:spcBef>
            </a:pPr>
            <a:r>
              <a:rPr lang="vi-VN" sz="2800" dirty="0" smtClean="0"/>
              <a:t>Imperfecţiunea </a:t>
            </a:r>
            <a:r>
              <a:rPr lang="vi-VN" sz="2800" dirty="0"/>
              <a:t>mecanismelor de conducere , metodelor de management educaţional la nivel local.</a:t>
            </a:r>
          </a:p>
          <a:p>
            <a:pPr marL="474300" indent="-457200">
              <a:spcBef>
                <a:spcPts val="600"/>
              </a:spcBef>
            </a:pPr>
            <a:r>
              <a:rPr lang="vi-VN" sz="2800" dirty="0" smtClean="0"/>
              <a:t>Diminuarea  </a:t>
            </a:r>
            <a:r>
              <a:rPr lang="vi-VN" sz="2800" dirty="0"/>
              <a:t>rolului cadrelor didactice în luarea de decizii în educaţie.</a:t>
            </a:r>
          </a:p>
          <a:p>
            <a:pPr marL="474300" indent="-457200">
              <a:spcBef>
                <a:spcPts val="600"/>
              </a:spcBef>
            </a:pPr>
            <a:r>
              <a:rPr lang="vi-VN" sz="2800" dirty="0" smtClean="0"/>
              <a:t>Asigurarea </a:t>
            </a:r>
            <a:r>
              <a:rPr lang="vi-VN" sz="2800" dirty="0"/>
              <a:t>financiară sub nivel a sistemului educaţional în raport cu necesităţile de dezvoltare, inclusiv dotarea insuficientă a bazei didactice şi tehnico-materiale</a:t>
            </a:r>
            <a:r>
              <a:rPr lang="vi-VN" sz="2800" dirty="0" smtClean="0"/>
              <a:t>;</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8841220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SISTEMULUI  RAIONAL  DE   ÎNVĂȚĂMÎNT</a:t>
            </a:r>
          </a:p>
        </p:txBody>
      </p:sp>
      <p:sp>
        <p:nvSpPr>
          <p:cNvPr id="5" name="Объект 2"/>
          <p:cNvSpPr>
            <a:spLocks noGrp="1"/>
          </p:cNvSpPr>
          <p:nvPr>
            <p:ph idx="1"/>
          </p:nvPr>
        </p:nvSpPr>
        <p:spPr>
          <a:xfrm>
            <a:off x="283631" y="1484784"/>
            <a:ext cx="8741692" cy="4752528"/>
          </a:xfrm>
        </p:spPr>
        <p:txBody>
          <a:bodyPr>
            <a:noAutofit/>
          </a:bodyPr>
          <a:lstStyle/>
          <a:p>
            <a:pPr marL="474300" indent="-457200">
              <a:spcBef>
                <a:spcPts val="600"/>
              </a:spcBef>
            </a:pPr>
            <a:r>
              <a:rPr lang="vi-VN" sz="2800" dirty="0" smtClean="0"/>
              <a:t>Incapacitatea </a:t>
            </a:r>
            <a:r>
              <a:rPr lang="vi-VN" sz="2800" dirty="0"/>
              <a:t>instituţiilor de învăţămînt preşcolar, APL, de a satisface solicitările părinţilor cu privire la instituţionalizarea  copiilor de 2-7 ani;</a:t>
            </a:r>
          </a:p>
          <a:p>
            <a:pPr marL="474300" indent="-457200">
              <a:spcBef>
                <a:spcPts val="600"/>
              </a:spcBef>
            </a:pPr>
            <a:r>
              <a:rPr lang="vi-VN" sz="2800" dirty="0" smtClean="0"/>
              <a:t>Conservatismul </a:t>
            </a:r>
            <a:r>
              <a:rPr lang="vi-VN" sz="2800" dirty="0"/>
              <a:t>APL, informarea insuficientă a  comunităţii, atitudini nepăsătoare faţă de dezvoltarea personalităţii copilului. </a:t>
            </a:r>
          </a:p>
          <a:p>
            <a:pPr marL="474300" indent="-457200">
              <a:spcBef>
                <a:spcPts val="600"/>
              </a:spcBef>
            </a:pPr>
            <a:r>
              <a:rPr lang="vi-VN" sz="2800" dirty="0" smtClean="0"/>
              <a:t>Neglijarea </a:t>
            </a:r>
            <a:r>
              <a:rPr lang="vi-VN" sz="2800" dirty="0"/>
              <a:t>instruirii şi educaţiei de către unele categorii de părinţi şi copii, rezultînd absenteismul şcolar, abandon, neşcolarizare, rezultativitate educaţională scăzută</a:t>
            </a:r>
            <a:r>
              <a:rPr lang="vi-VN" sz="2800" dirty="0" smtClean="0"/>
              <a:t>.</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0573735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SISTEMULUI  RAIONAL  DE   ÎNVĂȚĂMÎNT</a:t>
            </a:r>
          </a:p>
        </p:txBody>
      </p:sp>
      <p:sp>
        <p:nvSpPr>
          <p:cNvPr id="5" name="Объект 2"/>
          <p:cNvSpPr>
            <a:spLocks noGrp="1"/>
          </p:cNvSpPr>
          <p:nvPr>
            <p:ph idx="1"/>
          </p:nvPr>
        </p:nvSpPr>
        <p:spPr>
          <a:xfrm>
            <a:off x="283631" y="1988840"/>
            <a:ext cx="8741692" cy="4248472"/>
          </a:xfrm>
        </p:spPr>
        <p:txBody>
          <a:bodyPr>
            <a:noAutofit/>
          </a:bodyPr>
          <a:lstStyle/>
          <a:p>
            <a:pPr marL="474300" indent="-457200">
              <a:spcBef>
                <a:spcPts val="600"/>
              </a:spcBef>
            </a:pPr>
            <a:r>
              <a:rPr lang="vi-VN" sz="2800" dirty="0" smtClean="0"/>
              <a:t>Situaţia </a:t>
            </a:r>
            <a:r>
              <a:rPr lang="vi-VN" sz="2800" dirty="0"/>
              <a:t>economică dificilă, existenţa unei oferte tot mai scăzute pentru piaţa muncii. </a:t>
            </a:r>
          </a:p>
          <a:p>
            <a:pPr marL="474300" indent="-457200">
              <a:spcBef>
                <a:spcPts val="600"/>
              </a:spcBef>
            </a:pPr>
            <a:r>
              <a:rPr lang="vi-VN" sz="2800" dirty="0" smtClean="0"/>
              <a:t>Tendințe </a:t>
            </a:r>
            <a:r>
              <a:rPr lang="vi-VN" sz="2800" dirty="0"/>
              <a:t>de optimizare  a reţelei  învăţămîntului liceal în unele instituţii rurale</a:t>
            </a:r>
          </a:p>
          <a:p>
            <a:pPr marL="474300" indent="-457200">
              <a:spcBef>
                <a:spcPts val="600"/>
              </a:spcBef>
            </a:pPr>
            <a:r>
              <a:rPr lang="vi-VN" sz="2800" dirty="0" smtClean="0"/>
              <a:t>Oportunităţi </a:t>
            </a:r>
            <a:r>
              <a:rPr lang="vi-VN" sz="2800" dirty="0"/>
              <a:t>limitate pentru elevi şi părinţi de a alege disciplinele de studiu  şi a conţinuturilor de învăţare</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3909675"/>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PERSPECTIVE DE DEZVOLTARE</a:t>
            </a:r>
          </a:p>
        </p:txBody>
      </p:sp>
      <p:sp>
        <p:nvSpPr>
          <p:cNvPr id="5" name="Объект 2"/>
          <p:cNvSpPr>
            <a:spLocks noGrp="1"/>
          </p:cNvSpPr>
          <p:nvPr>
            <p:ph idx="1"/>
          </p:nvPr>
        </p:nvSpPr>
        <p:spPr>
          <a:xfrm>
            <a:off x="283631" y="1268760"/>
            <a:ext cx="8741692" cy="4968552"/>
          </a:xfrm>
        </p:spPr>
        <p:txBody>
          <a:bodyPr>
            <a:noAutofit/>
          </a:bodyPr>
          <a:lstStyle/>
          <a:p>
            <a:pPr marL="474300" indent="-457200">
              <a:spcBef>
                <a:spcPts val="600"/>
              </a:spcBef>
            </a:pPr>
            <a:r>
              <a:rPr lang="vi-VN" sz="2800" dirty="0" smtClean="0"/>
              <a:t>Asugurarea </a:t>
            </a:r>
            <a:r>
              <a:rPr lang="vi-VN" sz="2800" dirty="0"/>
              <a:t>condiţiilor şi monitorizarea aplicării la nivel raional şi local a documentelor de stat ce ţin de domeniul conducerii inovative în instituţiile educaţionale.</a:t>
            </a:r>
          </a:p>
          <a:p>
            <a:pPr marL="474300" indent="-457200">
              <a:spcBef>
                <a:spcPts val="600"/>
              </a:spcBef>
            </a:pPr>
            <a:r>
              <a:rPr lang="vi-VN" sz="2800" dirty="0" smtClean="0"/>
              <a:t>Conlucrarea </a:t>
            </a:r>
            <a:r>
              <a:rPr lang="vi-VN" sz="2800" dirty="0"/>
              <a:t>eficientă cu factorii decizionali în soluţionarea problemelor prioritare de dezvoltare a învăţămîntului la nivel local.</a:t>
            </a:r>
          </a:p>
          <a:p>
            <a:pPr marL="474300" indent="-457200">
              <a:spcBef>
                <a:spcPts val="600"/>
              </a:spcBef>
            </a:pPr>
            <a:r>
              <a:rPr lang="vi-VN" sz="2800" dirty="0" smtClean="0"/>
              <a:t>Implicarea  </a:t>
            </a:r>
            <a:r>
              <a:rPr lang="vi-VN" sz="2800" dirty="0"/>
              <a:t>managerilor şcolari, cadrelor didactice ,părinţilor şi elevilor în realizarea Programului de dezvoltare a  învăţămîntului în raion pentru anii </a:t>
            </a:r>
            <a:r>
              <a:rPr lang="vi-VN" sz="2800" dirty="0" smtClean="0"/>
              <a:t>2015-2020</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5321593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PERSPECTIVE DE DEZVOLTARE</a:t>
            </a:r>
          </a:p>
        </p:txBody>
      </p:sp>
      <p:sp>
        <p:nvSpPr>
          <p:cNvPr id="5" name="Объект 2"/>
          <p:cNvSpPr>
            <a:spLocks noGrp="1"/>
          </p:cNvSpPr>
          <p:nvPr>
            <p:ph idx="1"/>
          </p:nvPr>
        </p:nvSpPr>
        <p:spPr>
          <a:xfrm>
            <a:off x="283631" y="1268760"/>
            <a:ext cx="8741692" cy="5328592"/>
          </a:xfrm>
        </p:spPr>
        <p:txBody>
          <a:bodyPr>
            <a:noAutofit/>
          </a:bodyPr>
          <a:lstStyle/>
          <a:p>
            <a:pPr marL="474300" indent="-457200">
              <a:spcBef>
                <a:spcPts val="600"/>
              </a:spcBef>
            </a:pPr>
            <a:r>
              <a:rPr lang="vi-VN" sz="2800" dirty="0" smtClean="0"/>
              <a:t>Informarea  </a:t>
            </a:r>
            <a:r>
              <a:rPr lang="vi-VN" sz="2800" dirty="0"/>
              <a:t>comunităţii privind starea invăţămîntului la nivel local, raional, naţional, cunoasterea cu  actele  legislative în domeniul sistemului  educaţional. Amplificarea tendinţelor de participare mai efectivă a societăţii civile în soluţionarea problemelor educaţionale</a:t>
            </a:r>
          </a:p>
          <a:p>
            <a:pPr marL="474300" indent="-457200">
              <a:spcBef>
                <a:spcPts val="600"/>
              </a:spcBef>
            </a:pPr>
            <a:r>
              <a:rPr lang="vi-VN" sz="2800" dirty="0" smtClean="0"/>
              <a:t>Implicarea </a:t>
            </a:r>
            <a:r>
              <a:rPr lang="vi-VN" sz="2800" dirty="0"/>
              <a:t>Consiliului Raional în susţinerea şi rezolvarea problemelor ce ţin de dezvoltarea invăţămîntului în raion. Examinarea  problemelor educaţionale la şedinţele  Consiliului  raional.</a:t>
            </a:r>
          </a:p>
          <a:p>
            <a:pPr marL="474300" indent="-457200">
              <a:spcBef>
                <a:spcPts val="600"/>
              </a:spcBef>
            </a:pPr>
            <a:r>
              <a:rPr lang="vi-VN" sz="2800" dirty="0" smtClean="0"/>
              <a:t>Susţinerea </a:t>
            </a:r>
            <a:r>
              <a:rPr lang="vi-VN" sz="2800" dirty="0"/>
              <a:t>şi încurarjarea  cadrelor didactice </a:t>
            </a:r>
            <a:r>
              <a:rPr lang="vi-VN" sz="2800" dirty="0" smtClean="0"/>
              <a:t>tinere.</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4454921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PERSPECTIVE DE DEZVOLTARE</a:t>
            </a:r>
          </a:p>
        </p:txBody>
      </p:sp>
      <p:sp>
        <p:nvSpPr>
          <p:cNvPr id="5" name="Объект 2"/>
          <p:cNvSpPr>
            <a:spLocks noGrp="1"/>
          </p:cNvSpPr>
          <p:nvPr>
            <p:ph idx="1"/>
          </p:nvPr>
        </p:nvSpPr>
        <p:spPr>
          <a:xfrm>
            <a:off x="283631" y="1484784"/>
            <a:ext cx="8741692" cy="5112568"/>
          </a:xfrm>
        </p:spPr>
        <p:txBody>
          <a:bodyPr>
            <a:noAutofit/>
          </a:bodyPr>
          <a:lstStyle/>
          <a:p>
            <a:pPr marL="474300" indent="-457200">
              <a:spcBef>
                <a:spcPts val="600"/>
              </a:spcBef>
            </a:pPr>
            <a:r>
              <a:rPr lang="vi-VN" sz="2800" dirty="0" smtClean="0"/>
              <a:t>Dezvoltarea   </a:t>
            </a:r>
            <a:r>
              <a:rPr lang="vi-VN" sz="2800" dirty="0"/>
              <a:t>programelor  de  formare  continuă  la  nivel  local,  raional şi naţional.Stagii, seminare organizate de Ministerului Educaţiei  al Republicii  Moldova pentru monitorizarea eficientă a implementării curriculumului modernizat şi a standardelor de eficienţă a învăţării.</a:t>
            </a:r>
          </a:p>
          <a:p>
            <a:pPr marL="474300" indent="-457200">
              <a:spcBef>
                <a:spcPts val="600"/>
              </a:spcBef>
            </a:pPr>
            <a:r>
              <a:rPr lang="vi-VN" sz="2800" dirty="0" smtClean="0"/>
              <a:t>Instruirea  </a:t>
            </a:r>
            <a:r>
              <a:rPr lang="vi-VN" sz="2800" dirty="0"/>
              <a:t>cadrelor manageriale în formarea şi gestionarea bugetelor şcolare în bază de formula</a:t>
            </a:r>
            <a:r>
              <a:rPr lang="vi-VN" sz="2800" dirty="0" smtClean="0"/>
              <a:t>.</a:t>
            </a:r>
            <a:endParaRPr lang="vi-VN" sz="28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54312794"/>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229" y="237008"/>
            <a:ext cx="9036496" cy="10317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PERSPECTIVE DE DEZVOLTARE</a:t>
            </a:r>
          </a:p>
        </p:txBody>
      </p:sp>
      <p:sp>
        <p:nvSpPr>
          <p:cNvPr id="5" name="Объект 2"/>
          <p:cNvSpPr>
            <a:spLocks noGrp="1"/>
          </p:cNvSpPr>
          <p:nvPr>
            <p:ph idx="1"/>
          </p:nvPr>
        </p:nvSpPr>
        <p:spPr>
          <a:xfrm>
            <a:off x="283631" y="1628800"/>
            <a:ext cx="8741692" cy="4968552"/>
          </a:xfrm>
        </p:spPr>
        <p:txBody>
          <a:bodyPr>
            <a:noAutofit/>
          </a:bodyPr>
          <a:lstStyle/>
          <a:p>
            <a:pPr marL="474300" indent="-457200">
              <a:spcBef>
                <a:spcPts val="600"/>
              </a:spcBef>
            </a:pPr>
            <a:r>
              <a:rPr lang="vi-VN" sz="2800" dirty="0" smtClean="0"/>
              <a:t>Colaborarea  </a:t>
            </a:r>
            <a:r>
              <a:rPr lang="vi-VN" sz="2800" dirty="0"/>
              <a:t>cu  organelle de justiţie,  poliţia,   Direcţia   Sănătate  Publică,  Agenţia raională de Ocupare a Forţei de Muncă, primăriile,  mass-media în soluţionarea problemelor educaţionale şi promovării performanţelor din învăţămînt</a:t>
            </a:r>
          </a:p>
          <a:p>
            <a:pPr marL="474300" indent="-457200">
              <a:spcBef>
                <a:spcPts val="600"/>
              </a:spcBef>
            </a:pPr>
            <a:r>
              <a:rPr lang="vi-VN" sz="2800" dirty="0" smtClean="0"/>
              <a:t>Susținerea  </a:t>
            </a:r>
            <a:r>
              <a:rPr lang="vi-VN" sz="2800" dirty="0"/>
              <a:t>elevilor  dotaţi</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3"/>
          <p:cNvSpPr>
            <a:spLocks noChangeArrowheads="1"/>
          </p:cNvSpPr>
          <p:nvPr/>
        </p:nvSpPr>
        <p:spPr bwMode="auto">
          <a:xfrm>
            <a:off x="0" y="3914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19340012"/>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Диаграмма 2"/>
          <p:cNvGraphicFramePr>
            <a:graphicFrameLocks/>
          </p:cNvGraphicFramePr>
          <p:nvPr>
            <p:extLst>
              <p:ext uri="{D42A27DB-BD31-4B8C-83A1-F6EECF244321}">
                <p14:modId xmlns:p14="http://schemas.microsoft.com/office/powerpoint/2010/main" val="809115011"/>
              </p:ext>
            </p:extLst>
          </p:nvPr>
        </p:nvGraphicFramePr>
        <p:xfrm>
          <a:off x="251520" y="1988840"/>
          <a:ext cx="8568952" cy="41044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48684553"/>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I:\Conferinta 2016\T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3050" cy="6886576"/>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txBox="1">
            <a:spLocks/>
          </p:cNvSpPr>
          <p:nvPr/>
        </p:nvSpPr>
        <p:spPr>
          <a:xfrm>
            <a:off x="0" y="5604422"/>
            <a:ext cx="9163050" cy="128215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vi-VN" sz="3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cs typeface="Calibri" pitchFamily="34" charset="0"/>
              </a:rPr>
              <a:t>„ACCES,   RELEVANŢĂ,   CALITATE ÎN EDUCAŢIE – COMPETENŢE   PENTRU  PREZENT  ŞI VIITOR”</a:t>
            </a:r>
          </a:p>
        </p:txBody>
      </p:sp>
    </p:spTree>
    <p:extLst>
      <p:ext uri="{BB962C8B-B14F-4D97-AF65-F5344CB8AC3E}">
        <p14:creationId xmlns:p14="http://schemas.microsoft.com/office/powerpoint/2010/main" val="6897530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val="2992851961"/>
              </p:ext>
            </p:extLst>
          </p:nvPr>
        </p:nvGraphicFramePr>
        <p:xfrm>
          <a:off x="899592" y="548680"/>
          <a:ext cx="7488832"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3" name="Объект 2"/>
          <p:cNvSpPr>
            <a:spLocks noGrp="1"/>
          </p:cNvSpPr>
          <p:nvPr>
            <p:ph idx="1"/>
          </p:nvPr>
        </p:nvSpPr>
        <p:spPr>
          <a:xfrm>
            <a:off x="971600" y="3861048"/>
            <a:ext cx="6912767" cy="2808312"/>
          </a:xfrm>
        </p:spPr>
        <p:txBody>
          <a:bodyPr>
            <a:noAutofit/>
          </a:bodyPr>
          <a:lstStyle/>
          <a:p>
            <a:pPr lvl="0"/>
            <a:r>
              <a:rPr lang="vi-VN" sz="2800" dirty="0" smtClean="0">
                <a:latin typeface="Arial" pitchFamily="34" charset="0"/>
                <a:cs typeface="Arial" pitchFamily="34" charset="0"/>
              </a:rPr>
              <a:t>G</a:t>
            </a:r>
            <a:r>
              <a:rPr lang="ro-RO" sz="2800" dirty="0" err="1" smtClean="0">
                <a:latin typeface="Arial" pitchFamily="34" charset="0"/>
                <a:cs typeface="Arial" pitchFamily="34" charset="0"/>
              </a:rPr>
              <a:t>imnaziul</a:t>
            </a:r>
            <a:r>
              <a:rPr lang="vi-VN" sz="2800" dirty="0" smtClean="0">
                <a:latin typeface="Arial" pitchFamily="34" charset="0"/>
                <a:cs typeface="Arial" pitchFamily="34" charset="0"/>
              </a:rPr>
              <a:t> </a:t>
            </a:r>
            <a:r>
              <a:rPr lang="vi-VN" sz="2800" dirty="0">
                <a:latin typeface="Arial" pitchFamily="34" charset="0"/>
                <a:cs typeface="Arial" pitchFamily="34" charset="0"/>
              </a:rPr>
              <a:t>Onești, </a:t>
            </a:r>
            <a:endParaRPr lang="ro-RO" sz="2800" dirty="0" smtClean="0">
              <a:latin typeface="Arial" pitchFamily="34" charset="0"/>
              <a:cs typeface="Arial" pitchFamily="34" charset="0"/>
            </a:endParaRPr>
          </a:p>
          <a:p>
            <a:pPr lvl="0"/>
            <a:r>
              <a:rPr lang="vi-VN" sz="2800" dirty="0">
                <a:latin typeface="Arial" pitchFamily="34" charset="0"/>
                <a:cs typeface="Arial" pitchFamily="34" charset="0"/>
              </a:rPr>
              <a:t>G</a:t>
            </a:r>
            <a:r>
              <a:rPr lang="ro-RO" sz="2800" dirty="0" err="1">
                <a:latin typeface="Arial" pitchFamily="34" charset="0"/>
                <a:cs typeface="Arial" pitchFamily="34" charset="0"/>
              </a:rPr>
              <a:t>imnaziul</a:t>
            </a:r>
            <a:r>
              <a:rPr lang="vi-VN" sz="2800" dirty="0">
                <a:latin typeface="Arial" pitchFamily="34" charset="0"/>
                <a:cs typeface="Arial" pitchFamily="34" charset="0"/>
              </a:rPr>
              <a:t> </a:t>
            </a:r>
            <a:r>
              <a:rPr lang="vi-VN" sz="2800" dirty="0" smtClean="0">
                <a:latin typeface="Arial" pitchFamily="34" charset="0"/>
                <a:cs typeface="Arial" pitchFamily="34" charset="0"/>
              </a:rPr>
              <a:t>Drăgușeni</a:t>
            </a:r>
            <a:r>
              <a:rPr lang="vi-VN" sz="2800" dirty="0">
                <a:latin typeface="Arial" pitchFamily="34" charset="0"/>
                <a:cs typeface="Arial" pitchFamily="34" charset="0"/>
              </a:rPr>
              <a:t>, </a:t>
            </a:r>
            <a:endParaRPr lang="ro-RO" sz="2800" dirty="0" smtClean="0">
              <a:latin typeface="Arial" pitchFamily="34" charset="0"/>
              <a:cs typeface="Arial" pitchFamily="34" charset="0"/>
            </a:endParaRPr>
          </a:p>
          <a:p>
            <a:pPr lvl="0"/>
            <a:r>
              <a:rPr lang="vi-VN" sz="2800" dirty="0">
                <a:latin typeface="Arial" pitchFamily="34" charset="0"/>
                <a:cs typeface="Arial" pitchFamily="34" charset="0"/>
              </a:rPr>
              <a:t>G</a:t>
            </a:r>
            <a:r>
              <a:rPr lang="ro-RO" sz="2800" dirty="0" err="1">
                <a:latin typeface="Arial" pitchFamily="34" charset="0"/>
                <a:cs typeface="Arial" pitchFamily="34" charset="0"/>
              </a:rPr>
              <a:t>imnaziul</a:t>
            </a:r>
            <a:r>
              <a:rPr lang="vi-VN" sz="2800" dirty="0">
                <a:latin typeface="Arial" pitchFamily="34" charset="0"/>
                <a:cs typeface="Arial" pitchFamily="34" charset="0"/>
              </a:rPr>
              <a:t> </a:t>
            </a:r>
            <a:r>
              <a:rPr lang="vi-VN" sz="2800" dirty="0" smtClean="0">
                <a:latin typeface="Arial" pitchFamily="34" charset="0"/>
                <a:cs typeface="Arial" pitchFamily="34" charset="0"/>
              </a:rPr>
              <a:t>Chirianca</a:t>
            </a:r>
            <a:r>
              <a:rPr lang="vi-VN" sz="2800" dirty="0">
                <a:latin typeface="Arial" pitchFamily="34" charset="0"/>
                <a:cs typeface="Arial" pitchFamily="34" charset="0"/>
              </a:rPr>
              <a:t>, </a:t>
            </a:r>
            <a:endParaRPr lang="ro-RO" sz="2800" dirty="0" smtClean="0">
              <a:latin typeface="Arial" pitchFamily="34" charset="0"/>
              <a:cs typeface="Arial" pitchFamily="34" charset="0"/>
            </a:endParaRPr>
          </a:p>
          <a:p>
            <a:pPr lvl="0"/>
            <a:r>
              <a:rPr lang="ro-RO" sz="2800" dirty="0" smtClean="0">
                <a:latin typeface="Arial" pitchFamily="34" charset="0"/>
                <a:cs typeface="Arial" pitchFamily="34" charset="0"/>
              </a:rPr>
              <a:t>Școala primară</a:t>
            </a:r>
            <a:r>
              <a:rPr lang="vi-VN" sz="2800" dirty="0" smtClean="0">
                <a:latin typeface="Arial" pitchFamily="34" charset="0"/>
                <a:cs typeface="Arial" pitchFamily="34" charset="0"/>
              </a:rPr>
              <a:t> gr</a:t>
            </a:r>
            <a:r>
              <a:rPr lang="ro-RO" sz="2800" dirty="0" smtClean="0">
                <a:latin typeface="Arial" pitchFamily="34" charset="0"/>
                <a:cs typeface="Arial" pitchFamily="34" charset="0"/>
              </a:rPr>
              <a:t>ă</a:t>
            </a:r>
            <a:r>
              <a:rPr lang="vi-VN" sz="2800" dirty="0" smtClean="0">
                <a:latin typeface="Arial" pitchFamily="34" charset="0"/>
                <a:cs typeface="Arial" pitchFamily="34" charset="0"/>
              </a:rPr>
              <a:t>d</a:t>
            </a:r>
            <a:r>
              <a:rPr lang="ro-RO" sz="2800" dirty="0" smtClean="0">
                <a:latin typeface="Arial" pitchFamily="34" charset="0"/>
                <a:cs typeface="Arial" pitchFamily="34" charset="0"/>
              </a:rPr>
              <a:t>iniță</a:t>
            </a:r>
            <a:r>
              <a:rPr lang="vi-VN" sz="2800" dirty="0" smtClean="0">
                <a:latin typeface="Arial" pitchFamily="34" charset="0"/>
                <a:cs typeface="Arial" pitchFamily="34" charset="0"/>
              </a:rPr>
              <a:t> </a:t>
            </a:r>
            <a:r>
              <a:rPr lang="vi-VN" sz="2800" dirty="0">
                <a:latin typeface="Arial" pitchFamily="34" charset="0"/>
                <a:cs typeface="Arial" pitchFamily="34" charset="0"/>
              </a:rPr>
              <a:t>Negrești </a:t>
            </a:r>
            <a:r>
              <a:rPr lang="vi-VN" sz="2800" dirty="0" smtClean="0">
                <a:latin typeface="Arial" pitchFamily="34" charset="0"/>
                <a:cs typeface="Arial" pitchFamily="34" charset="0"/>
              </a:rPr>
              <a:t>,</a:t>
            </a:r>
            <a:endParaRPr lang="ro-RO" sz="2800" dirty="0" smtClean="0">
              <a:latin typeface="Arial" pitchFamily="34" charset="0"/>
              <a:cs typeface="Arial" pitchFamily="34" charset="0"/>
            </a:endParaRPr>
          </a:p>
          <a:p>
            <a:pPr lvl="0"/>
            <a:r>
              <a:rPr lang="ro-RO" sz="2800" dirty="0">
                <a:latin typeface="Arial" pitchFamily="34" charset="0"/>
                <a:cs typeface="Arial" pitchFamily="34" charset="0"/>
              </a:rPr>
              <a:t>Școala primară</a:t>
            </a:r>
            <a:r>
              <a:rPr lang="vi-VN" sz="2800" dirty="0">
                <a:latin typeface="Arial" pitchFamily="34" charset="0"/>
                <a:cs typeface="Arial" pitchFamily="34" charset="0"/>
              </a:rPr>
              <a:t> gr</a:t>
            </a:r>
            <a:r>
              <a:rPr lang="ro-RO" sz="2800" dirty="0">
                <a:latin typeface="Arial" pitchFamily="34" charset="0"/>
                <a:cs typeface="Arial" pitchFamily="34" charset="0"/>
              </a:rPr>
              <a:t>ă</a:t>
            </a:r>
            <a:r>
              <a:rPr lang="vi-VN" sz="2800" dirty="0">
                <a:latin typeface="Arial" pitchFamily="34" charset="0"/>
                <a:cs typeface="Arial" pitchFamily="34" charset="0"/>
              </a:rPr>
              <a:t>d</a:t>
            </a:r>
            <a:r>
              <a:rPr lang="ro-RO" sz="2800" dirty="0" smtClean="0">
                <a:latin typeface="Arial" pitchFamily="34" charset="0"/>
                <a:cs typeface="Arial" pitchFamily="34" charset="0"/>
              </a:rPr>
              <a:t>iniță</a:t>
            </a:r>
            <a:r>
              <a:rPr lang="vi-VN" sz="2800" dirty="0" smtClean="0">
                <a:latin typeface="Arial" pitchFamily="34" charset="0"/>
                <a:cs typeface="Arial" pitchFamily="34" charset="0"/>
              </a:rPr>
              <a:t> </a:t>
            </a:r>
            <a:r>
              <a:rPr lang="vi-VN" sz="2800" dirty="0">
                <a:latin typeface="Arial" pitchFamily="34" charset="0"/>
                <a:cs typeface="Arial" pitchFamily="34" charset="0"/>
              </a:rPr>
              <a:t>Stejăreni</a:t>
            </a:r>
          </a:p>
        </p:txBody>
      </p:sp>
    </p:spTree>
    <p:extLst>
      <p:ext uri="{BB962C8B-B14F-4D97-AF65-F5344CB8AC3E}">
        <p14:creationId xmlns:p14="http://schemas.microsoft.com/office/powerpoint/2010/main" val="248469307"/>
      </p:ext>
    </p:extLst>
  </p:cSld>
  <p:clrMapOvr>
    <a:masterClrMapping/>
  </p:clrMapOvr>
  <mc:AlternateContent xmlns:mc="http://schemas.openxmlformats.org/markup-compatibility/2006" xmlns:p14="http://schemas.microsoft.com/office/powerpoint/2010/main">
    <mc:Choice Requires="p14">
      <p:transition spd="slow">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2398</TotalTime>
  <Words>4178</Words>
  <Application>Microsoft Office PowerPoint</Application>
  <PresentationFormat>Экран (4:3)</PresentationFormat>
  <Paragraphs>911</Paragraphs>
  <Slides>80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80</vt:i4>
      </vt:variant>
    </vt:vector>
  </HeadingPairs>
  <TitlesOfParts>
    <vt:vector size="81" baseType="lpstr">
      <vt:lpstr>Тема Office</vt:lpstr>
      <vt:lpstr>Презентация PowerPoint</vt:lpstr>
      <vt:lpstr>Презентация PowerPoint</vt:lpstr>
      <vt:lpstr>Презентация PowerPoint</vt:lpstr>
      <vt:lpstr>NR. DE INSTITUȚII  CU EFECTIVUL DE COPII/ELEVI</vt:lpstr>
      <vt:lpstr>Презентация PowerPoint</vt:lpstr>
      <vt:lpstr>Презентация PowerPoint</vt:lpstr>
      <vt:lpstr>Презентация PowerPoint</vt:lpstr>
      <vt:lpstr>Презентация PowerPoint</vt:lpstr>
      <vt:lpstr>Презентация PowerPoint</vt:lpstr>
      <vt:lpstr>BUGET PRECIZAT PE AN UL 2015  950322.2 mii lei</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INF</dc:creator>
  <cp:lastModifiedBy>Admin</cp:lastModifiedBy>
  <cp:revision>227</cp:revision>
  <dcterms:created xsi:type="dcterms:W3CDTF">2013-08-19T13:48:47Z</dcterms:created>
  <dcterms:modified xsi:type="dcterms:W3CDTF">2016-08-18T23:59:36Z</dcterms:modified>
</cp:coreProperties>
</file>