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3"/>
  </p:notesMasterIdLst>
  <p:sldIdLst>
    <p:sldId id="256" r:id="rId2"/>
    <p:sldId id="296" r:id="rId3"/>
    <p:sldId id="297" r:id="rId4"/>
    <p:sldId id="257" r:id="rId5"/>
    <p:sldId id="258" r:id="rId6"/>
    <p:sldId id="261" r:id="rId7"/>
    <p:sldId id="271" r:id="rId8"/>
    <p:sldId id="263" r:id="rId9"/>
    <p:sldId id="264" r:id="rId10"/>
    <p:sldId id="267" r:id="rId11"/>
    <p:sldId id="269" r:id="rId12"/>
    <p:sldId id="265" r:id="rId13"/>
    <p:sldId id="266" r:id="rId14"/>
    <p:sldId id="291" r:id="rId15"/>
    <p:sldId id="272" r:id="rId16"/>
    <p:sldId id="275" r:id="rId17"/>
    <p:sldId id="273" r:id="rId18"/>
    <p:sldId id="286" r:id="rId19"/>
    <p:sldId id="288" r:id="rId20"/>
    <p:sldId id="287" r:id="rId21"/>
    <p:sldId id="300" r:id="rId22"/>
    <p:sldId id="274" r:id="rId23"/>
    <p:sldId id="302" r:id="rId24"/>
    <p:sldId id="299" r:id="rId25"/>
    <p:sldId id="281" r:id="rId26"/>
    <p:sldId id="301" r:id="rId27"/>
    <p:sldId id="289" r:id="rId28"/>
    <p:sldId id="292" r:id="rId29"/>
    <p:sldId id="294" r:id="rId30"/>
    <p:sldId id="282" r:id="rId31"/>
    <p:sldId id="298" r:id="rId32"/>
  </p:sldIdLst>
  <p:sldSz cx="9144000" cy="6858000" type="screen4x3"/>
  <p:notesSz cx="6858000" cy="9144000"/>
  <p:defaultTextStyle>
    <a:defPPr>
      <a:defRPr lang="ro-R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2" d="100"/>
          <a:sy n="42" d="100"/>
        </p:scale>
        <p:origin x="1320" y="5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presProps" Target="pres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D:\Desk\Date_institutii\2015\Alimentatie_2015\Alimentatie_2015_final\Alimentatie_2016_general.xlsx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D:\Desk\Date_institutii\2015\Alimentatie_2015\Alimentatie_2015_final\Alimentatie_2016_general.xlsx" TargetMode="External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oleObject" Target="file:///D:\Desk\Date_institutii\2015\Alimentatie_2015\Alimentatie_2015_final\Alimentatie_2016_general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D:\Desk\Date_institutii\2015\Alimentatie_2015\Alimentatie_2015_final\Soldanesti.xlsx" TargetMode="Externa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oleObject" Target="file:///D:\Desk\Date_institutii\2015\Alimentatie_2015\Alimentatie_2015_final\Alimentatie_2016_general.xlsx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D:\Desk\Date_institutii\2015\Alimentatie_2015\Alimentatie_2015_final\Alimentatie_2016_general.xlsx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D:\Desk\Date_institutii\2015\Alimentatie_2015\Alimentatie_2015_final\Chisinau\Botanica+Alimentatia%2012%20luni%202015.xls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bar"/>
        <c:grouping val="clustered"/>
        <c:varyColors val="0"/>
        <c:ser>
          <c:idx val="0"/>
          <c:order val="0"/>
          <c:invertIfNegative val="0"/>
          <c:dLbls>
            <c:dLbl>
              <c:idx val="0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7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0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2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4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6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7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0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1"/>
              <c:spPr/>
              <c:txPr>
                <a:bodyPr/>
                <a:lstStyle/>
                <a:p>
                  <a:pPr>
                    <a:defRPr sz="11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4"/>
              <c:spPr/>
              <c:txPr>
                <a:bodyPr/>
                <a:lstStyle/>
                <a:p>
                  <a:pPr>
                    <a:defRPr sz="1200" b="1"/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100" b="1"/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'norme financiare'!$F$76:$F$110</c:f>
              <c:strCache>
                <c:ptCount val="35"/>
                <c:pt idx="0">
                  <c:v>Anenii Noi</c:v>
                </c:pt>
                <c:pt idx="1">
                  <c:v>Bălți</c:v>
                </c:pt>
                <c:pt idx="2">
                  <c:v>Basarabeasca</c:v>
                </c:pt>
                <c:pt idx="3">
                  <c:v>Briceni</c:v>
                </c:pt>
                <c:pt idx="4">
                  <c:v>Cahul</c:v>
                </c:pt>
                <c:pt idx="5">
                  <c:v>Cantemir</c:v>
                </c:pt>
                <c:pt idx="6">
                  <c:v>Călărași</c:v>
                </c:pt>
                <c:pt idx="7">
                  <c:v>Căușeni</c:v>
                </c:pt>
                <c:pt idx="8">
                  <c:v>Cimișlia</c:v>
                </c:pt>
                <c:pt idx="9">
                  <c:v>Botanica</c:v>
                </c:pt>
                <c:pt idx="10">
                  <c:v>Buiucani</c:v>
                </c:pt>
                <c:pt idx="11">
                  <c:v>Centru</c:v>
                </c:pt>
                <c:pt idx="12">
                  <c:v>Ciocana</c:v>
                </c:pt>
                <c:pt idx="13">
                  <c:v>Riscani</c:v>
                </c:pt>
                <c:pt idx="14">
                  <c:v>Dubăsari</c:v>
                </c:pt>
                <c:pt idx="15">
                  <c:v>Edineț</c:v>
                </c:pt>
                <c:pt idx="16">
                  <c:v>Glodeni</c:v>
                </c:pt>
                <c:pt idx="17">
                  <c:v>Hîncești</c:v>
                </c:pt>
                <c:pt idx="18">
                  <c:v>Ialoveni</c:v>
                </c:pt>
                <c:pt idx="19">
                  <c:v>Leova</c:v>
                </c:pt>
                <c:pt idx="20">
                  <c:v>Nisporeni</c:v>
                </c:pt>
                <c:pt idx="21">
                  <c:v>Ocnița</c:v>
                </c:pt>
                <c:pt idx="22">
                  <c:v>Orhei</c:v>
                </c:pt>
                <c:pt idx="23">
                  <c:v>Rezina</c:v>
                </c:pt>
                <c:pt idx="24">
                  <c:v>Rîșcani</c:v>
                </c:pt>
                <c:pt idx="25">
                  <c:v>Sîngerei</c:v>
                </c:pt>
                <c:pt idx="26">
                  <c:v>Soldanesti</c:v>
                </c:pt>
                <c:pt idx="27">
                  <c:v>Soroca</c:v>
                </c:pt>
                <c:pt idx="28">
                  <c:v>Ștefan Vodă</c:v>
                </c:pt>
                <c:pt idx="29">
                  <c:v>Strășeni</c:v>
                </c:pt>
                <c:pt idx="30">
                  <c:v>Taraclia</c:v>
                </c:pt>
                <c:pt idx="31">
                  <c:v>Telenești</c:v>
                </c:pt>
                <c:pt idx="32">
                  <c:v>Ungheni</c:v>
                </c:pt>
                <c:pt idx="33">
                  <c:v>UTAG</c:v>
                </c:pt>
                <c:pt idx="34">
                  <c:v>Total</c:v>
                </c:pt>
              </c:strCache>
            </c:strRef>
          </c:cat>
          <c:val>
            <c:numRef>
              <c:f>'norme financiare'!$G$76:$G$110</c:f>
              <c:numCache>
                <c:formatCode>General</c:formatCode>
                <c:ptCount val="35"/>
                <c:pt idx="0">
                  <c:v>17.479999999999986</c:v>
                </c:pt>
                <c:pt idx="1">
                  <c:v>15.450000000000006</c:v>
                </c:pt>
                <c:pt idx="2">
                  <c:v>16.110000000000021</c:v>
                </c:pt>
                <c:pt idx="3">
                  <c:v>16.079999999999988</c:v>
                </c:pt>
                <c:pt idx="4">
                  <c:v>12.6</c:v>
                </c:pt>
                <c:pt idx="5">
                  <c:v>15.8</c:v>
                </c:pt>
                <c:pt idx="6" formatCode="0.00">
                  <c:v>14.43</c:v>
                </c:pt>
                <c:pt idx="7">
                  <c:v>15.4</c:v>
                </c:pt>
                <c:pt idx="8">
                  <c:v>14.4</c:v>
                </c:pt>
                <c:pt idx="9">
                  <c:v>17.899999999999999</c:v>
                </c:pt>
                <c:pt idx="10" formatCode="0.00">
                  <c:v>17.468333333333256</c:v>
                </c:pt>
                <c:pt idx="11">
                  <c:v>17.55</c:v>
                </c:pt>
                <c:pt idx="12" formatCode="0.00">
                  <c:v>17</c:v>
                </c:pt>
                <c:pt idx="13" formatCode="0.00">
                  <c:v>19.5</c:v>
                </c:pt>
                <c:pt idx="14" formatCode="0.00">
                  <c:v>16.670000000000005</c:v>
                </c:pt>
                <c:pt idx="15">
                  <c:v>16.05</c:v>
                </c:pt>
                <c:pt idx="16">
                  <c:v>15.6</c:v>
                </c:pt>
                <c:pt idx="17" formatCode="0.00">
                  <c:v>13.68244444444446</c:v>
                </c:pt>
                <c:pt idx="18">
                  <c:v>14.81</c:v>
                </c:pt>
                <c:pt idx="19">
                  <c:v>15.54</c:v>
                </c:pt>
                <c:pt idx="20" formatCode="0.00">
                  <c:v>12.7</c:v>
                </c:pt>
                <c:pt idx="22">
                  <c:v>11.3</c:v>
                </c:pt>
                <c:pt idx="23" formatCode="0.00">
                  <c:v>15.4</c:v>
                </c:pt>
                <c:pt idx="24" formatCode="0.00">
                  <c:v>13.957111111111113</c:v>
                </c:pt>
                <c:pt idx="25">
                  <c:v>15.14</c:v>
                </c:pt>
                <c:pt idx="26" formatCode="0.00">
                  <c:v>13.949277777777768</c:v>
                </c:pt>
                <c:pt idx="27">
                  <c:v>16.350000000000001</c:v>
                </c:pt>
                <c:pt idx="28" formatCode="0.00">
                  <c:v>15.152333333333344</c:v>
                </c:pt>
                <c:pt idx="29">
                  <c:v>15.65</c:v>
                </c:pt>
                <c:pt idx="30">
                  <c:v>16.55</c:v>
                </c:pt>
                <c:pt idx="31" formatCode="0.00">
                  <c:v>13.8371052631579</c:v>
                </c:pt>
                <c:pt idx="32">
                  <c:v>15.48</c:v>
                </c:pt>
                <c:pt idx="33" formatCode="0.00">
                  <c:v>15.2</c:v>
                </c:pt>
                <c:pt idx="34">
                  <c:v>15.1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223690600"/>
        <c:axId val="223690984"/>
        <c:axId val="0"/>
      </c:bar3DChart>
      <c:catAx>
        <c:axId val="223690600"/>
        <c:scaling>
          <c:orientation val="minMax"/>
        </c:scaling>
        <c:delete val="0"/>
        <c:axPos val="l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800" b="1"/>
            </a:pPr>
            <a:endParaRPr lang="en-US"/>
          </a:p>
        </c:txPr>
        <c:crossAx val="223690984"/>
        <c:crosses val="autoZero"/>
        <c:auto val="1"/>
        <c:lblAlgn val="ctr"/>
        <c:lblOffset val="100"/>
        <c:noMultiLvlLbl val="0"/>
      </c:catAx>
      <c:valAx>
        <c:axId val="223690984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22369060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invertIfNegative val="0"/>
          <c:dLbls>
            <c:dLbl>
              <c:idx val="1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2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3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6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28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1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5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36"/>
              <c:spPr/>
              <c:txPr>
                <a:bodyPr/>
                <a:lstStyle/>
                <a:p>
                  <a:pPr>
                    <a:defRPr sz="10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000" b="1"/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'norme naturale'!$Y$10:$Y$48</c:f>
              <c:strCache>
                <c:ptCount val="39"/>
                <c:pt idx="0">
                  <c:v>Anenii Noi</c:v>
                </c:pt>
                <c:pt idx="1">
                  <c:v>Bălți</c:v>
                </c:pt>
                <c:pt idx="2">
                  <c:v>Basarabeasca</c:v>
                </c:pt>
                <c:pt idx="3">
                  <c:v>Briceni</c:v>
                </c:pt>
                <c:pt idx="4">
                  <c:v>Cahul</c:v>
                </c:pt>
                <c:pt idx="5">
                  <c:v>Călărași</c:v>
                </c:pt>
                <c:pt idx="6">
                  <c:v>Cantemir</c:v>
                </c:pt>
                <c:pt idx="7">
                  <c:v>Căuseni</c:v>
                </c:pt>
                <c:pt idx="8">
                  <c:v>Cimișlia</c:v>
                </c:pt>
                <c:pt idx="9">
                  <c:v>Botanica</c:v>
                </c:pt>
                <c:pt idx="10">
                  <c:v>Buiucani</c:v>
                </c:pt>
                <c:pt idx="11">
                  <c:v>Centru</c:v>
                </c:pt>
                <c:pt idx="12">
                  <c:v>Ciocana</c:v>
                </c:pt>
                <c:pt idx="13">
                  <c:v>Rișcani</c:v>
                </c:pt>
                <c:pt idx="14">
                  <c:v>Criuleni</c:v>
                </c:pt>
                <c:pt idx="15">
                  <c:v>Dondușeni</c:v>
                </c:pt>
                <c:pt idx="16">
                  <c:v>Drochia</c:v>
                </c:pt>
                <c:pt idx="17">
                  <c:v>Dubăsari</c:v>
                </c:pt>
                <c:pt idx="18">
                  <c:v>Edineț</c:v>
                </c:pt>
                <c:pt idx="19">
                  <c:v>Fălești</c:v>
                </c:pt>
                <c:pt idx="20">
                  <c:v>Florești</c:v>
                </c:pt>
                <c:pt idx="21">
                  <c:v>Glodeni</c:v>
                </c:pt>
                <c:pt idx="22">
                  <c:v>Hîncești</c:v>
                </c:pt>
                <c:pt idx="23">
                  <c:v>Ialoveni</c:v>
                </c:pt>
                <c:pt idx="24">
                  <c:v>Leova</c:v>
                </c:pt>
                <c:pt idx="25">
                  <c:v>Nisporeni</c:v>
                </c:pt>
                <c:pt idx="26">
                  <c:v>Ocnița</c:v>
                </c:pt>
                <c:pt idx="27">
                  <c:v>Orhei</c:v>
                </c:pt>
                <c:pt idx="28">
                  <c:v>Rezina</c:v>
                </c:pt>
                <c:pt idx="29">
                  <c:v>Riscani</c:v>
                </c:pt>
                <c:pt idx="30">
                  <c:v>Sîngerei</c:v>
                </c:pt>
                <c:pt idx="31">
                  <c:v>Soldanesti</c:v>
                </c:pt>
                <c:pt idx="32">
                  <c:v>Soroca</c:v>
                </c:pt>
                <c:pt idx="33">
                  <c:v>Ștefan Vodă</c:v>
                </c:pt>
                <c:pt idx="34">
                  <c:v>Strășeni</c:v>
                </c:pt>
                <c:pt idx="35">
                  <c:v>Taraclia</c:v>
                </c:pt>
                <c:pt idx="36">
                  <c:v>Telenești</c:v>
                </c:pt>
                <c:pt idx="37">
                  <c:v>Ugheni</c:v>
                </c:pt>
                <c:pt idx="38">
                  <c:v>UTAG</c:v>
                </c:pt>
              </c:strCache>
            </c:strRef>
          </c:cat>
          <c:val>
            <c:numRef>
              <c:f>'norme naturale'!$Z$10:$Z$48</c:f>
              <c:numCache>
                <c:formatCode>0.00;[Red]0.00</c:formatCode>
                <c:ptCount val="39"/>
                <c:pt idx="0" formatCode="0">
                  <c:v>79</c:v>
                </c:pt>
                <c:pt idx="1">
                  <c:v>99.5</c:v>
                </c:pt>
                <c:pt idx="2" formatCode="General">
                  <c:v>78.2</c:v>
                </c:pt>
                <c:pt idx="3" formatCode="General">
                  <c:v>90.2</c:v>
                </c:pt>
                <c:pt idx="4" formatCode="General">
                  <c:v>74.5</c:v>
                </c:pt>
                <c:pt idx="5" formatCode="0.00">
                  <c:v>90.3</c:v>
                </c:pt>
                <c:pt idx="6" formatCode="0.00">
                  <c:v>72.599999999999994</c:v>
                </c:pt>
                <c:pt idx="7" formatCode="General">
                  <c:v>84.6</c:v>
                </c:pt>
                <c:pt idx="8" formatCode="General">
                  <c:v>82.9</c:v>
                </c:pt>
                <c:pt idx="9" formatCode="General">
                  <c:v>90.8</c:v>
                </c:pt>
                <c:pt idx="10" formatCode="0">
                  <c:v>90</c:v>
                </c:pt>
                <c:pt idx="11" formatCode="0">
                  <c:v>76</c:v>
                </c:pt>
                <c:pt idx="12" formatCode="General">
                  <c:v>92.2</c:v>
                </c:pt>
                <c:pt idx="13" formatCode="0">
                  <c:v>71</c:v>
                </c:pt>
                <c:pt idx="14" formatCode="0.00">
                  <c:v>90.2</c:v>
                </c:pt>
                <c:pt idx="15" formatCode="0;[Red]0">
                  <c:v>89</c:v>
                </c:pt>
                <c:pt idx="16" formatCode="0;[Red]0">
                  <c:v>83</c:v>
                </c:pt>
                <c:pt idx="17" formatCode="0;[Red]0">
                  <c:v>91</c:v>
                </c:pt>
                <c:pt idx="18" formatCode="General">
                  <c:v>86</c:v>
                </c:pt>
                <c:pt idx="19" formatCode="0.00">
                  <c:v>85.8</c:v>
                </c:pt>
                <c:pt idx="20" formatCode="0;[Red]0">
                  <c:v>86</c:v>
                </c:pt>
                <c:pt idx="21" formatCode="General">
                  <c:v>85.1</c:v>
                </c:pt>
                <c:pt idx="22" formatCode="0;[Red]0">
                  <c:v>83</c:v>
                </c:pt>
                <c:pt idx="23" formatCode="General">
                  <c:v>89</c:v>
                </c:pt>
                <c:pt idx="24" formatCode="0;[Red]0">
                  <c:v>87</c:v>
                </c:pt>
                <c:pt idx="25" formatCode="General">
                  <c:v>83.3</c:v>
                </c:pt>
                <c:pt idx="26" formatCode="General">
                  <c:v>76.7</c:v>
                </c:pt>
                <c:pt idx="27" formatCode="General">
                  <c:v>80.2</c:v>
                </c:pt>
                <c:pt idx="28" formatCode="General">
                  <c:v>95</c:v>
                </c:pt>
                <c:pt idx="29">
                  <c:v>87.2</c:v>
                </c:pt>
                <c:pt idx="30" formatCode="General">
                  <c:v>84</c:v>
                </c:pt>
                <c:pt idx="31" formatCode="General">
                  <c:v>106.8</c:v>
                </c:pt>
                <c:pt idx="32" formatCode="General">
                  <c:v>78.3</c:v>
                </c:pt>
                <c:pt idx="33" formatCode="0">
                  <c:v>87</c:v>
                </c:pt>
                <c:pt idx="34" formatCode="0;[Red]0">
                  <c:v>81</c:v>
                </c:pt>
                <c:pt idx="35" formatCode="General">
                  <c:v>97.5</c:v>
                </c:pt>
                <c:pt idx="36" formatCode="0">
                  <c:v>70</c:v>
                </c:pt>
                <c:pt idx="37" formatCode="General">
                  <c:v>80</c:v>
                </c:pt>
                <c:pt idx="38" formatCode="0.0">
                  <c:v>85.5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23306576"/>
        <c:axId val="223306968"/>
      </c:barChart>
      <c:catAx>
        <c:axId val="223306576"/>
        <c:scaling>
          <c:orientation val="minMax"/>
        </c:scaling>
        <c:delete val="0"/>
        <c:axPos val="l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800" b="1"/>
            </a:pPr>
            <a:endParaRPr lang="en-US"/>
          </a:p>
        </c:txPr>
        <c:crossAx val="223306968"/>
        <c:crosses val="autoZero"/>
        <c:auto val="1"/>
        <c:lblAlgn val="ctr"/>
        <c:lblOffset val="100"/>
        <c:noMultiLvlLbl val="0"/>
      </c:catAx>
      <c:valAx>
        <c:axId val="223306968"/>
        <c:scaling>
          <c:orientation val="minMax"/>
        </c:scaling>
        <c:delete val="0"/>
        <c:axPos val="b"/>
        <c:majorGridlines/>
        <c:numFmt formatCode="0" sourceLinked="1"/>
        <c:majorTickMark val="out"/>
        <c:minorTickMark val="none"/>
        <c:tickLblPos val="nextTo"/>
        <c:crossAx val="223306576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/>
      <c:barChart>
        <c:barDir val="bar"/>
        <c:grouping val="clustered"/>
        <c:varyColors val="0"/>
        <c:ser>
          <c:idx val="0"/>
          <c:order val="0"/>
          <c:invertIfNegative val="0"/>
          <c:dLbls>
            <c:dLbl>
              <c:idx val="3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layout/>
              <c:tx>
                <c:rich>
                  <a:bodyPr/>
                  <a:lstStyle/>
                  <a:p>
                    <a:pPr>
                      <a:defRPr sz="1400" b="1">
                        <a:solidFill>
                          <a:srgbClr val="00B050"/>
                        </a:solidFill>
                      </a:defRPr>
                    </a:pPr>
                    <a:r>
                      <a:rPr lang="en-US" dirty="0">
                        <a:solidFill>
                          <a:srgbClr val="00B050"/>
                        </a:solidFill>
                      </a:rPr>
                      <a:t>59,1</a:t>
                    </a:r>
                  </a:p>
                </c:rich>
              </c:tx>
              <c:spPr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8"/>
              <c:layout/>
              <c:tx>
                <c:rich>
                  <a:bodyPr/>
                  <a:lstStyle/>
                  <a:p>
                    <a:pPr>
                      <a:defRPr sz="1400" b="1">
                        <a:solidFill>
                          <a:srgbClr val="FF0000"/>
                        </a:solidFill>
                      </a:defRPr>
                    </a:pPr>
                    <a:r>
                      <a:rPr lang="en-US" dirty="0">
                        <a:solidFill>
                          <a:srgbClr val="FF0000"/>
                        </a:solidFill>
                      </a:rPr>
                      <a:t>148,0</a:t>
                    </a:r>
                  </a:p>
                </c:rich>
              </c:tx>
              <c:spPr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9"/>
              <c:layout/>
              <c:tx>
                <c:rich>
                  <a:bodyPr/>
                  <a:lstStyle/>
                  <a:p>
                    <a:pPr>
                      <a:defRPr sz="1400" b="1">
                        <a:solidFill>
                          <a:srgbClr val="FF0000"/>
                        </a:solidFill>
                      </a:defRPr>
                    </a:pPr>
                    <a:r>
                      <a:rPr lang="en-US" dirty="0">
                        <a:solidFill>
                          <a:srgbClr val="FF0000"/>
                        </a:solidFill>
                      </a:rPr>
                      <a:t>99,1</a:t>
                    </a:r>
                  </a:p>
                </c:rich>
              </c:tx>
              <c:spPr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0"/>
              <c:layout/>
              <c:tx>
                <c:rich>
                  <a:bodyPr/>
                  <a:lstStyle/>
                  <a:p>
                    <a:pPr>
                      <a:defRPr sz="1400" b="1">
                        <a:solidFill>
                          <a:srgbClr val="FF0000"/>
                        </a:solidFill>
                      </a:defRPr>
                    </a:pPr>
                    <a:r>
                      <a:rPr lang="en-US" dirty="0">
                        <a:solidFill>
                          <a:srgbClr val="FF0000"/>
                        </a:solidFill>
                      </a:rPr>
                      <a:t>101,7</a:t>
                    </a:r>
                  </a:p>
                </c:rich>
              </c:tx>
              <c:spPr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1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5"/>
              <c:layout/>
              <c:tx>
                <c:rich>
                  <a:bodyPr/>
                  <a:lstStyle/>
                  <a:p>
                    <a:pPr>
                      <a:defRPr sz="2000" b="1">
                        <a:solidFill>
                          <a:srgbClr val="0070C0"/>
                        </a:solidFill>
                      </a:defRPr>
                    </a:pPr>
                    <a:r>
                      <a:rPr lang="en-US" sz="2000" smtClean="0">
                        <a:solidFill>
                          <a:srgbClr val="0070C0"/>
                        </a:solidFill>
                      </a:rPr>
                      <a:t>85,1</a:t>
                    </a:r>
                    <a:endParaRPr lang="en-US" sz="2000">
                      <a:solidFill>
                        <a:srgbClr val="0070C0"/>
                      </a:solidFill>
                    </a:endParaRPr>
                  </a:p>
                </c:rich>
              </c:tx>
              <c:spPr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400" b="1">
                    <a:solidFill>
                      <a:schemeClr val="tx1"/>
                    </a:solidFill>
                  </a:defRPr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'norme naturale'!$D$127:$S$127</c:f>
              <c:strCache>
                <c:ptCount val="16"/>
                <c:pt idx="0">
                  <c:v>Legume</c:v>
                </c:pt>
                <c:pt idx="1">
                  <c:v>Fructe proaspete</c:v>
                </c:pt>
                <c:pt idx="2">
                  <c:v>Unt</c:v>
                </c:pt>
                <c:pt idx="3">
                  <c:v>Lapte</c:v>
                </c:pt>
                <c:pt idx="4">
                  <c:v>Carne</c:v>
                </c:pt>
                <c:pt idx="5">
                  <c:v>Ouă (bucăți)</c:v>
                </c:pt>
                <c:pt idx="6">
                  <c:v>Brînză , cașcaval</c:v>
                </c:pt>
                <c:pt idx="7">
                  <c:v>Pește</c:v>
                </c:pt>
                <c:pt idx="8">
                  <c:v>Crupe, paste făinoase</c:v>
                </c:pt>
                <c:pt idx="9">
                  <c:v>Produse de patiserie</c:v>
                </c:pt>
                <c:pt idx="10">
                  <c:v>Pîine</c:v>
                </c:pt>
                <c:pt idx="11">
                  <c:v>Ulei</c:v>
                </c:pt>
                <c:pt idx="12">
                  <c:v>Zahăr</c:v>
                </c:pt>
                <c:pt idx="13">
                  <c:v>Smîntînă</c:v>
                </c:pt>
                <c:pt idx="14">
                  <c:v>Fructe uscate</c:v>
                </c:pt>
                <c:pt idx="15">
                  <c:v>Respectarea normelor/media per copil</c:v>
                </c:pt>
              </c:strCache>
            </c:strRef>
          </c:cat>
          <c:val>
            <c:numRef>
              <c:f>'norme naturale'!$D$128:$S$128</c:f>
              <c:numCache>
                <c:formatCode>0.0</c:formatCode>
                <c:ptCount val="16"/>
                <c:pt idx="0">
                  <c:v>85.6</c:v>
                </c:pt>
                <c:pt idx="1">
                  <c:v>86.2</c:v>
                </c:pt>
                <c:pt idx="2">
                  <c:v>83.8</c:v>
                </c:pt>
                <c:pt idx="3">
                  <c:v>70.664385682017937</c:v>
                </c:pt>
                <c:pt idx="4">
                  <c:v>78.975832855471751</c:v>
                </c:pt>
                <c:pt idx="5">
                  <c:v>64.006324094321712</c:v>
                </c:pt>
                <c:pt idx="6">
                  <c:v>68.248588790891048</c:v>
                </c:pt>
                <c:pt idx="7">
                  <c:v>59.079316624311033</c:v>
                </c:pt>
                <c:pt idx="8">
                  <c:v>147.97268955809821</c:v>
                </c:pt>
                <c:pt idx="9">
                  <c:v>99.058234360760551</c:v>
                </c:pt>
                <c:pt idx="10">
                  <c:v>101.74598132349676</c:v>
                </c:pt>
                <c:pt idx="11">
                  <c:v>124.66208081451232</c:v>
                </c:pt>
                <c:pt idx="12">
                  <c:v>93.436111916845462</c:v>
                </c:pt>
                <c:pt idx="13">
                  <c:v>86.850186755338356</c:v>
                </c:pt>
                <c:pt idx="14">
                  <c:v>26.6</c:v>
                </c:pt>
                <c:pt idx="15">
                  <c:v>85.411645575110256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223307752"/>
        <c:axId val="223308928"/>
      </c:barChart>
      <c:catAx>
        <c:axId val="223307752"/>
        <c:scaling>
          <c:orientation val="minMax"/>
        </c:scaling>
        <c:delete val="0"/>
        <c:axPos val="l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en-US"/>
          </a:p>
        </c:txPr>
        <c:crossAx val="223308928"/>
        <c:crosses val="autoZero"/>
        <c:auto val="1"/>
        <c:lblAlgn val="ctr"/>
        <c:lblOffset val="100"/>
        <c:noMultiLvlLbl val="0"/>
      </c:catAx>
      <c:valAx>
        <c:axId val="223308928"/>
        <c:scaling>
          <c:orientation val="minMax"/>
        </c:scaling>
        <c:delete val="0"/>
        <c:axPos val="b"/>
        <c:majorGridlines/>
        <c:numFmt formatCode="0.0" sourceLinked="1"/>
        <c:majorTickMark val="out"/>
        <c:minorTickMark val="none"/>
        <c:tickLblPos val="nextTo"/>
        <c:crossAx val="223307752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bar"/>
        <c:grouping val="clustered"/>
        <c:varyColors val="0"/>
        <c:ser>
          <c:idx val="0"/>
          <c:order val="0"/>
          <c:tx>
            <c:strRef>
              <c:f>'Normele naturale_media'!$L$50</c:f>
              <c:strCache>
                <c:ptCount val="1"/>
                <c:pt idx="0">
                  <c:v>Soldanesti</c:v>
                </c:pt>
              </c:strCache>
            </c:strRef>
          </c:tx>
          <c:invertIfNegative val="0"/>
          <c:dLbls>
            <c:dLbl>
              <c:idx val="3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6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/>
              <c:tx>
                <c:rich>
                  <a:bodyPr/>
                  <a:lstStyle/>
                  <a:p>
                    <a:r>
                      <a:rPr lang="en-US" dirty="0">
                        <a:solidFill>
                          <a:srgbClr val="FF0000"/>
                        </a:solidFill>
                      </a:rPr>
                      <a:t>237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9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layout/>
              <c:tx>
                <c:rich>
                  <a:bodyPr/>
                  <a:lstStyle/>
                  <a:p>
                    <a:r>
                      <a:rPr lang="en-US">
                        <a:solidFill>
                          <a:srgbClr val="FF0000"/>
                        </a:solidFill>
                      </a:rPr>
                      <a:t>174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400" b="1"/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'Normele naturale_media'!$M$49:$AB$49</c:f>
              <c:strCache>
                <c:ptCount val="16"/>
                <c:pt idx="0">
                  <c:v>Legume</c:v>
                </c:pt>
                <c:pt idx="1">
                  <c:v>Fructe proaspete</c:v>
                </c:pt>
                <c:pt idx="2">
                  <c:v>Unt</c:v>
                </c:pt>
                <c:pt idx="3">
                  <c:v>Lapte</c:v>
                </c:pt>
                <c:pt idx="4">
                  <c:v>Carne</c:v>
                </c:pt>
                <c:pt idx="5">
                  <c:v>Ouă (bucăți)</c:v>
                </c:pt>
                <c:pt idx="6">
                  <c:v>Brînză , cașcaval</c:v>
                </c:pt>
                <c:pt idx="7">
                  <c:v>Pește</c:v>
                </c:pt>
                <c:pt idx="8">
                  <c:v>Crupe, paste făinoase</c:v>
                </c:pt>
                <c:pt idx="9">
                  <c:v>Produse de patiserie</c:v>
                </c:pt>
                <c:pt idx="10">
                  <c:v>Pîine</c:v>
                </c:pt>
                <c:pt idx="11">
                  <c:v>Ulei</c:v>
                </c:pt>
                <c:pt idx="12">
                  <c:v>Zahăr</c:v>
                </c:pt>
                <c:pt idx="13">
                  <c:v>Smîntînă</c:v>
                </c:pt>
                <c:pt idx="14">
                  <c:v>Fructe uscate</c:v>
                </c:pt>
                <c:pt idx="15">
                  <c:v>Media/ per copil</c:v>
                </c:pt>
              </c:strCache>
            </c:strRef>
          </c:cat>
          <c:val>
            <c:numRef>
              <c:f>'Normele naturale_media'!$M$50:$AB$50</c:f>
              <c:numCache>
                <c:formatCode>General</c:formatCode>
                <c:ptCount val="16"/>
                <c:pt idx="0">
                  <c:v>106</c:v>
                </c:pt>
                <c:pt idx="1">
                  <c:v>150</c:v>
                </c:pt>
                <c:pt idx="2">
                  <c:v>78</c:v>
                </c:pt>
                <c:pt idx="3">
                  <c:v>99</c:v>
                </c:pt>
                <c:pt idx="4">
                  <c:v>91</c:v>
                </c:pt>
                <c:pt idx="5">
                  <c:v>77</c:v>
                </c:pt>
                <c:pt idx="6">
                  <c:v>84</c:v>
                </c:pt>
                <c:pt idx="7">
                  <c:v>62</c:v>
                </c:pt>
                <c:pt idx="8">
                  <c:v>237</c:v>
                </c:pt>
                <c:pt idx="9">
                  <c:v>127</c:v>
                </c:pt>
                <c:pt idx="10">
                  <c:v>131</c:v>
                </c:pt>
                <c:pt idx="11">
                  <c:v>174</c:v>
                </c:pt>
                <c:pt idx="12">
                  <c:v>105</c:v>
                </c:pt>
                <c:pt idx="13">
                  <c:v>73</c:v>
                </c:pt>
                <c:pt idx="14">
                  <c:v>8</c:v>
                </c:pt>
                <c:pt idx="15">
                  <c:v>106.8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223308536"/>
        <c:axId val="223309320"/>
        <c:axId val="0"/>
      </c:bar3DChart>
      <c:catAx>
        <c:axId val="223308536"/>
        <c:scaling>
          <c:orientation val="minMax"/>
        </c:scaling>
        <c:delete val="0"/>
        <c:axPos val="l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en-US"/>
          </a:p>
        </c:txPr>
        <c:crossAx val="223309320"/>
        <c:crosses val="autoZero"/>
        <c:auto val="1"/>
        <c:lblAlgn val="ctr"/>
        <c:lblOffset val="100"/>
        <c:noMultiLvlLbl val="0"/>
      </c:catAx>
      <c:valAx>
        <c:axId val="223309320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223308536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bar"/>
        <c:grouping val="clustered"/>
        <c:varyColors val="0"/>
        <c:ser>
          <c:idx val="0"/>
          <c:order val="0"/>
          <c:invertIfNegative val="0"/>
          <c:dLbls>
            <c:dLbl>
              <c:idx val="3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layout/>
              <c:tx>
                <c:rich>
                  <a:bodyPr/>
                  <a:lstStyle/>
                  <a:p>
                    <a:r>
                      <a:rPr lang="en-US">
                        <a:solidFill>
                          <a:srgbClr val="FF0000"/>
                        </a:solidFill>
                      </a:rPr>
                      <a:t>260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9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0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5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70C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400" b="1"/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'norme naturale'!$N$114:$AC$114</c:f>
              <c:strCache>
                <c:ptCount val="16"/>
                <c:pt idx="0">
                  <c:v>Legume</c:v>
                </c:pt>
                <c:pt idx="1">
                  <c:v>Fructe proaspete</c:v>
                </c:pt>
                <c:pt idx="2">
                  <c:v>Unt</c:v>
                </c:pt>
                <c:pt idx="3">
                  <c:v>Lapte</c:v>
                </c:pt>
                <c:pt idx="4">
                  <c:v>Carne</c:v>
                </c:pt>
                <c:pt idx="5">
                  <c:v>Ouă (bucăți)</c:v>
                </c:pt>
                <c:pt idx="6">
                  <c:v>Brînză , cașcaval</c:v>
                </c:pt>
                <c:pt idx="7">
                  <c:v>Pește</c:v>
                </c:pt>
                <c:pt idx="8">
                  <c:v>Crupe, paste făinoase</c:v>
                </c:pt>
                <c:pt idx="9">
                  <c:v>Produse de patiserie</c:v>
                </c:pt>
                <c:pt idx="10">
                  <c:v>Pîine</c:v>
                </c:pt>
                <c:pt idx="11">
                  <c:v>Ulei</c:v>
                </c:pt>
                <c:pt idx="12">
                  <c:v>Zahăr</c:v>
                </c:pt>
                <c:pt idx="13">
                  <c:v>Smîntînă</c:v>
                </c:pt>
                <c:pt idx="14">
                  <c:v>Fructe uscate</c:v>
                </c:pt>
                <c:pt idx="15">
                  <c:v>Respectarea normelor/media per copil</c:v>
                </c:pt>
              </c:strCache>
            </c:strRef>
          </c:cat>
          <c:val>
            <c:numRef>
              <c:f>'norme naturale'!$N$115:$AC$115</c:f>
              <c:numCache>
                <c:formatCode>0;[Red]0</c:formatCode>
                <c:ptCount val="16"/>
                <c:pt idx="0">
                  <c:v>75</c:v>
                </c:pt>
                <c:pt idx="1">
                  <c:v>80</c:v>
                </c:pt>
                <c:pt idx="2">
                  <c:v>95</c:v>
                </c:pt>
                <c:pt idx="3">
                  <c:v>86</c:v>
                </c:pt>
                <c:pt idx="4" formatCode="General">
                  <c:v>80</c:v>
                </c:pt>
                <c:pt idx="5">
                  <c:v>85</c:v>
                </c:pt>
                <c:pt idx="6">
                  <c:v>111</c:v>
                </c:pt>
                <c:pt idx="7">
                  <c:v>50</c:v>
                </c:pt>
                <c:pt idx="8">
                  <c:v>260</c:v>
                </c:pt>
                <c:pt idx="9">
                  <c:v>90</c:v>
                </c:pt>
                <c:pt idx="10">
                  <c:v>93</c:v>
                </c:pt>
                <c:pt idx="11">
                  <c:v>128</c:v>
                </c:pt>
                <c:pt idx="12" formatCode="General">
                  <c:v>90</c:v>
                </c:pt>
                <c:pt idx="13">
                  <c:v>120</c:v>
                </c:pt>
                <c:pt idx="14">
                  <c:v>50</c:v>
                </c:pt>
                <c:pt idx="15" formatCode="0.00;[Red]0.00">
                  <c:v>99.533333333333289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223022480"/>
        <c:axId val="223024832"/>
        <c:axId val="0"/>
      </c:bar3DChart>
      <c:catAx>
        <c:axId val="223022480"/>
        <c:scaling>
          <c:orientation val="minMax"/>
        </c:scaling>
        <c:delete val="0"/>
        <c:axPos val="l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1200" b="1"/>
            </a:pPr>
            <a:endParaRPr lang="en-US"/>
          </a:p>
        </c:txPr>
        <c:crossAx val="223024832"/>
        <c:crosses val="autoZero"/>
        <c:auto val="1"/>
        <c:lblAlgn val="ctr"/>
        <c:lblOffset val="100"/>
        <c:noMultiLvlLbl val="0"/>
      </c:catAx>
      <c:valAx>
        <c:axId val="223024832"/>
        <c:scaling>
          <c:orientation val="minMax"/>
        </c:scaling>
        <c:delete val="0"/>
        <c:axPos val="b"/>
        <c:majorGridlines/>
        <c:numFmt formatCode="0;[Red]0" sourceLinked="1"/>
        <c:majorTickMark val="out"/>
        <c:minorTickMark val="none"/>
        <c:tickLblPos val="nextTo"/>
        <c:crossAx val="223022480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bar"/>
        <c:grouping val="clustered"/>
        <c:varyColors val="0"/>
        <c:ser>
          <c:idx val="0"/>
          <c:order val="0"/>
          <c:invertIfNegative val="0"/>
          <c:dLbls>
            <c:dLbl>
              <c:idx val="3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4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5"/>
              <c:layout>
                <c:manualLayout>
                  <c:x val="-3.0864197530864235E-3"/>
                  <c:y val="0"/>
                </c:manualLayout>
              </c:layout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6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7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00B05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layout/>
              <c:tx>
                <c:rich>
                  <a:bodyPr/>
                  <a:lstStyle/>
                  <a:p>
                    <a:r>
                      <a:rPr lang="en-US" sz="1400">
                        <a:solidFill>
                          <a:srgbClr val="FF0000"/>
                        </a:solidFill>
                      </a:rPr>
                      <a:t>1</a:t>
                    </a:r>
                    <a:r>
                      <a:rPr lang="en-US">
                        <a:solidFill>
                          <a:srgbClr val="FF0000"/>
                        </a:solidFill>
                      </a:rPr>
                      <a:t>15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/>
                </c:ext>
              </c:extLst>
            </c:dLbl>
            <c:dLbl>
              <c:idx val="10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5"/>
              <c:spPr/>
              <c:txPr>
                <a:bodyPr/>
                <a:lstStyle/>
                <a:p>
                  <a:pPr>
                    <a:defRPr sz="2000" b="1">
                      <a:solidFill>
                        <a:srgbClr val="0070C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400" b="1"/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'norme naturale'!$M$118:$AB$118</c:f>
              <c:strCache>
                <c:ptCount val="16"/>
                <c:pt idx="0">
                  <c:v>Legume</c:v>
                </c:pt>
                <c:pt idx="1">
                  <c:v>Fructe proaspete</c:v>
                </c:pt>
                <c:pt idx="2">
                  <c:v>Unt</c:v>
                </c:pt>
                <c:pt idx="3">
                  <c:v>Lapte</c:v>
                </c:pt>
                <c:pt idx="4">
                  <c:v>Carne</c:v>
                </c:pt>
                <c:pt idx="5">
                  <c:v>Ouă (bucăți)</c:v>
                </c:pt>
                <c:pt idx="6">
                  <c:v>Brînză , cașcaval</c:v>
                </c:pt>
                <c:pt idx="7">
                  <c:v>Pește</c:v>
                </c:pt>
                <c:pt idx="8">
                  <c:v>Crupe, paste făinoase</c:v>
                </c:pt>
                <c:pt idx="9">
                  <c:v>Produse de patiserie</c:v>
                </c:pt>
                <c:pt idx="10">
                  <c:v>Pîine</c:v>
                </c:pt>
                <c:pt idx="11">
                  <c:v>Ulei</c:v>
                </c:pt>
                <c:pt idx="12">
                  <c:v>Zahăr</c:v>
                </c:pt>
                <c:pt idx="13">
                  <c:v>Smîntînă</c:v>
                </c:pt>
                <c:pt idx="14">
                  <c:v>Fructe uscate</c:v>
                </c:pt>
                <c:pt idx="15">
                  <c:v>Respectarea normelor/media per copil</c:v>
                </c:pt>
              </c:strCache>
            </c:strRef>
          </c:cat>
          <c:val>
            <c:numRef>
              <c:f>'norme naturale'!$M$119:$AB$119</c:f>
              <c:numCache>
                <c:formatCode>General</c:formatCode>
                <c:ptCount val="16"/>
                <c:pt idx="0">
                  <c:v>106</c:v>
                </c:pt>
                <c:pt idx="1">
                  <c:v>120</c:v>
                </c:pt>
                <c:pt idx="2">
                  <c:v>95</c:v>
                </c:pt>
                <c:pt idx="3">
                  <c:v>73</c:v>
                </c:pt>
                <c:pt idx="4">
                  <c:v>85</c:v>
                </c:pt>
                <c:pt idx="5">
                  <c:v>70</c:v>
                </c:pt>
                <c:pt idx="6">
                  <c:v>80</c:v>
                </c:pt>
                <c:pt idx="7">
                  <c:v>79</c:v>
                </c:pt>
                <c:pt idx="8">
                  <c:v>179</c:v>
                </c:pt>
                <c:pt idx="9">
                  <c:v>115</c:v>
                </c:pt>
                <c:pt idx="10">
                  <c:v>105</c:v>
                </c:pt>
                <c:pt idx="11">
                  <c:v>131</c:v>
                </c:pt>
                <c:pt idx="12">
                  <c:v>92</c:v>
                </c:pt>
                <c:pt idx="13">
                  <c:v>104</c:v>
                </c:pt>
                <c:pt idx="14">
                  <c:v>29</c:v>
                </c:pt>
                <c:pt idx="15">
                  <c:v>97.5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223025616"/>
        <c:axId val="223023656"/>
        <c:axId val="0"/>
      </c:bar3DChart>
      <c:catAx>
        <c:axId val="223025616"/>
        <c:scaling>
          <c:orientation val="minMax"/>
        </c:scaling>
        <c:delete val="0"/>
        <c:axPos val="l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sz="1100" b="1"/>
            </a:pPr>
            <a:endParaRPr lang="en-US"/>
          </a:p>
        </c:txPr>
        <c:crossAx val="223023656"/>
        <c:crosses val="autoZero"/>
        <c:auto val="1"/>
        <c:lblAlgn val="ctr"/>
        <c:lblOffset val="100"/>
        <c:noMultiLvlLbl val="0"/>
      </c:catAx>
      <c:valAx>
        <c:axId val="223023656"/>
        <c:scaling>
          <c:orientation val="minMax"/>
        </c:scaling>
        <c:delete val="0"/>
        <c:axPos val="b"/>
        <c:majorGridlines/>
        <c:numFmt formatCode="General" sourceLinked="1"/>
        <c:majorTickMark val="out"/>
        <c:minorTickMark val="none"/>
        <c:tickLblPos val="nextTo"/>
        <c:crossAx val="223025616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bar"/>
        <c:grouping val="clustered"/>
        <c:varyColors val="0"/>
        <c:ser>
          <c:idx val="0"/>
          <c:order val="0"/>
          <c:invertIfNegative val="0"/>
          <c:dLbls>
            <c:dLbl>
              <c:idx val="1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8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9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1"/>
              <c:spPr/>
              <c:txPr>
                <a:bodyPr/>
                <a:lstStyle/>
                <a:p>
                  <a:pPr>
                    <a:defRPr sz="1400" b="1">
                      <a:solidFill>
                        <a:srgbClr val="FF000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dLbl>
              <c:idx val="14"/>
              <c:spPr/>
              <c:txPr>
                <a:bodyPr/>
                <a:lstStyle/>
                <a:p>
                  <a:pPr>
                    <a:defRPr sz="2000" b="1">
                      <a:solidFill>
                        <a:srgbClr val="0070C0"/>
                      </a:solidFill>
                    </a:defRPr>
                  </a:pPr>
                  <a:endParaRPr lang="en-US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1400" b="1"/>
                </a:pPr>
                <a:endParaRPr lang="en-US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layout/>
                <c15:showLeaderLines val="0"/>
              </c:ext>
            </c:extLst>
          </c:dLbls>
          <c:cat>
            <c:strRef>
              <c:f>'Normele financiare 1 luni 20 15'!$J$107:$Y$107</c:f>
              <c:strCache>
                <c:ptCount val="15"/>
                <c:pt idx="0">
                  <c:v>Legume</c:v>
                </c:pt>
                <c:pt idx="1">
                  <c:v>Fructe proaspete(inclusiv suc, fructe uscate)</c:v>
                </c:pt>
                <c:pt idx="2">
                  <c:v>Unt</c:v>
                </c:pt>
                <c:pt idx="3">
                  <c:v>Lapte</c:v>
                </c:pt>
                <c:pt idx="4">
                  <c:v>Carne</c:v>
                </c:pt>
                <c:pt idx="5">
                  <c:v>Ouă (bucăți)</c:v>
                </c:pt>
                <c:pt idx="6">
                  <c:v>Brînză , cașcaval</c:v>
                </c:pt>
                <c:pt idx="7">
                  <c:v>Pește</c:v>
                </c:pt>
                <c:pt idx="8">
                  <c:v>Crupe, paste făinoase</c:v>
                </c:pt>
                <c:pt idx="9">
                  <c:v>Produse de patiserie</c:v>
                </c:pt>
                <c:pt idx="10">
                  <c:v>Pîine</c:v>
                </c:pt>
                <c:pt idx="11">
                  <c:v>Zahăr</c:v>
                </c:pt>
                <c:pt idx="12">
                  <c:v>Zahăr</c:v>
                </c:pt>
                <c:pt idx="13">
                  <c:v>Smîntînă</c:v>
                </c:pt>
                <c:pt idx="14">
                  <c:v>Respectarea normelor/media per copil</c:v>
                </c:pt>
              </c:strCache>
            </c:strRef>
          </c:cat>
          <c:val>
            <c:numRef>
              <c:f>'Normele financiare 1 luni 20 15'!$J$108:$Y$108</c:f>
              <c:numCache>
                <c:formatCode>0</c:formatCode>
                <c:ptCount val="15"/>
                <c:pt idx="0">
                  <c:v>59</c:v>
                </c:pt>
                <c:pt idx="1">
                  <c:v>134</c:v>
                </c:pt>
                <c:pt idx="2">
                  <c:v>98</c:v>
                </c:pt>
                <c:pt idx="3">
                  <c:v>77</c:v>
                </c:pt>
                <c:pt idx="4">
                  <c:v>67</c:v>
                </c:pt>
                <c:pt idx="5">
                  <c:v>71</c:v>
                </c:pt>
                <c:pt idx="6">
                  <c:v>94</c:v>
                </c:pt>
                <c:pt idx="7">
                  <c:v>69</c:v>
                </c:pt>
                <c:pt idx="8">
                  <c:v>101</c:v>
                </c:pt>
                <c:pt idx="9">
                  <c:v>171</c:v>
                </c:pt>
                <c:pt idx="10">
                  <c:v>93</c:v>
                </c:pt>
                <c:pt idx="11">
                  <c:v>119</c:v>
                </c:pt>
                <c:pt idx="12">
                  <c:v>89</c:v>
                </c:pt>
                <c:pt idx="13">
                  <c:v>98</c:v>
                </c:pt>
                <c:pt idx="14">
                  <c:v>96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223024048"/>
        <c:axId val="223024440"/>
        <c:axId val="0"/>
      </c:bar3DChart>
      <c:catAx>
        <c:axId val="223024048"/>
        <c:scaling>
          <c:orientation val="minMax"/>
        </c:scaling>
        <c:delete val="0"/>
        <c:axPos val="l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b="1"/>
            </a:pPr>
            <a:endParaRPr lang="en-US"/>
          </a:p>
        </c:txPr>
        <c:crossAx val="223024440"/>
        <c:crosses val="autoZero"/>
        <c:auto val="1"/>
        <c:lblAlgn val="ctr"/>
        <c:lblOffset val="100"/>
        <c:noMultiLvlLbl val="0"/>
      </c:catAx>
      <c:valAx>
        <c:axId val="223024440"/>
        <c:scaling>
          <c:orientation val="minMax"/>
        </c:scaling>
        <c:delete val="0"/>
        <c:axPos val="b"/>
        <c:majorGridlines/>
        <c:numFmt formatCode="0" sourceLinked="1"/>
        <c:majorTickMark val="out"/>
        <c:minorTickMark val="none"/>
        <c:tickLblPos val="nextTo"/>
        <c:crossAx val="223024048"/>
        <c:crosses val="autoZero"/>
        <c:crossBetween val="between"/>
      </c:valAx>
    </c:plotArea>
    <c:plotVisOnly val="1"/>
    <c:dispBlanksAs val="gap"/>
    <c:showDLblsOverMax val="0"/>
  </c:chart>
  <c:externalData r:id="rId1">
    <c:autoUpdate val="0"/>
  </c:externalData>
</c:chartSpace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o-RO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241EAB-BCF1-4965-BACB-CA5DC8121464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o-RO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118984C-DCC0-40CD-802C-54D9E78A6A8D}" type="slidenum">
              <a:rPr lang="ro-RO" smtClean="0"/>
              <a:pPr/>
              <a:t>‹#›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22697138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o-RO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0118984C-DCC0-40CD-802C-54D9E78A6A8D}" type="slidenum">
              <a:rPr lang="ro-RO" smtClean="0"/>
              <a:pPr/>
              <a:t>10</a:t>
            </a:fld>
            <a:endParaRPr lang="ro-RO"/>
          </a:p>
        </p:txBody>
      </p:sp>
    </p:spTree>
    <p:extLst>
      <p:ext uri="{BB962C8B-B14F-4D97-AF65-F5344CB8AC3E}">
        <p14:creationId xmlns:p14="http://schemas.microsoft.com/office/powerpoint/2010/main" val="18095631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ight Triangle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grpSp>
        <p:nvGrpSpPr>
          <p:cNvPr id="2" name="Group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 cstate="print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Straight Connector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ro-RO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o-RO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  <p:sp>
        <p:nvSpPr>
          <p:cNvPr id="7" name="Chevron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Chevron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o-RO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o-RO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o-RO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ro-RO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Right Triangle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Chevron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Chevron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Freeform 12"/>
          <p:cNvSpPr>
            <a:spLocks/>
          </p:cNvSpPr>
          <p:nvPr/>
        </p:nvSpPr>
        <p:spPr bwMode="auto">
          <a:xfrm>
            <a:off x="499273" y="5944936"/>
            <a:ext cx="4940624" cy="9210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7485" h="337">
                <a:moveTo>
                  <a:pt x="0" y="2"/>
                </a:moveTo>
                <a:lnTo>
                  <a:pt x="7485" y="337"/>
                </a:lnTo>
                <a:lnTo>
                  <a:pt x="5558" y="337"/>
                </a:lnTo>
                <a:lnTo>
                  <a:pt x="1" y="0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Freeform 11"/>
          <p:cNvSpPr>
            <a:spLocks/>
          </p:cNvSpPr>
          <p:nvPr/>
        </p:nvSpPr>
        <p:spPr bwMode="auto">
          <a:xfrm>
            <a:off x="485717" y="5939011"/>
            <a:ext cx="3690451" cy="93345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591" h="588">
                <a:moveTo>
                  <a:pt x="0" y="0"/>
                </a:moveTo>
                <a:lnTo>
                  <a:pt x="5591" y="585"/>
                </a:lnTo>
                <a:lnTo>
                  <a:pt x="4415" y="588"/>
                </a:lnTo>
                <a:lnTo>
                  <a:pt x="12" y="4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Right Triangle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 cstate="print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Straight Connector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70679B50-09B9-4AF2-B4F5-5A4CA375A8D5}" type="datetimeFigureOut">
              <a:rPr lang="ro-RO" smtClean="0"/>
              <a:pPr/>
              <a:t>17.08.2016</a:t>
            </a:fld>
            <a:endParaRPr lang="ro-RO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ro-RO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9641709C-42F8-45D5-A7E3-905189E5BA33}" type="slidenum">
              <a:rPr lang="ro-RO" smtClean="0"/>
              <a:pPr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ALIMENTA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ȚIA </a:t>
            </a:r>
            <a:br>
              <a:rPr lang="ro-RO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copiilor în instituțiile de educație timpurie</a:t>
            </a:r>
            <a:endParaRPr lang="ro-RO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4077072"/>
            <a:ext cx="7772400" cy="1008112"/>
          </a:xfrm>
        </p:spPr>
        <p:txBody>
          <a:bodyPr>
            <a:normAutofit/>
          </a:bodyPr>
          <a:lstStyle/>
          <a:p>
            <a:endParaRPr lang="ro-RO" sz="2000" dirty="0" smtClean="0"/>
          </a:p>
          <a:p>
            <a:r>
              <a:rPr lang="ro-RO" sz="2000" b="1" dirty="0" smtClean="0">
                <a:latin typeface="Times New Roman" pitchFamily="18" charset="0"/>
                <a:cs typeface="Times New Roman" pitchFamily="18" charset="0"/>
              </a:rPr>
              <a:t>Ședința cu șefii OLSDÎ, 17 august 2016</a:t>
            </a:r>
            <a:endParaRPr lang="ro-RO" sz="2000" b="1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 flipV="1">
            <a:off x="457200" y="228918"/>
            <a:ext cx="8229600" cy="463777"/>
          </a:xfrm>
        </p:spPr>
        <p:txBody>
          <a:bodyPr>
            <a:normAutofit fontScale="90000"/>
          </a:bodyPr>
          <a:lstStyle/>
          <a:p>
            <a:endParaRPr lang="ro-RO" dirty="0"/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</p:nvPr>
        </p:nvGraphicFramePr>
        <p:xfrm>
          <a:off x="457200" y="0"/>
          <a:ext cx="82296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o-RO"/>
          </a:p>
        </p:txBody>
      </p:sp>
      <p:pic>
        <p:nvPicPr>
          <p:cNvPr id="1026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 l="28521" t="22355" r="28522" b="12414"/>
          <a:stretch>
            <a:fillRect/>
          </a:stretch>
        </p:blipFill>
        <p:spPr bwMode="auto">
          <a:xfrm>
            <a:off x="251520" y="188640"/>
            <a:ext cx="8640960" cy="64087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5373216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Din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informația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parvenită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la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Ministerul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Finanțelor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normele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financiare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alimentația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unui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/per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zi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au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crescut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anual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– de la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6 lei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2004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pînă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la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17,55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lei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2015 (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programul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activitate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al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instituției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12 ore). </a:t>
            </a:r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2015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alimentaţia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instituțiile preșcolare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din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bugetul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stat,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cît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şi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contul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bugetelor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locale s-au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alocat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circa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239 </a:t>
            </a:r>
            <a:r>
              <a:rPr lang="en-US" b="1" dirty="0" err="1" smtClean="0">
                <a:latin typeface="Times New Roman" pitchFamily="18" charset="0"/>
                <a:cs typeface="Times New Roman" pitchFamily="18" charset="0"/>
              </a:rPr>
              <a:t>mln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 lei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Contribuţia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statului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alimentaţie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s-a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mărit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din an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an,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inclusiv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datorită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apariţiei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/deschiderii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noilor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instituţii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și grupe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educaţie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timpurie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 și, în conseicință - 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creşterii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numărului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grădiniţe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.</a:t>
            </a:r>
            <a:endParaRPr lang="ro-RO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Finan</a:t>
            </a:r>
            <a:r>
              <a:rPr lang="ro-RO" dirty="0" smtClean="0"/>
              <a:t>ța</a:t>
            </a:r>
            <a:r>
              <a:rPr lang="en-US" dirty="0" err="1" smtClean="0"/>
              <a:t>rea</a:t>
            </a:r>
            <a:r>
              <a:rPr lang="en-US" dirty="0" smtClean="0"/>
              <a:t> </a:t>
            </a:r>
            <a:r>
              <a:rPr lang="en-US" dirty="0" err="1" smtClean="0"/>
              <a:t>alimenta</a:t>
            </a:r>
            <a:r>
              <a:rPr lang="ro-RO" dirty="0" smtClean="0"/>
              <a:t>ți</a:t>
            </a:r>
            <a:r>
              <a:rPr lang="en-US" dirty="0" err="1" smtClean="0"/>
              <a:t>ei</a:t>
            </a:r>
            <a:endParaRPr lang="ro-RO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628800"/>
            <a:ext cx="8363272" cy="4968552"/>
          </a:xfrm>
        </p:spPr>
        <p:txBody>
          <a:bodyPr>
            <a:normAutofit lnSpcReduction="10000"/>
          </a:bodyPr>
          <a:lstStyle/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La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modul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general,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normele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fiziologice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/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naturale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hrană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stabilite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Ministerul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Sănătății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b="1" i="1" dirty="0" smtClean="0">
                <a:latin typeface="Times New Roman" pitchFamily="18" charset="0"/>
                <a:cs typeface="Times New Roman" pitchFamily="18" charset="0"/>
              </a:rPr>
              <a:t>nu se </a:t>
            </a:r>
            <a:r>
              <a:rPr lang="en-US" sz="2800" b="1" i="1" dirty="0" err="1" smtClean="0">
                <a:latin typeface="Times New Roman" pitchFamily="18" charset="0"/>
                <a:cs typeface="Times New Roman" pitchFamily="18" charset="0"/>
              </a:rPr>
              <a:t>respectă</a:t>
            </a:r>
            <a:r>
              <a:rPr lang="en-US" sz="2800" b="1" i="1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endParaRPr lang="ro-RO" sz="2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o-RO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Media per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copil</a:t>
            </a:r>
            <a:r>
              <a:rPr lang="ro-RO" sz="2800" dirty="0" smtClean="0">
                <a:latin typeface="Times New Roman" pitchFamily="18" charset="0"/>
                <a:cs typeface="Times New Roman" pitchFamily="18" charset="0"/>
              </a:rPr>
              <a:t> a normelor fiziologice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calculată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țară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atestă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un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nivel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de circa 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8</a:t>
            </a:r>
            <a:r>
              <a:rPr lang="ro-RO" sz="2800" b="1" dirty="0" smtClean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,</a:t>
            </a:r>
            <a:r>
              <a:rPr lang="ro-RO" sz="2800" b="1" dirty="0" smtClean="0">
                <a:latin typeface="Times New Roman" pitchFamily="18" charset="0"/>
                <a:cs typeface="Times New Roman" pitchFamily="18" charset="0"/>
              </a:rPr>
              <a:t>1</a:t>
            </a:r>
            <a:r>
              <a:rPr lang="en-US" sz="2800" b="1" dirty="0" smtClean="0">
                <a:latin typeface="Times New Roman" pitchFamily="18" charset="0"/>
                <a:cs typeface="Times New Roman" pitchFamily="18" charset="0"/>
              </a:rPr>
              <a:t>%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realizare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 </a:t>
            </a:r>
            <a:endParaRPr lang="ro-RO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sz="28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Mai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bună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aparent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este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situația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cu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respectarea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normelor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fiziologice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raioanele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Briceni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Călărași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Criuleni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Dubăsari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Rezina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Șoldănești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Taraclia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orașele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Bălți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Chișinău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(sector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Botanica</a:t>
            </a:r>
            <a:r>
              <a:rPr lang="ro-RO" sz="2800" dirty="0" smtClean="0">
                <a:latin typeface="Times New Roman" pitchFamily="18" charset="0"/>
                <a:cs typeface="Times New Roman" pitchFamily="18" charset="0"/>
              </a:rPr>
              <a:t>, Ciocana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) –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peste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90%; </a:t>
            </a:r>
            <a:endParaRPr lang="ro-RO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en-US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b="1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o-RO" dirty="0" smtClean="0"/>
          </a:p>
          <a:p>
            <a:endParaRPr lang="ro-RO" dirty="0" smtClean="0"/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19256" cy="1143000"/>
          </a:xfrm>
        </p:spPr>
        <p:txBody>
          <a:bodyPr>
            <a:noAutofit/>
          </a:bodyPr>
          <a:lstStyle/>
          <a:p>
            <a:pPr lvl="1" algn="ctr" rtl="0">
              <a:spcBef>
                <a:spcPct val="0"/>
              </a:spcBef>
            </a:pPr>
            <a:r>
              <a:rPr lang="ro-RO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/>
            </a:r>
            <a:br>
              <a:rPr lang="ro-RO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</a:br>
            <a:r>
              <a:rPr lang="en-US" sz="32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Respectarea</a:t>
            </a:r>
            <a:r>
              <a:rPr lang="en-US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 </a:t>
            </a:r>
            <a:r>
              <a:rPr lang="en-US" sz="32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normelor</a:t>
            </a:r>
            <a:r>
              <a:rPr lang="en-US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 </a:t>
            </a:r>
            <a:r>
              <a:rPr lang="en-US" sz="32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fiziologice</a:t>
            </a:r>
            <a:r>
              <a:rPr lang="en-US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/</a:t>
            </a:r>
            <a:r>
              <a:rPr lang="ro-RO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/>
            </a:r>
            <a:br>
              <a:rPr lang="ro-RO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</a:br>
            <a:r>
              <a:rPr lang="en-US" sz="32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naturale</a:t>
            </a:r>
            <a:r>
              <a:rPr lang="en-US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 de </a:t>
            </a:r>
            <a:r>
              <a:rPr lang="en-US" sz="32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hrană</a:t>
            </a:r>
            <a:r>
              <a:rPr lang="en-US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Lucida Sans Unicode" pitchFamily="34" charset="0"/>
                <a:cs typeface="Lucida Sans Unicode" pitchFamily="34" charset="0"/>
              </a:rPr>
              <a:t>.</a:t>
            </a:r>
            <a:r>
              <a:rPr lang="ro-RO" sz="3200" dirty="0" smtClean="0"/>
              <a:t/>
            </a:r>
            <a:br>
              <a:rPr lang="ro-RO" sz="3200" dirty="0" smtClean="0"/>
            </a:br>
            <a:endParaRPr lang="ro-RO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251520" y="1481328"/>
            <a:ext cx="8640960" cy="4827992"/>
          </a:xfrm>
        </p:spPr>
        <p:txBody>
          <a:bodyPr>
            <a:normAutofit lnSpcReduction="10000"/>
          </a:bodyPr>
          <a:lstStyle/>
          <a:p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L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a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valori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cuprinse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între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80-90% se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respectă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normele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fiziologice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raioanele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 Căușeni,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Cimișlia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Dondușeni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Drochia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Edineț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Florești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Fălești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Glodeni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Hîncești,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Ialoveni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 Leova,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Nisporeni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Orhei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Strășeni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Rîșcani, Sîngerei,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Ștefan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Vodă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UTAG,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municipiul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Chișinău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(sector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ul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Buiucani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). </a:t>
            </a:r>
          </a:p>
          <a:p>
            <a:endParaRPr lang="ro-RO" sz="26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Sub valori de 80% sînt respectate normele fiziologice la alimentația copiilor în raioanele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Anenii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Noi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 (79%)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Basarabeasca (78,2%), Cahul (74,5%), Cantemir (72,6%), Ocnița (76,6%), Soroca (78,3%),  Telenești (70%),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Ungheni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 (80%). </a:t>
            </a:r>
          </a:p>
          <a:p>
            <a:endParaRPr lang="ro-RO" sz="26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o-RO" dirty="0" smtClean="0"/>
              <a:t>(2)</a:t>
            </a:r>
            <a:endParaRPr lang="ro-RO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o-RO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67544" y="0"/>
          <a:ext cx="8496944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4755984"/>
          </a:xfrm>
        </p:spPr>
        <p:txBody>
          <a:bodyPr>
            <a:normAutofit fontScale="55000" lnSpcReduction="20000"/>
          </a:bodyPr>
          <a:lstStyle/>
          <a:p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Dar, la o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analiză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mai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profundă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datelor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atestăm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,</a:t>
            </a:r>
            <a:r>
              <a:rPr lang="ro-RO" sz="5100" b="1" dirty="0" smtClean="0">
                <a:latin typeface="Times New Roman" pitchFamily="18" charset="0"/>
                <a:cs typeface="Times New Roman" pitchFamily="18" charset="0"/>
              </a:rPr>
              <a:t> că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aceste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valori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se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datorează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nu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atît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unei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alimentații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echilibrate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cît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valorilor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mari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la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produsele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ieftine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5100" b="1" dirty="0" err="1" smtClean="0">
                <a:latin typeface="Times New Roman" pitchFamily="18" charset="0"/>
                <a:cs typeface="Times New Roman" pitchFamily="18" charset="0"/>
              </a:rPr>
              <a:t>calorice</a:t>
            </a:r>
            <a:r>
              <a:rPr lang="en-US" sz="5100" b="1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sz="51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sz="4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sz="4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Analiza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consumului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principalelor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produse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alimentare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către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copiii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preșcolare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arată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un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dezechilibru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alimentar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vădit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alimentația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predomină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pîinea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pastele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făinoase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produsele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patiserie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uleiul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toate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proporție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peste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100%,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acestea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fiind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mai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ieftine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. Mai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puțin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se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consumă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peștele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(59,1%),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ouăle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(62,5%),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brînza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cașcavalul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(68,2%),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laptele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(70,7%),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relativ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mai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bine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carnea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(79%),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untul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(83,8%),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legumele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(85,6%)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fructele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4400" dirty="0" err="1" smtClean="0">
                <a:latin typeface="Times New Roman" pitchFamily="18" charset="0"/>
                <a:cs typeface="Times New Roman" pitchFamily="18" charset="0"/>
              </a:rPr>
              <a:t>proaspete</a:t>
            </a:r>
            <a:r>
              <a:rPr lang="en-US" sz="4400" dirty="0" smtClean="0">
                <a:latin typeface="Times New Roman" pitchFamily="18" charset="0"/>
                <a:cs typeface="Times New Roman" pitchFamily="18" charset="0"/>
              </a:rPr>
              <a:t> (86,2,9%). </a:t>
            </a:r>
            <a:endParaRPr lang="ro-RO" sz="4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o-RO" dirty="0" smtClean="0"/>
              <a:t>(3)</a:t>
            </a:r>
            <a:endParaRPr lang="ro-RO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o-RO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323528" y="332656"/>
          <a:ext cx="8640960" cy="604867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o-RO" sz="2800" dirty="0" smtClean="0"/>
              <a:t>Respectarea normelor fiziologice de consum (în %) </a:t>
            </a:r>
            <a:r>
              <a:rPr lang="ro-RO" sz="3200" dirty="0" smtClean="0"/>
              <a:t>– rnul Ș</a:t>
            </a:r>
            <a:r>
              <a:rPr lang="en-US" sz="3200" dirty="0" smtClean="0"/>
              <a:t>old</a:t>
            </a:r>
            <a:r>
              <a:rPr lang="ro-RO" sz="3200" dirty="0" smtClean="0"/>
              <a:t>ă</a:t>
            </a:r>
            <a:r>
              <a:rPr lang="en-US" sz="3200" dirty="0" smtClean="0"/>
              <a:t>ne</a:t>
            </a:r>
            <a:r>
              <a:rPr lang="ro-RO" sz="3200" dirty="0" smtClean="0"/>
              <a:t>ș</a:t>
            </a:r>
            <a:r>
              <a:rPr lang="en-US" sz="3200" dirty="0" err="1" smtClean="0"/>
              <a:t>ti</a:t>
            </a:r>
            <a:endParaRPr lang="ro-RO" sz="3200" dirty="0"/>
          </a:p>
        </p:txBody>
      </p:sp>
      <p:graphicFrame>
        <p:nvGraphicFramePr>
          <p:cNvPr id="13" name="Content Placeholder 12"/>
          <p:cNvGraphicFramePr>
            <a:graphicFrameLocks noGrp="1"/>
          </p:cNvGraphicFramePr>
          <p:nvPr>
            <p:ph idx="1"/>
          </p:nvPr>
        </p:nvGraphicFramePr>
        <p:xfrm>
          <a:off x="457200" y="1340768"/>
          <a:ext cx="8229600" cy="54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o-RO" sz="3200" dirty="0" smtClean="0"/>
              <a:t>Respectarea normelor fiziologice de consum (în %) – mun.Bălți</a:t>
            </a:r>
            <a:endParaRPr lang="ro-RO" sz="3200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268760"/>
          <a:ext cx="8229600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268760"/>
            <a:ext cx="8291264" cy="5256584"/>
          </a:xfrm>
        </p:spPr>
        <p:txBody>
          <a:bodyPr>
            <a:normAutofit fontScale="92500"/>
          </a:bodyPr>
          <a:lstStyle/>
          <a:p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Unul din factorii principali ce determină starea de sănătate și nivelul de dezvoltare fizică și neuropsihică a copiilor este </a:t>
            </a:r>
            <a:r>
              <a:rPr lang="ro-RO" b="1" dirty="0" smtClean="0">
                <a:latin typeface="Times New Roman" pitchFamily="18" charset="0"/>
                <a:cs typeface="Times New Roman" pitchFamily="18" charset="0"/>
              </a:rPr>
              <a:t>asigurarea unei alimentații echilibrate și raționale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. Zilnic, în alimentația copiilor e necesar a include proteine, lipide, glucide, vitamine, săruri minerale și apă în anumite proporții și cantități. Atît deficitul, cît și surplusul  de nutrienți necesari influențează negativ starea de sănătate a copiilor, contribuind la apariția și dezvoltarea bolilor netransmisibile legate de dietă, subnutriție și deficiențele nutriționale, printre care: anemiile, deficiența de iod, supraponderabilitatea și obezitatea, diabetul zaharat, deficitul de vitaminA D şi rahitismul, tulburările tranzitului intestinal, malnutriţia, cariile dentare etc.</a:t>
            </a: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Argument</a:t>
            </a:r>
            <a:endParaRPr lang="ro-RO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o-RO" sz="2800" dirty="0" smtClean="0"/>
              <a:t>Respectarea normelor fiziologice de consum (în %)  - rnul Taraclia</a:t>
            </a:r>
            <a:endParaRPr lang="ro-RO" sz="2800" dirty="0"/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124744"/>
          <a:ext cx="8229600" cy="52565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Chisinau, sector Botanica</a:t>
            </a:r>
            <a:endParaRPr lang="ro-RO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340768"/>
          <a:ext cx="8229600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328592"/>
          </a:xfrm>
        </p:spPr>
        <p:txBody>
          <a:bodyPr>
            <a:normAutofit fontScale="92500" lnSpcReduction="20000"/>
          </a:bodyPr>
          <a:lstStyle/>
          <a:p>
            <a:pPr lvl="0"/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Discrepanța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dintre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normele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financiare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privind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alimentați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a copiilor și normele fiziologice de consum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. Din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această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cauză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se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atestă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dezechilibru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alimentar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al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elaborează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meniurile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produse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aduse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furnizori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care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sînt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mai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ieftine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crupe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paste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făinoase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ulei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pîine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produse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patiserie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sz="26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ro-RO" sz="26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Bucătarii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nu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sînt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implicați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cursuri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perfecționare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învățați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cum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să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pregătească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copiii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mici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respectiv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nu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li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se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mai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atribuie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grade de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calificare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, cum era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odată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.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Salariul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funcție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al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acestora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este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1160 lei, 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la care se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adaugă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140 lei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nocivitate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cite </a:t>
            </a:r>
            <a:r>
              <a:rPr lang="en-US" sz="2600" b="1" dirty="0" smtClean="0">
                <a:latin typeface="Times New Roman" pitchFamily="18" charset="0"/>
                <a:cs typeface="Times New Roman" pitchFamily="18" charset="0"/>
              </a:rPr>
              <a:t>5%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salariul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funcție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vechimea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muncă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calitate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bucătar-șef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fiecare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5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ani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). Se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atestă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exodul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masiv 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de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bucătari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educație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timpurie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.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 Numai în mun. Chișinău este in deficit de 35 bucătari.</a:t>
            </a:r>
          </a:p>
          <a:p>
            <a:pPr lvl="0"/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/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Probleme (1)</a:t>
            </a:r>
            <a:endParaRPr lang="ro-RO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916832"/>
            <a:ext cx="8229600" cy="4090459"/>
          </a:xfrm>
        </p:spPr>
        <p:txBody>
          <a:bodyPr/>
          <a:lstStyle/>
          <a:p>
            <a:pPr lvl="0"/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Lacune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legislative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privind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achizițiile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publice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– se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achiziționează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produse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mai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ieftine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, nu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mai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calitative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 </a:t>
            </a:r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Iresponsabilitatea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primăriilor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care nu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alimentează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copiii din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preșcolare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nici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măcar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în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conform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itate cu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ace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bani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care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primesc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strict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alimentația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o-RO" dirty="0" smtClean="0"/>
              <a:t>(2)</a:t>
            </a:r>
            <a:endParaRPr lang="ro-RO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95536" y="1556792"/>
            <a:ext cx="8640960" cy="4536504"/>
          </a:xfrm>
        </p:spPr>
        <p:txBody>
          <a:bodyPr>
            <a:normAutofit fontScale="92500" lnSpcReduction="20000"/>
          </a:bodyPr>
          <a:lstStyle/>
          <a:p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Direcția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Educație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Tineret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, Sport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sect.Botanica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municipiului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Chi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ș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in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u 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examinat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echivalentul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financiar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al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normelor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naturale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alimentația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unui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învățămînt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preșcolar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subordinate DETS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Botanica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constatat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alimentația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(conform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normelor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naturale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/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fiziologice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 la un program de 12 ore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trebuit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să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coste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:</a:t>
            </a:r>
          </a:p>
          <a:p>
            <a:pPr>
              <a:buNone/>
            </a:pP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		-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pentru antepreșcolari -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26,90 lei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comparativ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cu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17,55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	   	  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lei –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	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norma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stabilită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Ministerul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Finanțelor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), </a:t>
            </a:r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		- 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preșcolari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31,05 lei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(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comparativ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cu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17,55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	   	  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lei), </a:t>
            </a:r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		-  pentru c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opiii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contact cu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tuberculoz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trebuit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să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	   	  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se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alimenteze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b="1" dirty="0" smtClean="0">
                <a:latin typeface="Times New Roman" pitchFamily="18" charset="0"/>
                <a:cs typeface="Times New Roman" pitchFamily="18" charset="0"/>
              </a:rPr>
              <a:t>41,95 lei</a:t>
            </a:r>
            <a:r>
              <a:rPr lang="ro-RO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(comparativ cu 22,80 lei 	   	   actualmente). </a:t>
            </a: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o-RO" sz="3200" dirty="0" smtClean="0"/>
              <a:t>Normele financiare  versus indicele prețurilor de consum (aprilie 2016)</a:t>
            </a:r>
            <a:endParaRPr lang="ro-RO" sz="3200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628800"/>
            <a:ext cx="8363272" cy="4968552"/>
          </a:xfrm>
        </p:spPr>
        <p:txBody>
          <a:bodyPr>
            <a:normAutofit fontScale="32500" lnSpcReduction="20000"/>
          </a:bodyPr>
          <a:lstStyle/>
          <a:p>
            <a:pPr>
              <a:buNone/>
            </a:pP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6800" dirty="0" smtClean="0">
                <a:latin typeface="Times New Roman" pitchFamily="18" charset="0"/>
                <a:cs typeface="Times New Roman" pitchFamily="18" charset="0"/>
              </a:rPr>
              <a:t>rezultatul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ședinței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grupului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intersectorial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privind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problematica</a:t>
            </a:r>
            <a:endParaRPr lang="ro-RO" sz="6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alimentației</a:t>
            </a:r>
            <a:r>
              <a:rPr lang="ro-RO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/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elevilor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învățămîntul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general,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convocat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de</a:t>
            </a:r>
            <a:endParaRPr lang="ro-RO" sz="6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Ministerul</a:t>
            </a:r>
            <a:r>
              <a:rPr lang="ro-RO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Educației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(19</a:t>
            </a:r>
            <a:r>
              <a:rPr lang="ro-RO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aprilie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2016) s-au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făcut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următoarele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propuneri</a:t>
            </a:r>
            <a:endParaRPr lang="ro-RO" sz="6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referitoare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la</a:t>
            </a:r>
            <a:r>
              <a:rPr lang="ro-RO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îmbunătățirea</a:t>
            </a:r>
            <a:r>
              <a:rPr lang="ro-RO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alimentației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învățămînt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:</a:t>
            </a:r>
            <a:endParaRPr lang="ro-RO" sz="6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6800" b="1" dirty="0" smtClean="0">
                <a:latin typeface="Times New Roman" pitchFamily="18" charset="0"/>
                <a:cs typeface="Times New Roman" pitchFamily="18" charset="0"/>
              </a:rPr>
              <a:t> </a:t>
            </a:r>
            <a:endParaRPr lang="ro-RO" sz="6800" b="1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endParaRPr lang="ro-RO" sz="68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Elaborarea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meniurilor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-model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variate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diversificarea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alimentației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grădinițe</a:t>
            </a:r>
            <a:r>
              <a:rPr lang="ro-RO" sz="6800" dirty="0" smtClean="0">
                <a:latin typeface="Times New Roman" pitchFamily="18" charset="0"/>
                <a:cs typeface="Times New Roman" pitchFamily="18" charset="0"/>
              </a:rPr>
              <a:t> cu varierea produselor, îndeosebi a fructelor și legumelor în dependență de sezon (vară-toamnă; iarnă-primăvară), care să conțină, inclusiv, și apa plată potabilă, îmbuteliată cu norme zilnice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6800" dirty="0" smtClean="0">
                <a:latin typeface="Times New Roman" pitchFamily="18" charset="0"/>
                <a:cs typeface="Times New Roman" pitchFamily="18" charset="0"/>
              </a:rPr>
              <a:t>(s-a făcut)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sz="68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 </a:t>
            </a:r>
            <a:endParaRPr lang="ro-RO" sz="68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Revizuirea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listei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produse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alimentare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acceptabile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interzise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alimentația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la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grădiniță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la </a:t>
            </a:r>
            <a:r>
              <a:rPr lang="en-US" sz="6800" dirty="0" err="1" smtClean="0">
                <a:latin typeface="Times New Roman" pitchFamily="18" charset="0"/>
                <a:cs typeface="Times New Roman" pitchFamily="18" charset="0"/>
              </a:rPr>
              <a:t>școală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6800" dirty="0" smtClean="0">
                <a:latin typeface="Times New Roman" pitchFamily="18" charset="0"/>
                <a:cs typeface="Times New Roman" pitchFamily="18" charset="0"/>
              </a:rPr>
              <a:t> (s-a făcut)</a:t>
            </a:r>
            <a:r>
              <a:rPr lang="en-US" sz="68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sz="6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sz="4000" dirty="0" smtClean="0">
              <a:latin typeface="Times New Roman" pitchFamily="18" charset="0"/>
              <a:cs typeface="Times New Roman" pitchFamily="18" charset="0"/>
            </a:endParaRPr>
          </a:p>
          <a:p>
            <a:pPr>
              <a:buNone/>
            </a:pPr>
            <a:r>
              <a:rPr lang="en-US" sz="4000" dirty="0" smtClean="0">
                <a:latin typeface="Times New Roman" pitchFamily="18" charset="0"/>
                <a:cs typeface="Times New Roman" pitchFamily="18" charset="0"/>
              </a:rPr>
              <a:t> </a:t>
            </a:r>
            <a:endParaRPr lang="ro-RO" sz="40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o-RO" dirty="0" smtClean="0"/>
              <a:t/>
            </a:r>
            <a:br>
              <a:rPr lang="ro-RO" dirty="0" smtClean="0"/>
            </a:br>
            <a:r>
              <a:rPr lang="en-US" dirty="0" err="1" smtClean="0"/>
              <a:t>Recomandări</a:t>
            </a:r>
            <a:r>
              <a:rPr lang="en-US" dirty="0" smtClean="0"/>
              <a:t> de </a:t>
            </a:r>
            <a:r>
              <a:rPr lang="en-US" dirty="0" err="1" smtClean="0"/>
              <a:t>îmbunătățire</a:t>
            </a:r>
            <a:r>
              <a:rPr lang="en-US" dirty="0" smtClean="0"/>
              <a:t> a </a:t>
            </a:r>
            <a:r>
              <a:rPr lang="en-US" dirty="0" err="1" smtClean="0"/>
              <a:t>alimentației</a:t>
            </a:r>
            <a:r>
              <a:rPr lang="en-US" dirty="0" smtClean="0"/>
              <a:t> </a:t>
            </a:r>
            <a:r>
              <a:rPr lang="en-US" dirty="0" err="1" smtClean="0"/>
              <a:t>copiilor</a:t>
            </a:r>
            <a:r>
              <a:rPr lang="ro-RO" dirty="0" smtClean="0"/>
              <a:t> (1)</a:t>
            </a:r>
            <a:r>
              <a:rPr lang="en-US" dirty="0" smtClean="0"/>
              <a:t>.</a:t>
            </a:r>
            <a:r>
              <a:rPr lang="ro-RO" dirty="0" smtClean="0"/>
              <a:t/>
            </a:r>
            <a:br>
              <a:rPr lang="ro-RO" dirty="0" smtClean="0"/>
            </a:br>
            <a:endParaRPr lang="ro-RO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340768"/>
            <a:ext cx="8229600" cy="5040560"/>
          </a:xfrm>
        </p:spPr>
        <p:txBody>
          <a:bodyPr>
            <a:normAutofit fontScale="85000" lnSpcReduction="20000"/>
          </a:bodyPr>
          <a:lstStyle/>
          <a:p>
            <a:pPr lvl="0"/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Certificarea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tuturor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produselor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alimentare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destinate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/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elevilor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– ANSA.</a:t>
            </a:r>
            <a:endParaRPr lang="ro-RO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sz="28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Majorarea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graduală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– cu 10%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anual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ro-RO" sz="2800" dirty="0" smtClean="0">
                <a:latin typeface="Times New Roman" pitchFamily="18" charset="0"/>
                <a:cs typeface="Times New Roman" pitchFamily="18" charset="0"/>
              </a:rPr>
              <a:t>a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normelor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financiare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atît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partea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bugetului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cît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contribuția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partea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părinților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începînd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cu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anul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2017/2018,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ajustarea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la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normele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fiziologice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consum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indexarea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conformitate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cu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inflația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en-US" sz="2800" u="sng" dirty="0" err="1" smtClean="0">
                <a:latin typeface="Times New Roman" pitchFamily="18" charset="0"/>
                <a:cs typeface="Times New Roman" pitchFamily="18" charset="0"/>
              </a:rPr>
              <a:t>Ministerul</a:t>
            </a:r>
            <a:r>
              <a:rPr lang="en-US" sz="2800" u="sng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u="sng" dirty="0" err="1" smtClean="0">
                <a:latin typeface="Times New Roman" pitchFamily="18" charset="0"/>
                <a:cs typeface="Times New Roman" pitchFamily="18" charset="0"/>
              </a:rPr>
              <a:t>Finanțelor</a:t>
            </a:r>
            <a:r>
              <a:rPr lang="ro-RO" sz="2800" dirty="0" smtClean="0">
                <a:latin typeface="Times New Roman" pitchFamily="18" charset="0"/>
                <a:cs typeface="Times New Roman" pitchFamily="18" charset="0"/>
              </a:rPr>
              <a:t>, în așa fel încît în 4-5 ani să echilibrăm contribuția statului și a părinților pentru alimentația copiilor în grădinițe (50/50)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lvl="0"/>
            <a:endParaRPr lang="en-US" sz="28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Monitorizarea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permanenta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asigurarii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alimetatiei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corecte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in IET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prin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colaborarea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dintre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toate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structurile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teritoraiale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implicate: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cele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sanatate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asistenta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sociala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financiare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ANSA,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achizitiile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publice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OLSDI.</a:t>
            </a:r>
            <a:endParaRPr lang="ro-RO" sz="28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066130"/>
          </a:xfrm>
        </p:spPr>
        <p:txBody>
          <a:bodyPr/>
          <a:lstStyle/>
          <a:p>
            <a:pPr algn="ctr"/>
            <a:r>
              <a:rPr lang="ro-RO" dirty="0" smtClean="0"/>
              <a:t>(2)</a:t>
            </a:r>
            <a:endParaRPr lang="ro-RO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67544" y="1628800"/>
            <a:ext cx="8229600" cy="5040560"/>
          </a:xfrm>
        </p:spPr>
        <p:txBody>
          <a:bodyPr>
            <a:normAutofit fontScale="85000" lnSpcReduction="20000"/>
          </a:bodyPr>
          <a:lstStyle/>
          <a:p>
            <a:pPr lvl="0"/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pilotarea meniurilor diversificate, elaborate și aprobate de MS, inclusiv și posibilitatea de acoperire a normei financiare de către buget (inclusiv și a APL) și părinți conform normelor fiziologice stabilite;</a:t>
            </a:r>
          </a:p>
          <a:p>
            <a:pPr lvl="0"/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dotarea IET cu utilajul tehnologic necesar, pentru a răspunde cerințelor MS privind prepararea bucatelor pentru copii;</a:t>
            </a:r>
          </a:p>
          <a:p>
            <a:pPr lvl="0"/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instituirea în statele de personal a DGETS sau a Direcției de Învățământ sectoriale a unei unități de tehnolog și a unei unități de medic nutriționist pentru organizarea corectă, monitorizarea și evaluarea asigurării alimentației oferite copiilor/elevilor;</a:t>
            </a:r>
          </a:p>
          <a:p>
            <a:pPr lvl="0"/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instruirea bucătarilor din instituțiile de învățămînt preșcolar în aplicarea tehnologiilor moderne de preparare a bucatelor pentru copiii mici etc.</a:t>
            </a: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ro-RO" sz="3600" dirty="0" smtClean="0"/>
              <a:t>Pilotarea unui model îmbunătățit de alimentație – s.Botanica</a:t>
            </a:r>
            <a:endParaRPr lang="ro-RO" sz="3600" dirty="0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628800"/>
            <a:ext cx="8229600" cy="4680520"/>
          </a:xfrm>
        </p:spPr>
        <p:txBody>
          <a:bodyPr>
            <a:normAutofit fontScale="85000" lnSpcReduction="20000"/>
          </a:bodyPr>
          <a:lstStyle/>
          <a:p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Evaluarea stării de sănătate a copiilor din instituțiile de educație timpurie din Republica Moldova în perioada anilor 2012-2015 denotă creșterea nivelului  morbidității generale de la 810,5 pînă la 841,7 cazuri la 1000 copii. Dinamica morbidității cronice la preșcolari a manifestat un caracter oscilant, variind  de la 50,4 pînă la 49,9 cazuri la 1000 copii.</a:t>
            </a: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Bolile aparatului digestiv se plasează printre primele locuri în structura morbidității generale atît la preșcolari. Astfel, la copiii de vîrstă preșcolară în ultimii 4 ani bolile aparatului digestiv ocupă al II-lea loc în structura morbidității generale, constituind 5,9%. </a:t>
            </a:r>
            <a:endParaRPr lang="ro-RO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Rația copiilor (cu durata de activitate de 9,5-10 ore) constituie 75% din valoarea calorică</a:t>
            </a:r>
            <a:r>
              <a:rPr lang="ro-RO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Evaluarea stării de sănătate a copiilor (MS)</a:t>
            </a:r>
            <a:r>
              <a:rPr lang="ro-RO" dirty="0" smtClean="0"/>
              <a:t/>
            </a:r>
            <a:br>
              <a:rPr lang="ro-RO" dirty="0" smtClean="0"/>
            </a:br>
            <a:endParaRPr lang="ro-RO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628800"/>
            <a:ext cx="8229600" cy="4536504"/>
          </a:xfrm>
        </p:spPr>
        <p:txBody>
          <a:bodyPr>
            <a:normAutofit fontScale="92500" lnSpcReduction="20000"/>
          </a:bodyPr>
          <a:lstStyle/>
          <a:p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Insuficiența unor nutrienți de bază în alimentația zilnică a copiilor  de vîrstă preșcolară duce la apariția bolilor sîngelui și sistemului hematopoietic, care în perioada anilor 2012 – 2015 sînt clasate pe locul IV, constituind 3,5% în structura morbidității generale. </a:t>
            </a: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Conform studiului MICS desfășurat în anul 2012, în Republica Moldova, circa 6% dintre copii au retard statural (înălţime mică pentru vrstă),  2% - au retard ponderal (greutate mică pentru înălţime) şi 2% sunt subponderali (greutate mică pentru vîrstă). </a:t>
            </a:r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Concomitent, circa 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5</a:t>
            </a:r>
            <a:r>
              <a:rPr lang="it-IT" dirty="0" smtClean="0">
                <a:latin typeface="Times New Roman" pitchFamily="18" charset="0"/>
                <a:cs typeface="Times New Roman" pitchFamily="18" charset="0"/>
              </a:rPr>
              <a:t> la sută dintre copii sunt supraponderali (greutate mare pentru înălţime)</a:t>
            </a: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o-RO" dirty="0" smtClean="0"/>
              <a:t>(2)</a:t>
            </a:r>
            <a:endParaRPr lang="ro-RO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481328"/>
            <a:ext cx="8229600" cy="4972008"/>
          </a:xfrm>
        </p:spPr>
        <p:txBody>
          <a:bodyPr>
            <a:normAutofit/>
          </a:bodyPr>
          <a:lstStyle/>
          <a:p>
            <a:r>
              <a:rPr lang="ro-RO" sz="2400" dirty="0" smtClean="0">
                <a:latin typeface="Times New Roman" pitchFamily="18" charset="0"/>
                <a:cs typeface="Times New Roman" pitchFamily="18" charset="0"/>
              </a:rPr>
              <a:t>Un comportament  alimentar  adecvat asociat cu practicarea regulată a activității fizice în  perioada copilăriei  previne  sau întîrzie apariţia la vîrsta de adult a unor boli ale societăţii moderne (bolile coronariene, hipertensiunea arterială, diabetul zaharat, unele forme de cancer etc.).</a:t>
            </a:r>
          </a:p>
          <a:p>
            <a:endParaRPr lang="ro-RO" sz="24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ro-RO" sz="2400" dirty="0" smtClean="0">
                <a:latin typeface="Times New Roman" pitchFamily="18" charset="0"/>
                <a:cs typeface="Times New Roman" pitchFamily="18" charset="0"/>
              </a:rPr>
              <a:t>Cercetările în domeniu demonstrează că alimentația posedă atît un impact fizic, cît și unul psihic asupra stării de sănătate a copiilor și adolescenților. Astfel, la  copiii  cu  malnutriţie,  orice  reducere  în  furnizarea  de  energie  şi/sau  de  nutrienţi esenţiali are  repercusiuni  profunde  asupra  dezvoltării structurale şi funcţionale a sistemului nervos central. </a:t>
            </a:r>
          </a:p>
          <a:p>
            <a:endParaRPr lang="ro-RO" sz="25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/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dirty="0" smtClean="0"/>
              <a:t>Argument</a:t>
            </a:r>
            <a:endParaRPr lang="ro-RO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o-RO" dirty="0" smtClean="0"/>
          </a:p>
          <a:p>
            <a:endParaRPr lang="ro-RO" dirty="0" smtClean="0"/>
          </a:p>
          <a:p>
            <a:endParaRPr lang="ro-RO" dirty="0" smtClean="0"/>
          </a:p>
          <a:p>
            <a:pPr algn="ctr">
              <a:buNone/>
            </a:pPr>
            <a:r>
              <a:rPr lang="ro-RO" sz="5400" b="1" dirty="0" smtClean="0">
                <a:latin typeface="Times New Roman" pitchFamily="18" charset="0"/>
                <a:cs typeface="Times New Roman" pitchFamily="18" charset="0"/>
              </a:rPr>
              <a:t>MULȚUMESC!</a:t>
            </a:r>
            <a:endParaRPr lang="ro-RO" sz="54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o-RO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ctr"/>
            <a:endParaRPr lang="ro-RO" sz="48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o-RO" sz="48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o-RO" sz="4800" b="1" dirty="0" smtClean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o-RO" sz="4800" b="1" dirty="0" smtClean="0">
                <a:latin typeface="Times New Roman" pitchFamily="18" charset="0"/>
                <a:cs typeface="Times New Roman" pitchFamily="18" charset="0"/>
              </a:rPr>
              <a:t>COMENTARII</a:t>
            </a:r>
            <a:endParaRPr lang="ro-RO" sz="4800" b="1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362274"/>
          </a:xfrm>
        </p:spPr>
        <p:txBody>
          <a:bodyPr>
            <a:normAutofit fontScale="90000"/>
          </a:bodyPr>
          <a:lstStyle/>
          <a:p>
            <a:pPr algn="ctr"/>
            <a:r>
              <a:rPr lang="ro-RO" sz="4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4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4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4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4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4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44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44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6000" dirty="0" smtClean="0">
                <a:latin typeface="Times New Roman" pitchFamily="18" charset="0"/>
                <a:cs typeface="Times New Roman" pitchFamily="18" charset="0"/>
              </a:rPr>
              <a:t>???</a:t>
            </a:r>
            <a:br>
              <a:rPr lang="ro-RO" sz="6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60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6000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60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6000" dirty="0" smtClean="0">
                <a:latin typeface="Times New Roman" pitchFamily="18" charset="0"/>
                <a:cs typeface="Times New Roman" pitchFamily="18" charset="0"/>
              </a:rPr>
            </a:br>
            <a:endParaRPr lang="ro-RO" sz="6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23528" y="1916832"/>
            <a:ext cx="8568952" cy="4536504"/>
          </a:xfrm>
        </p:spPr>
        <p:txBody>
          <a:bodyPr>
            <a:normAutofit/>
          </a:bodyPr>
          <a:lstStyle/>
          <a:p>
            <a:pPr lvl="0"/>
            <a:r>
              <a:rPr lang="ro-RO" sz="2600" b="1" i="1" dirty="0" smtClean="0">
                <a:latin typeface="Times New Roman" pitchFamily="18" charset="0"/>
                <a:cs typeface="Times New Roman" pitchFamily="18" charset="0"/>
              </a:rPr>
              <a:t>Ordinul  anual al Ministerului Educației 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„Cu privire la </a:t>
            </a:r>
            <a:r>
              <a:rPr lang="ro-RO" sz="2600" u="sng" dirty="0" smtClean="0">
                <a:latin typeface="Times New Roman" pitchFamily="18" charset="0"/>
                <a:cs typeface="Times New Roman" pitchFamily="18" charset="0"/>
              </a:rPr>
              <a:t>normele financiare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 pentru alimentarea copiilor/elevilor în instituțiile de învățămînt</a:t>
            </a:r>
            <a:r>
              <a:rPr lang="ro-RO" sz="2600" i="1" dirty="0" smtClean="0">
                <a:latin typeface="Times New Roman" pitchFamily="18" charset="0"/>
                <a:cs typeface="Times New Roman" pitchFamily="18" charset="0"/>
              </a:rPr>
              <a:t>”, </a:t>
            </a:r>
            <a:r>
              <a:rPr lang="ro-RO" sz="2600" dirty="0" smtClean="0">
                <a:latin typeface="Times New Roman" pitchFamily="18" charset="0"/>
                <a:cs typeface="Times New Roman" pitchFamily="18" charset="0"/>
              </a:rPr>
              <a:t>coordonat cu Ministerul Finanțelor.</a:t>
            </a:r>
          </a:p>
          <a:p>
            <a:pPr lvl="0"/>
            <a:endParaRPr lang="ro-RO" sz="2600" dirty="0" smtClean="0"/>
          </a:p>
          <a:p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Instrucțiunea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cu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privire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la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condițiile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modul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scutire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plată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întreținerea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educație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preșcolară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școli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de tip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internat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a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familii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cu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mulți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copii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cele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socialmente</a:t>
            </a:r>
            <a:r>
              <a:rPr lang="en-US" sz="26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b="1" i="1" dirty="0" err="1" smtClean="0">
                <a:latin typeface="Times New Roman" pitchFamily="18" charset="0"/>
                <a:cs typeface="Times New Roman" pitchFamily="18" charset="0"/>
              </a:rPr>
              <a:t>vulnerabile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ordinul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Ministerului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Educației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600" dirty="0" err="1" smtClean="0">
                <a:latin typeface="Times New Roman" pitchFamily="18" charset="0"/>
                <a:cs typeface="Times New Roman" pitchFamily="18" charset="0"/>
              </a:rPr>
              <a:t>Științei</a:t>
            </a:r>
            <a:r>
              <a:rPr lang="en-US" sz="2600" dirty="0" smtClean="0">
                <a:latin typeface="Times New Roman" pitchFamily="18" charset="0"/>
                <a:cs typeface="Times New Roman" pitchFamily="18" charset="0"/>
              </a:rPr>
              <a:t> din 22.06.1999)</a:t>
            </a:r>
            <a:endParaRPr lang="ro-RO" sz="26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ro-RO" sz="2900" dirty="0" smtClean="0"/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692696"/>
            <a:ext cx="8229600" cy="724942"/>
          </a:xfrm>
        </p:spPr>
        <p:txBody>
          <a:bodyPr>
            <a:normAutofit fontScale="90000"/>
          </a:bodyPr>
          <a:lstStyle/>
          <a:p>
            <a:r>
              <a:rPr lang="ro-RO" sz="2800" dirty="0" smtClean="0">
                <a:solidFill>
                  <a:prstClr val="black"/>
                </a:solidFill>
                <a:latin typeface="Times New Roman"/>
                <a:ea typeface="PMingLiU"/>
              </a:rPr>
              <a:t/>
            </a:r>
            <a:br>
              <a:rPr lang="ro-RO" sz="2800" dirty="0" smtClean="0">
                <a:solidFill>
                  <a:prstClr val="black"/>
                </a:solidFill>
                <a:latin typeface="Times New Roman"/>
                <a:ea typeface="PMingLiU"/>
              </a:rPr>
            </a:br>
            <a:r>
              <a:rPr lang="ro-RO" sz="2800" dirty="0" smtClean="0">
                <a:solidFill>
                  <a:prstClr val="black"/>
                </a:solidFill>
                <a:latin typeface="Times New Roman"/>
                <a:ea typeface="PMingLiU"/>
              </a:rPr>
              <a:t>Alimentarea </a:t>
            </a:r>
            <a:r>
              <a:rPr lang="en-US" sz="2800" dirty="0" err="1" smtClean="0">
                <a:solidFill>
                  <a:prstClr val="black"/>
                </a:solidFill>
                <a:latin typeface="Times New Roman"/>
                <a:ea typeface="PMingLiU"/>
              </a:rPr>
              <a:t>copiilor</a:t>
            </a:r>
            <a:r>
              <a:rPr lang="en-US" sz="2800" dirty="0" smtClean="0">
                <a:solidFill>
                  <a:prstClr val="black"/>
                </a:solidFill>
                <a:latin typeface="Times New Roman"/>
                <a:ea typeface="PMingLiU"/>
              </a:rPr>
              <a:t> </a:t>
            </a:r>
            <a:r>
              <a:rPr lang="ro-RO" sz="2800" dirty="0" smtClean="0">
                <a:solidFill>
                  <a:prstClr val="black"/>
                </a:solidFill>
                <a:latin typeface="Times New Roman"/>
                <a:ea typeface="PMingLiU"/>
              </a:rPr>
              <a:t>și elevilor în instituțiile de învățămînt general în anul de studii 2015-2016 a fost organizată conform actelor normative în vigoare (</a:t>
            </a:r>
            <a:r>
              <a:rPr lang="ro-RO" sz="3600" dirty="0" smtClean="0">
                <a:solidFill>
                  <a:prstClr val="black"/>
                </a:solidFill>
                <a:latin typeface="Times New Roman"/>
                <a:ea typeface="PMingLiU"/>
              </a:rPr>
              <a:t>1</a:t>
            </a:r>
            <a:r>
              <a:rPr lang="ro-RO" sz="2800" dirty="0" smtClean="0">
                <a:solidFill>
                  <a:prstClr val="black"/>
                </a:solidFill>
                <a:latin typeface="Times New Roman"/>
                <a:ea typeface="PMingLiU"/>
              </a:rPr>
              <a:t>): </a:t>
            </a:r>
            <a:r>
              <a:rPr lang="ru-RU" sz="2800" dirty="0" smtClean="0">
                <a:solidFill>
                  <a:prstClr val="black"/>
                </a:solidFill>
              </a:rPr>
              <a:t/>
            </a:r>
            <a:br>
              <a:rPr lang="ru-RU" sz="2800" dirty="0" smtClean="0">
                <a:solidFill>
                  <a:prstClr val="black"/>
                </a:solidFill>
              </a:rPr>
            </a:br>
            <a:r>
              <a:rPr lang="ro-RO" sz="2800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sz="2800" dirty="0" smtClean="0">
                <a:latin typeface="Times New Roman" pitchFamily="18" charset="0"/>
                <a:cs typeface="Times New Roman" pitchFamily="18" charset="0"/>
              </a:rPr>
            </a:br>
            <a:endParaRPr lang="ro-RO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23528" y="1196752"/>
            <a:ext cx="8568952" cy="5661248"/>
          </a:xfrm>
        </p:spPr>
        <p:txBody>
          <a:bodyPr>
            <a:normAutofit/>
          </a:bodyPr>
          <a:lstStyle/>
          <a:p>
            <a:pPr lvl="0"/>
            <a:endParaRPr lang="ro-RO" sz="2400" b="1" i="1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ro-RO" sz="2400" b="1" i="1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en-US" sz="2400" b="1" i="1" dirty="0" err="1" smtClean="0">
                <a:latin typeface="Times New Roman" pitchFamily="18" charset="0"/>
                <a:cs typeface="Times New Roman" pitchFamily="18" charset="0"/>
              </a:rPr>
              <a:t>Recomandările</a:t>
            </a:r>
            <a:r>
              <a:rPr lang="en-US" sz="2400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b="1" i="1" dirty="0" err="1" smtClean="0">
                <a:latin typeface="Times New Roman" pitchFamily="18" charset="0"/>
                <a:cs typeface="Times New Roman" pitchFamily="18" charset="0"/>
              </a:rPr>
              <a:t>metodice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“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Privind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organizarea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alimentației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echilibrate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copii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”, elaborate de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Centrul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National de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Sănătate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Publică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aprobate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prin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Hotărîrea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Consiliului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experți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al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Ministerului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Sănătății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al RM din </a:t>
            </a:r>
            <a:r>
              <a:rPr lang="en-US" sz="2400" b="1" dirty="0" smtClean="0">
                <a:latin typeface="Times New Roman" pitchFamily="18" charset="0"/>
                <a:cs typeface="Times New Roman" pitchFamily="18" charset="0"/>
              </a:rPr>
              <a:t>15.08.2016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care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sînt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expuse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u="sng" dirty="0" err="1" smtClean="0">
                <a:latin typeface="Times New Roman" pitchFamily="18" charset="0"/>
                <a:cs typeface="Times New Roman" pitchFamily="18" charset="0"/>
              </a:rPr>
              <a:t>normele</a:t>
            </a:r>
            <a:r>
              <a:rPr lang="en-US" sz="2400" u="sng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u="sng" dirty="0" err="1" smtClean="0">
                <a:latin typeface="Times New Roman" pitchFamily="18" charset="0"/>
                <a:cs typeface="Times New Roman" pitchFamily="18" charset="0"/>
              </a:rPr>
              <a:t>fiziologice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trofine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organice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(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proteine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glucide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lipide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u="sng" dirty="0" err="1" smtClean="0">
                <a:latin typeface="Times New Roman" pitchFamily="18" charset="0"/>
                <a:cs typeface="Times New Roman" pitchFamily="18" charset="0"/>
              </a:rPr>
              <a:t>sortimentul</a:t>
            </a:r>
            <a:r>
              <a:rPr lang="en-US" sz="2400" u="sng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2400" u="sng" dirty="0" err="1" smtClean="0">
                <a:latin typeface="Times New Roman" pitchFamily="18" charset="0"/>
                <a:cs typeface="Times New Roman" pitchFamily="18" charset="0"/>
              </a:rPr>
              <a:t>produse</a:t>
            </a:r>
            <a:r>
              <a:rPr lang="en-US" sz="2400" u="sng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u="sng" dirty="0" err="1" smtClean="0">
                <a:latin typeface="Times New Roman" pitchFamily="18" charset="0"/>
                <a:cs typeface="Times New Roman" pitchFamily="18" charset="0"/>
              </a:rPr>
              <a:t>alimentare</a:t>
            </a:r>
            <a:r>
              <a:rPr lang="en-US" sz="2400" b="1" u="sng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u="sng" dirty="0" smtClean="0">
                <a:latin typeface="Times New Roman" pitchFamily="18" charset="0"/>
                <a:cs typeface="Times New Roman" pitchFamily="18" charset="0"/>
              </a:rPr>
              <a:t>de </a:t>
            </a:r>
            <a:r>
              <a:rPr lang="en-US" sz="2400" u="sng" dirty="0" err="1" smtClean="0">
                <a:latin typeface="Times New Roman" pitchFamily="18" charset="0"/>
                <a:cs typeface="Times New Roman" pitchFamily="18" charset="0"/>
              </a:rPr>
              <a:t>consum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u="sng" dirty="0" err="1" smtClean="0">
                <a:latin typeface="Times New Roman" pitchFamily="18" charset="0"/>
                <a:cs typeface="Times New Roman" pitchFamily="18" charset="0"/>
              </a:rPr>
              <a:t>zilnic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un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copil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din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copii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400" dirty="0" err="1" smtClean="0">
                <a:latin typeface="Times New Roman" pitchFamily="18" charset="0"/>
                <a:cs typeface="Times New Roman" pitchFamily="18" charset="0"/>
              </a:rPr>
              <a:t>adolescenți</a:t>
            </a:r>
            <a:r>
              <a:rPr lang="en-US" sz="24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sz="24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endParaRPr lang="ro-RO" sz="24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435280" cy="922114"/>
          </a:xfrm>
        </p:spPr>
        <p:txBody>
          <a:bodyPr>
            <a:noAutofit/>
          </a:bodyPr>
          <a:lstStyle/>
          <a:p>
            <a:pPr algn="ctr"/>
            <a:r>
              <a:rPr lang="ro-RO" sz="4000" dirty="0" smtClean="0">
                <a:latin typeface="Times New Roman" pitchFamily="18" charset="0"/>
                <a:cs typeface="Times New Roman" pitchFamily="18" charset="0"/>
              </a:rPr>
              <a:t>(2)</a:t>
            </a:r>
            <a:endParaRPr lang="ro-RO" sz="40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988840"/>
          <a:ext cx="8229600" cy="446449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98576"/>
                <a:gridCol w="1512168"/>
                <a:gridCol w="2448272"/>
                <a:gridCol w="2170584"/>
              </a:tblGrid>
              <a:tr h="1116124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2400" b="1" i="1" dirty="0">
                          <a:latin typeface="Times New Roman"/>
                          <a:ea typeface="Times New Roman"/>
                          <a:cs typeface="Times New Roman"/>
                        </a:rPr>
                        <a:t>Program de </a:t>
                      </a:r>
                      <a:r>
                        <a:rPr lang="en-US" sz="2400" b="1" i="1" dirty="0" err="1">
                          <a:latin typeface="Times New Roman"/>
                          <a:ea typeface="Times New Roman"/>
                          <a:cs typeface="Times New Roman"/>
                        </a:rPr>
                        <a:t>activitate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2400" b="1" i="1" dirty="0">
                          <a:latin typeface="Times New Roman"/>
                          <a:ea typeface="Times New Roman"/>
                          <a:cs typeface="Times New Roman"/>
                        </a:rPr>
                        <a:t>Nr. de </a:t>
                      </a:r>
                      <a:r>
                        <a:rPr lang="en-US" sz="2400" b="1" i="1" dirty="0" err="1">
                          <a:latin typeface="Times New Roman"/>
                          <a:ea typeface="Times New Roman"/>
                          <a:cs typeface="Times New Roman"/>
                        </a:rPr>
                        <a:t>mese</a:t>
                      </a:r>
                      <a:r>
                        <a:rPr lang="en-US" sz="2400" b="1" i="1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400" b="1" i="1" dirty="0" err="1">
                          <a:latin typeface="Times New Roman"/>
                          <a:ea typeface="Times New Roman"/>
                          <a:cs typeface="Times New Roman"/>
                        </a:rPr>
                        <a:t>pe</a:t>
                      </a:r>
                      <a:r>
                        <a:rPr lang="en-US" sz="2400" b="1" i="1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400" b="1" i="1" dirty="0" err="1">
                          <a:latin typeface="Times New Roman"/>
                          <a:ea typeface="Times New Roman"/>
                          <a:cs typeface="Times New Roman"/>
                        </a:rPr>
                        <a:t>zi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2400" b="1" i="1" dirty="0" err="1">
                          <a:latin typeface="Times New Roman"/>
                          <a:ea typeface="Times New Roman"/>
                          <a:cs typeface="Times New Roman"/>
                        </a:rPr>
                        <a:t>Nr.instituții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en-US" sz="2400" b="1" i="1" dirty="0" err="1">
                          <a:latin typeface="Times New Roman"/>
                          <a:ea typeface="Times New Roman"/>
                          <a:cs typeface="Times New Roman"/>
                        </a:rPr>
                        <a:t>Număr</a:t>
                      </a:r>
                      <a:r>
                        <a:rPr lang="en-US" sz="2400" b="1" i="1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ro-RO" sz="2400" b="1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de </a:t>
                      </a:r>
                      <a:r>
                        <a:rPr lang="en-US" sz="2400" b="1" i="1" dirty="0" err="1" smtClean="0">
                          <a:latin typeface="Times New Roman"/>
                          <a:ea typeface="Times New Roman"/>
                          <a:cs typeface="Times New Roman"/>
                        </a:rPr>
                        <a:t>copii</a:t>
                      </a:r>
                      <a:r>
                        <a:rPr lang="en-US" sz="2400" b="1" i="1" dirty="0" smtClean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400" b="1" i="1" dirty="0">
                          <a:latin typeface="Times New Roman"/>
                          <a:ea typeface="Times New Roman"/>
                          <a:cs typeface="Times New Roman"/>
                        </a:rPr>
                        <a:t>care se </a:t>
                      </a:r>
                      <a:r>
                        <a:rPr lang="en-US" sz="2400" b="1" i="1" dirty="0" err="1">
                          <a:latin typeface="Times New Roman"/>
                          <a:ea typeface="Times New Roman"/>
                          <a:cs typeface="Times New Roman"/>
                        </a:rPr>
                        <a:t>alimentează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204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4 ore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1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35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204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>
                          <a:latin typeface="Times New Roman"/>
                          <a:ea typeface="Times New Roman"/>
                          <a:cs typeface="Times New Roman"/>
                        </a:rPr>
                        <a:t>6 ore</a:t>
                      </a:r>
                      <a:endParaRPr lang="ro-RO" sz="24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>
                          <a:latin typeface="Times New Roman"/>
                          <a:ea typeface="Times New Roman"/>
                          <a:cs typeface="Times New Roman"/>
                        </a:rPr>
                        <a:t>2</a:t>
                      </a:r>
                      <a:endParaRPr lang="ro-RO" sz="24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26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899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204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>
                          <a:latin typeface="Times New Roman"/>
                          <a:ea typeface="Times New Roman"/>
                          <a:cs typeface="Times New Roman"/>
                        </a:rPr>
                        <a:t>9-10,5 ore</a:t>
                      </a:r>
                      <a:endParaRPr lang="ro-RO" sz="24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ro-RO" sz="24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1199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111 942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204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>
                          <a:latin typeface="Times New Roman"/>
                          <a:ea typeface="Times New Roman"/>
                          <a:cs typeface="Times New Roman"/>
                        </a:rPr>
                        <a:t>12 ore</a:t>
                      </a:r>
                      <a:endParaRPr lang="ro-RO" sz="24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223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34923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1488166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>
                          <a:latin typeface="Times New Roman"/>
                          <a:ea typeface="Times New Roman"/>
                          <a:cs typeface="Times New Roman"/>
                        </a:rPr>
                        <a:t>24 ore</a:t>
                      </a:r>
                      <a:endParaRPr lang="ro-RO" sz="24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>
                          <a:latin typeface="Times New Roman"/>
                          <a:ea typeface="Times New Roman"/>
                          <a:cs typeface="Times New Roman"/>
                        </a:rPr>
                        <a:t>6</a:t>
                      </a:r>
                      <a:endParaRPr lang="ro-RO" sz="240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5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speciale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și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 4 de tip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sanatorial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 </a:t>
                      </a:r>
                      <a:r>
                        <a:rPr lang="en-US" sz="2400" dirty="0" err="1">
                          <a:latin typeface="Times New Roman"/>
                          <a:ea typeface="Times New Roman"/>
                          <a:cs typeface="Times New Roman"/>
                        </a:rPr>
                        <a:t>și</a:t>
                      </a: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 2 de tip </a:t>
                      </a:r>
                      <a:r>
                        <a:rPr lang="en-US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general</a:t>
                      </a:r>
                      <a:r>
                        <a:rPr lang="ro-RO" sz="2400" dirty="0" smtClean="0">
                          <a:latin typeface="Times New Roman"/>
                          <a:ea typeface="Times New Roman"/>
                          <a:cs typeface="Times New Roman"/>
                        </a:rPr>
                        <a:t>/grupe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dirty="0">
                          <a:latin typeface="Times New Roman"/>
                          <a:ea typeface="Times New Roman"/>
                          <a:cs typeface="Times New Roman"/>
                        </a:rPr>
                        <a:t>1904</a:t>
                      </a:r>
                      <a:endParaRPr lang="ro-RO" sz="2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72041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b="1" dirty="0">
                          <a:solidFill>
                            <a:srgbClr val="FF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Total</a:t>
                      </a:r>
                      <a:endParaRPr lang="ro-RO" sz="2400" dirty="0">
                        <a:solidFill>
                          <a:srgbClr val="FF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endParaRPr lang="ro-RO" sz="2400" dirty="0">
                        <a:solidFill>
                          <a:srgbClr val="FF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b="1" dirty="0">
                          <a:solidFill>
                            <a:srgbClr val="FF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1461</a:t>
                      </a:r>
                      <a:endParaRPr lang="ro-RO" sz="2400" dirty="0">
                        <a:solidFill>
                          <a:srgbClr val="FF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en-US" sz="2400" b="1" dirty="0">
                          <a:solidFill>
                            <a:srgbClr val="FF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149 703</a:t>
                      </a:r>
                      <a:endParaRPr lang="ro-RO" sz="2400" dirty="0">
                        <a:solidFill>
                          <a:srgbClr val="FF0000"/>
                        </a:solidFill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50106"/>
          </a:xfrm>
        </p:spPr>
        <p:txBody>
          <a:bodyPr>
            <a:normAutofit fontScale="90000"/>
          </a:bodyPr>
          <a:lstStyle/>
          <a:p>
            <a:pPr algn="ctr"/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Alimentația copiilor în IET</a:t>
            </a:r>
            <a:br>
              <a:rPr lang="ro-RO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o-RO" dirty="0" smtClean="0">
                <a:latin typeface="Times New Roman" pitchFamily="18" charset="0"/>
                <a:cs typeface="Times New Roman" pitchFamily="18" charset="0"/>
              </a:rPr>
            </a:br>
            <a:r>
              <a:rPr lang="ro-RO" sz="3100" dirty="0" smtClean="0">
                <a:latin typeface="Times New Roman" pitchFamily="18" charset="0"/>
                <a:cs typeface="Times New Roman" pitchFamily="18" charset="0"/>
              </a:rPr>
              <a:t>Frecvența meselor</a:t>
            </a:r>
            <a:endParaRPr lang="ro-RO" sz="31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ontent Placeholder 3"/>
          <p:cNvGraphicFramePr>
            <a:graphicFrameLocks noGrp="1"/>
          </p:cNvGraphicFramePr>
          <p:nvPr>
            <p:ph idx="1"/>
          </p:nvPr>
        </p:nvGraphicFramePr>
        <p:xfrm>
          <a:off x="457200" y="1700810"/>
          <a:ext cx="8229600" cy="409296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57400"/>
                <a:gridCol w="2057400"/>
                <a:gridCol w="2057400"/>
                <a:gridCol w="2057400"/>
              </a:tblGrid>
              <a:tr h="1278705">
                <a:tc>
                  <a:txBody>
                    <a:bodyPr/>
                    <a:lstStyle/>
                    <a:p>
                      <a:r>
                        <a:rPr lang="ro-RO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Tipul IET</a:t>
                      </a:r>
                      <a:endParaRPr lang="ro-RO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o-RO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Nr.</a:t>
                      </a:r>
                      <a:r>
                        <a:rPr lang="en-US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r>
                        <a:rPr lang="ro-RO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copii care se alimentează</a:t>
                      </a:r>
                      <a:endParaRPr lang="ro-RO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o-RO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Nr. copii scutiți de plată</a:t>
                      </a:r>
                      <a:endParaRPr lang="ro-RO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o-RO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Rata, %</a:t>
                      </a:r>
                      <a:endParaRPr lang="ro-RO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703564">
                <a:tc>
                  <a:txBody>
                    <a:bodyPr/>
                    <a:lstStyle/>
                    <a:p>
                      <a:r>
                        <a:rPr lang="ro-RO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General</a:t>
                      </a:r>
                      <a:endParaRPr lang="ro-RO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o-RO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148 197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4 581</a:t>
                      </a:r>
                      <a:endParaRPr lang="ro-RO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3,1</a:t>
                      </a:r>
                      <a:endParaRPr lang="ro-RO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703564">
                <a:tc>
                  <a:txBody>
                    <a:bodyPr/>
                    <a:lstStyle/>
                    <a:p>
                      <a:r>
                        <a:rPr lang="ro-RO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Sanatorial</a:t>
                      </a:r>
                      <a:endParaRPr lang="ro-RO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283</a:t>
                      </a:r>
                      <a:endParaRPr lang="ro-RO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283</a:t>
                      </a:r>
                      <a:endParaRPr lang="ro-RO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100</a:t>
                      </a:r>
                      <a:endParaRPr lang="ro-RO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703564">
                <a:tc>
                  <a:txBody>
                    <a:bodyPr/>
                    <a:lstStyle/>
                    <a:p>
                      <a:r>
                        <a:rPr lang="ro-RO" sz="2400" dirty="0" smtClean="0">
                          <a:latin typeface="Times New Roman" pitchFamily="18" charset="0"/>
                          <a:cs typeface="Times New Roman" pitchFamily="18" charset="0"/>
                        </a:rPr>
                        <a:t>Special</a:t>
                      </a:r>
                      <a:endParaRPr lang="ro-RO" sz="2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1223</a:t>
                      </a:r>
                      <a:endParaRPr lang="ro-RO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686</a:t>
                      </a:r>
                      <a:endParaRPr lang="ro-RO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latin typeface="Times New Roman" pitchFamily="18" charset="0"/>
                          <a:cs typeface="Times New Roman" pitchFamily="18" charset="0"/>
                        </a:rPr>
                        <a:t>56,1</a:t>
                      </a:r>
                      <a:endParaRPr lang="ro-RO" sz="2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703564">
                <a:tc>
                  <a:txBody>
                    <a:bodyPr/>
                    <a:lstStyle/>
                    <a:p>
                      <a:r>
                        <a:rPr lang="ro-RO" sz="2400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Total</a:t>
                      </a:r>
                      <a:endParaRPr lang="ro-RO" sz="2400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149 703</a:t>
                      </a:r>
                      <a:endParaRPr lang="ro-RO" sz="2400" b="1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5 550</a:t>
                      </a:r>
                      <a:endParaRPr lang="ro-RO" sz="2400" b="1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o-RO" sz="2400" b="1" dirty="0" smtClean="0">
                          <a:solidFill>
                            <a:srgbClr val="FF0000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3,7</a:t>
                      </a:r>
                      <a:endParaRPr lang="ro-RO" sz="2400" b="1" dirty="0">
                        <a:solidFill>
                          <a:srgbClr val="FF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282154"/>
          </a:xfrm>
        </p:spPr>
        <p:txBody>
          <a:bodyPr/>
          <a:lstStyle/>
          <a:p>
            <a:r>
              <a:rPr lang="ro-RO" dirty="0" smtClean="0">
                <a:latin typeface="Times New Roman" pitchFamily="18" charset="0"/>
                <a:cs typeface="Times New Roman" pitchFamily="18" charset="0"/>
              </a:rPr>
              <a:t>Scutiri de la plata alimentației</a:t>
            </a:r>
            <a:endParaRPr lang="ro-RO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556792"/>
            <a:ext cx="8229600" cy="5301208"/>
          </a:xfrm>
        </p:spPr>
        <p:txBody>
          <a:bodyPr>
            <a:normAutofit fontScale="77500" lnSpcReduction="20000"/>
          </a:bodyPr>
          <a:lstStyle/>
          <a:p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Di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n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rapoartele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OLSDÎ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care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monitorizează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situația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teritoriu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depistăm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media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financiară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generală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per total per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zi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un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copil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înscris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de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educație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timpurie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de tip general,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constituie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15,1 lei – 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cu circa 2 lei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mai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mic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comparativ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cu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norma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. </a:t>
            </a:r>
            <a:endParaRPr lang="ro-RO" sz="32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sz="32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Media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financiară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generală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per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copil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/per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zi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se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respectă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(100%)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doar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municipiul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Chișinău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doar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8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unități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administrativ-teritoriale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-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Anenii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Noi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Briceni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Criuleni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Dubăsari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Basarabeasca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Edineț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Soroca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Taraclia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sz="32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sz="3200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Sub media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țară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en-US" sz="3200" b="1" dirty="0" smtClean="0">
                <a:latin typeface="Times New Roman" pitchFamily="18" charset="0"/>
                <a:cs typeface="Times New Roman" pitchFamily="18" charset="0"/>
              </a:rPr>
              <a:t>15,1 lei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per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copil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per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zi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alimentează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copiii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instituțiile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preșcolare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raioanele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: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Orhei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și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Nisporeni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 (70% din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normă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),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Cahul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(76,4%),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Hîncești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(85%),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Telenești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(86,2%),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Șoldănești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 și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Rîșcani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(86,9%)</a:t>
            </a:r>
            <a:r>
              <a:rPr lang="ro-RO" sz="3200" dirty="0" smtClean="0">
                <a:latin typeface="Times New Roman" pitchFamily="18" charset="0"/>
                <a:cs typeface="Times New Roman" pitchFamily="18" charset="0"/>
              </a:rPr>
              <a:t>,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3200" dirty="0" err="1" smtClean="0">
                <a:latin typeface="Times New Roman" pitchFamily="18" charset="0"/>
                <a:cs typeface="Times New Roman" pitchFamily="18" charset="0"/>
              </a:rPr>
              <a:t>Cimișlia</a:t>
            </a:r>
            <a:r>
              <a:rPr lang="en-US" sz="3200" dirty="0" smtClean="0">
                <a:latin typeface="Times New Roman" pitchFamily="18" charset="0"/>
                <a:cs typeface="Times New Roman" pitchFamily="18" charset="0"/>
              </a:rPr>
              <a:t> (89%).</a:t>
            </a:r>
            <a:endParaRPr lang="ro-RO" sz="3200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Respectarea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normelor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financiare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privind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alimentația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copiilor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o-RO" sz="2800" dirty="0" smtClean="0">
                <a:latin typeface="Times New Roman" pitchFamily="18" charset="0"/>
                <a:cs typeface="Times New Roman" pitchFamily="18" charset="0"/>
              </a:rPr>
              <a:t>IET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– date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generalizate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sz="2800" dirty="0" err="1" smtClean="0">
                <a:latin typeface="Times New Roman" pitchFamily="18" charset="0"/>
                <a:cs typeface="Times New Roman" pitchFamily="18" charset="0"/>
              </a:rPr>
              <a:t>anul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 2015</a:t>
            </a:r>
            <a:r>
              <a:rPr lang="ro-RO" sz="2800" dirty="0" smtClean="0">
                <a:latin typeface="Times New Roman" pitchFamily="18" charset="0"/>
                <a:cs typeface="Times New Roman" pitchFamily="18" charset="0"/>
              </a:rPr>
              <a:t> (1)</a:t>
            </a:r>
            <a:r>
              <a:rPr lang="en-US" sz="2800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sz="2800" dirty="0">
              <a:latin typeface="Times New Roman" pitchFamily="18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457200" y="1700808"/>
            <a:ext cx="8229600" cy="4608512"/>
          </a:xfrm>
        </p:spPr>
        <p:txBody>
          <a:bodyPr>
            <a:normAutofit lnSpcReduction="10000"/>
          </a:bodyPr>
          <a:lstStyle/>
          <a:p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cele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4 </a:t>
            </a:r>
            <a:r>
              <a:rPr lang="en-US" b="1" i="1" dirty="0" err="1" smtClean="0">
                <a:latin typeface="Times New Roman" pitchFamily="18" charset="0"/>
                <a:cs typeface="Times New Roman" pitchFamily="18" charset="0"/>
              </a:rPr>
              <a:t>instituții</a:t>
            </a:r>
            <a:r>
              <a:rPr lang="en-US" b="1" i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b="1" i="1" dirty="0" err="1" smtClean="0">
                <a:latin typeface="Times New Roman" pitchFamily="18" charset="0"/>
                <a:cs typeface="Times New Roman" pitchFamily="18" charset="0"/>
              </a:rPr>
              <a:t>sanatoriale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(3 – la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Chișinău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1 – la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Bălți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norma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financiară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se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respectă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strict,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chiar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se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depășește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în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loc de 22,80 lei,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se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alimentează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– la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Chișinău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cu 29,79 lei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zi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per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, la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Bălți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– cu 22,97 lei.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Toți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se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alimentează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gratuit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</a:t>
            </a:r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Din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cele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b="1" i="1" dirty="0" smtClean="0">
                <a:latin typeface="Times New Roman" pitchFamily="18" charset="0"/>
                <a:cs typeface="Times New Roman" pitchFamily="18" charset="0"/>
              </a:rPr>
              <a:t>11 </a:t>
            </a:r>
            <a:r>
              <a:rPr lang="en-US" b="1" i="1" dirty="0" err="1" smtClean="0">
                <a:latin typeface="Times New Roman" pitchFamily="18" charset="0"/>
                <a:cs typeface="Times New Roman" pitchFamily="18" charset="0"/>
              </a:rPr>
              <a:t>instituții</a:t>
            </a:r>
            <a:r>
              <a:rPr lang="en-US" b="1" i="1" dirty="0" smtClean="0">
                <a:latin typeface="Times New Roman" pitchFamily="18" charset="0"/>
                <a:cs typeface="Times New Roman" pitchFamily="18" charset="0"/>
              </a:rPr>
              <a:t> de tip special 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(5 – la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Bălți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și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6 – la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Chișinău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) 8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alimentează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gratuit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sută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la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sută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iar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3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instituții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(din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Bălți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alimentează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cu 15,45 lei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zi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pentru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un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copil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,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contribuția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părinților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fiind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de 5,2 lei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pe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en-US" dirty="0" err="1" smtClean="0">
                <a:latin typeface="Times New Roman" pitchFamily="18" charset="0"/>
                <a:cs typeface="Times New Roman" pitchFamily="18" charset="0"/>
              </a:rPr>
              <a:t>zi</a:t>
            </a:r>
            <a:r>
              <a:rPr lang="en-US" dirty="0" smtClean="0">
                <a:latin typeface="Times New Roman" pitchFamily="18" charset="0"/>
                <a:cs typeface="Times New Roman" pitchFamily="18" charset="0"/>
              </a:rPr>
              <a:t>. </a:t>
            </a:r>
            <a:endParaRPr lang="ro-RO" dirty="0" smtClean="0">
              <a:latin typeface="Times New Roman" pitchFamily="18" charset="0"/>
              <a:cs typeface="Times New Roman" pitchFamily="18" charset="0"/>
            </a:endParaRPr>
          </a:p>
          <a:p>
            <a:endParaRPr lang="ro-RO" dirty="0" smtClean="0"/>
          </a:p>
          <a:p>
            <a:endParaRPr lang="ro-RO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ro-RO" dirty="0" smtClean="0"/>
              <a:t>(2)</a:t>
            </a:r>
            <a:endParaRPr lang="ro-RO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oncours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Concourse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Concourse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65000" b="98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1566</TotalTime>
  <Words>2047</Words>
  <Application>Microsoft Office PowerPoint</Application>
  <PresentationFormat>On-screen Show (4:3)</PresentationFormat>
  <Paragraphs>245</Paragraphs>
  <Slides>31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31</vt:i4>
      </vt:variant>
    </vt:vector>
  </HeadingPairs>
  <TitlesOfParts>
    <vt:vector size="39" baseType="lpstr">
      <vt:lpstr>PMingLiU</vt:lpstr>
      <vt:lpstr>Calibri</vt:lpstr>
      <vt:lpstr>Lucida Sans Unicode</vt:lpstr>
      <vt:lpstr>Times New Roman</vt:lpstr>
      <vt:lpstr>Verdana</vt:lpstr>
      <vt:lpstr>Wingdings 2</vt:lpstr>
      <vt:lpstr>Wingdings 3</vt:lpstr>
      <vt:lpstr>Concourse</vt:lpstr>
      <vt:lpstr>ALIMENTAȚIA  copiilor în instituțiile de educație timpurie</vt:lpstr>
      <vt:lpstr>Argument</vt:lpstr>
      <vt:lpstr>Argument</vt:lpstr>
      <vt:lpstr> Alimentarea copiilor și elevilor în instituțiile de învățămînt general în anul de studii 2015-2016 a fost organizată conform actelor normative în vigoare (1):   </vt:lpstr>
      <vt:lpstr>(2)</vt:lpstr>
      <vt:lpstr> Alimentația copiilor în IET  Frecvența meselor</vt:lpstr>
      <vt:lpstr>Scutiri de la plata alimentației</vt:lpstr>
      <vt:lpstr>Respectarea normelor financiare privind alimentația copiilor în IET– date generalizate, anul 2015 (1).</vt:lpstr>
      <vt:lpstr>(2)</vt:lpstr>
      <vt:lpstr>PowerPoint Presentation</vt:lpstr>
      <vt:lpstr>PowerPoint Presentation</vt:lpstr>
      <vt:lpstr>Finanțarea alimentației</vt:lpstr>
      <vt:lpstr> Respectarea normelor fiziologice/ naturale de hrană. </vt:lpstr>
      <vt:lpstr>(2)</vt:lpstr>
      <vt:lpstr>PowerPoint Presentation</vt:lpstr>
      <vt:lpstr>(3)</vt:lpstr>
      <vt:lpstr>PowerPoint Presentation</vt:lpstr>
      <vt:lpstr>Respectarea normelor fiziologice de consum (în %) – rnul Șoldănești</vt:lpstr>
      <vt:lpstr>Respectarea normelor fiziologice de consum (în %) – mun.Bălți</vt:lpstr>
      <vt:lpstr>Respectarea normelor fiziologice de consum (în %)  - rnul Taraclia</vt:lpstr>
      <vt:lpstr>Chisinau, sector Botanica</vt:lpstr>
      <vt:lpstr>Probleme (1)</vt:lpstr>
      <vt:lpstr>(2)</vt:lpstr>
      <vt:lpstr>Normele financiare  versus indicele prețurilor de consum (aprilie 2016)</vt:lpstr>
      <vt:lpstr> Recomandări de îmbunătățire a alimentației copiilor (1). </vt:lpstr>
      <vt:lpstr>(2)</vt:lpstr>
      <vt:lpstr>Pilotarea unui model îmbunătățit de alimentație – s.Botanica</vt:lpstr>
      <vt:lpstr> Evaluarea stării de sănătate a copiilor (MS) </vt:lpstr>
      <vt:lpstr>(2)</vt:lpstr>
      <vt:lpstr>PowerPoint Presentation</vt:lpstr>
      <vt:lpstr>       ???   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ALIMENTAȚIA</dc:title>
  <dc:creator>VranceanM</dc:creator>
  <cp:lastModifiedBy>Ministerul Educatiei</cp:lastModifiedBy>
  <cp:revision>155</cp:revision>
  <dcterms:created xsi:type="dcterms:W3CDTF">2016-08-01T05:33:09Z</dcterms:created>
  <dcterms:modified xsi:type="dcterms:W3CDTF">2016-08-17T06:45:10Z</dcterms:modified>
</cp:coreProperties>
</file>

<file path=docProps/thumbnail.jpeg>
</file>