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4"/>
  </p:notesMasterIdLst>
  <p:sldIdLst>
    <p:sldId id="256" r:id="rId2"/>
    <p:sldId id="268" r:id="rId3"/>
    <p:sldId id="267" r:id="rId4"/>
    <p:sldId id="269" r:id="rId5"/>
    <p:sldId id="270" r:id="rId6"/>
    <p:sldId id="271" r:id="rId7"/>
    <p:sldId id="272" r:id="rId8"/>
    <p:sldId id="275" r:id="rId9"/>
    <p:sldId id="274" r:id="rId10"/>
    <p:sldId id="276" r:id="rId11"/>
    <p:sldId id="273" r:id="rId12"/>
    <p:sldId id="277" r:id="rId13"/>
    <p:sldId id="278" r:id="rId14"/>
    <p:sldId id="279" r:id="rId15"/>
    <p:sldId id="280" r:id="rId16"/>
    <p:sldId id="281" r:id="rId17"/>
    <p:sldId id="282" r:id="rId18"/>
    <p:sldId id="286" r:id="rId19"/>
    <p:sldId id="287" r:id="rId20"/>
    <p:sldId id="288" r:id="rId21"/>
    <p:sldId id="289" r:id="rId22"/>
    <p:sldId id="290" r:id="rId23"/>
  </p:sldIdLst>
  <p:sldSz cx="9144000" cy="6858000" type="screen4x3"/>
  <p:notesSz cx="6710363" cy="98425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anose="02020502060401020303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anose="02020502060401020303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anose="02020502060401020303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anose="02020502060401020303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anose="020205020604010203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erpetua" panose="020205020604010203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erpetua" panose="020205020604010203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erpetua" panose="020205020604010203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erpetua" panose="020205020604010203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830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0475" y="0"/>
            <a:ext cx="290830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19D087C6-912E-4E99-8B7B-58B3AC79D48F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1250" cy="3690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513" y="4675188"/>
            <a:ext cx="5367337" cy="4429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48788"/>
            <a:ext cx="2908300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0475" y="9348788"/>
            <a:ext cx="2908300" cy="492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40F55D2-0237-4620-8B0D-B26BAD9AC3A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42201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ru-RU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2CE8223-0B25-44E1-B965-9CFA2510FF50}" type="slidenum">
              <a:rPr lang="en-US" altLang="ru-RU"/>
              <a:pPr eaLnBrk="1" hangingPunct="1"/>
              <a:t>2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6498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3308FEB-D16A-405F-8993-2E9C24EE6853}" type="slidenum">
              <a:rPr lang="en-US" altLang="ru-RU"/>
              <a:pPr eaLnBrk="1" hangingPunct="1"/>
              <a:t>9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18487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anose="02020502060401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ECE6142-0B22-4314-9017-6835801207D2}" type="slidenum">
              <a:rPr lang="en-US" altLang="ru-RU"/>
              <a:pPr eaLnBrk="1" hangingPunct="1"/>
              <a:t>10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90226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0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4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2B843-A58B-4812-911B-0FB16332A2A1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E5E38-D643-433D-B572-703C42746D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4312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9E52F-F22C-4610-A89F-B1556FE8DF89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ED392-D1B8-4D63-87D0-4578448324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3715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9BD9-E3B5-4BF9-9944-C83D69150874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411AC-DBB9-4B40-BAF2-7E987127FE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5631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937B4-2976-4631-88DC-8BBA0A300E40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11CF2-616E-45FF-A5F6-893C84EAB9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7623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0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4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7C3C-B1E9-462C-9741-DF6B422490B5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2A9C914-6883-4057-98C2-85D034C5A8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2229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F4D83-3F80-4C77-A77B-69757900424A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3F0EE-1B8D-4E9E-B900-125577965E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3276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AE52E-58E2-42CC-A75B-9AD89129C851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0826B-D973-4E1E-A16D-ED730F7C39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034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B183E-86F4-407B-8980-2577390057F2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3F791-5068-4F74-AC4A-9A20091128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4287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8534A-CB76-43DA-A42E-991F784D7C65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0E9BF-F618-41E6-BFB4-2938E807DE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551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10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56657-59B0-471B-A192-A04940D7056B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13CC2-4A4F-452F-B227-70ACED374F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467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9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47FC9-1D29-4C59-988B-089CB7A7621D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76C80654-D71A-4EC2-8989-8BBFA52186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187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ACEEBD-D118-49BE-A666-27EC60C0A6F6}" type="datetimeFigureOut">
              <a:rPr lang="ru-RU"/>
              <a:pPr>
                <a:defRPr/>
              </a:pPr>
              <a:t>01.09.2016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fld id="{B306EF46-9657-4D52-94A1-63F7CF65317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77" r:id="rId2"/>
    <p:sldLayoutId id="2147483885" r:id="rId3"/>
    <p:sldLayoutId id="2147483878" r:id="rId4"/>
    <p:sldLayoutId id="2147483879" r:id="rId5"/>
    <p:sldLayoutId id="2147483880" r:id="rId6"/>
    <p:sldLayoutId id="2147483881" r:id="rId7"/>
    <p:sldLayoutId id="2147483886" r:id="rId8"/>
    <p:sldLayoutId id="2147483887" r:id="rId9"/>
    <p:sldLayoutId id="2147483882" r:id="rId10"/>
    <p:sldLayoutId id="21474838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500" y="1571625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o-RO" sz="4900" b="1" smtClean="0">
                <a:latin typeface="Times New Roman" pitchFamily="18" charset="0"/>
                <a:cs typeface="Times New Roman" pitchFamily="18" charset="0"/>
              </a:rPr>
              <a:t>Asigurarea cu manuale a elevilor</a:t>
            </a:r>
            <a:r>
              <a:rPr lang="ro-RO" sz="440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o-RO" sz="4400" b="1" smtClean="0">
                <a:latin typeface="Times New Roman" pitchFamily="18" charset="0"/>
                <a:cs typeface="Times New Roman" pitchFamily="18" charset="0"/>
              </a:rPr>
              <a:t>Cadrul legal și normativ)</a:t>
            </a:r>
            <a:r>
              <a:rPr lang="ro-RO" sz="44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Content Placeholder 4"/>
          <p:cNvSpPr>
            <a:spLocks noGrp="1"/>
          </p:cNvSpPr>
          <p:nvPr>
            <p:ph sz="quarter" idx="1"/>
          </p:nvPr>
        </p:nvSpPr>
        <p:spPr>
          <a:xfrm>
            <a:off x="642938" y="2071688"/>
            <a:ext cx="7772400" cy="4357687"/>
          </a:xfrm>
        </p:spPr>
        <p:txBody>
          <a:bodyPr/>
          <a:lstStyle/>
          <a:p>
            <a:pPr algn="just">
              <a:buFont typeface="Wingdings 2" panose="05020102010507070707" pitchFamily="18" charset="2"/>
              <a:buNone/>
            </a:pPr>
            <a:endParaRPr lang="ro-RO" altLang="ru-RU" smtClean="0"/>
          </a:p>
          <a:p>
            <a:pPr algn="just">
              <a:buFont typeface="Wingdings 2" panose="05020102010507070707" pitchFamily="18" charset="2"/>
              <a:buNone/>
            </a:pPr>
            <a:endParaRPr lang="ro-RO" altLang="ru-RU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mtClean="0"/>
              <a:t>Manualele alternative, elaborate în baza Curriculumului</a:t>
            </a:r>
            <a:endParaRPr lang="ro-RO" altLang="ru-RU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mtClean="0"/>
              <a:t>naţional, selectate pe bază de concurs şi recomandate de</a:t>
            </a:r>
            <a:endParaRPr lang="ro-RO" altLang="ru-RU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mtClean="0"/>
              <a:t>Ministerul Educaţiei, nu sînt obligatorii și achiziția</a:t>
            </a:r>
            <a:endParaRPr lang="ro-RO" altLang="ru-RU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vi-VN" altLang="ru-RU" smtClean="0">
                <a:cs typeface="Times New Roman" panose="02020603050405020304" pitchFamily="18" charset="0"/>
              </a:rPr>
              <a:t>c</a:t>
            </a:r>
            <a:r>
              <a:rPr lang="vi-VN" altLang="ru-RU" smtClean="0"/>
              <a:t>estora</a:t>
            </a:r>
            <a:r>
              <a:rPr lang="ro-RO" altLang="ru-RU" smtClean="0"/>
              <a:t> </a:t>
            </a:r>
            <a:r>
              <a:rPr lang="vi-VN" altLang="ru-RU" smtClean="0"/>
              <a:t>nu se finanțează.</a:t>
            </a:r>
            <a:endParaRPr lang="en-US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Content Placeholder 4"/>
          <p:cNvSpPr>
            <a:spLocks noGrp="1"/>
          </p:cNvSpPr>
          <p:nvPr>
            <p:ph sz="quarter" idx="1"/>
          </p:nvPr>
        </p:nvSpPr>
        <p:spPr>
          <a:xfrm>
            <a:off x="642938" y="1928813"/>
            <a:ext cx="8143875" cy="4714875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</a:rPr>
              <a:t>M</a:t>
            </a:r>
            <a:r>
              <a:rPr lang="vi-VN" altLang="ru-RU" sz="2800" b="1" smtClean="0">
                <a:solidFill>
                  <a:srgbClr val="00B050"/>
                </a:solidFill>
              </a:rPr>
              <a:t>anuale pentru învăţămîntul primar</a:t>
            </a:r>
            <a:r>
              <a:rPr lang="ro-RO" altLang="ru-RU" sz="2800" b="1" smtClean="0">
                <a:solidFill>
                  <a:srgbClr val="00B050"/>
                </a:solidFill>
              </a:rPr>
              <a:t>: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Anexa nr. 1</a:t>
            </a:r>
            <a:r>
              <a:rPr lang="vi-VN" altLang="ru-RU" sz="2800" smtClean="0"/>
              <a:t>la Hotărîrea Guvernului nr. 876</a:t>
            </a:r>
            <a:r>
              <a:rPr lang="ro-RO" alt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din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22.12.2015 </a:t>
            </a:r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Asigurarea elevilor din clasele I-IV cu manuale se realizează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în mod gratuit, prin intermediul bibliotecilor şcolare. Numărul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de manuale pentru învăţămîntul primar se include în numărul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total de manuale pentru care se stabileşte plată suplimentară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pentru bibliotecari sau alte categorii de personal care</a:t>
            </a:r>
            <a:r>
              <a:rPr lang="ro-RO" altLang="ru-RU" sz="2400" smtClean="0"/>
              <a:t> </a:t>
            </a:r>
            <a:r>
              <a:rPr lang="vi-VN" altLang="ru-RU" sz="2400" smtClean="0"/>
              <a:t>deservesc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Schema de închiriere a manualelor</a:t>
            </a:r>
            <a:r>
              <a:rPr lang="ro-RO" altLang="ru-RU" sz="2400" smtClean="0"/>
              <a:t> </a:t>
            </a:r>
            <a:r>
              <a:rPr lang="vi-VN" altLang="ru-RU" sz="2400" smtClean="0"/>
              <a:t>şcolare, conform legislaţiei în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vigoare.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endParaRPr lang="ro-RO" altLang="ru-RU" sz="28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Content Placeholder 4"/>
          <p:cNvSpPr>
            <a:spLocks noGrp="1"/>
          </p:cNvSpPr>
          <p:nvPr>
            <p:ph sz="quarter" idx="1"/>
          </p:nvPr>
        </p:nvSpPr>
        <p:spPr>
          <a:xfrm>
            <a:off x="642938" y="1928813"/>
            <a:ext cx="8143875" cy="4714875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</a:rPr>
              <a:t>M</a:t>
            </a:r>
            <a:r>
              <a:rPr lang="vi-VN" altLang="ru-RU" sz="2800" b="1" smtClean="0">
                <a:solidFill>
                  <a:srgbClr val="00B050"/>
                </a:solidFill>
              </a:rPr>
              <a:t>anuale pentru învăţămîntul primar</a:t>
            </a:r>
            <a:r>
              <a:rPr lang="ro-RO" altLang="ru-RU" sz="2800" b="1" smtClean="0">
                <a:solidFill>
                  <a:srgbClr val="00B050"/>
                </a:solidFill>
              </a:rPr>
              <a:t>: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Anexa nr. 1</a:t>
            </a:r>
            <a:r>
              <a:rPr lang="vi-VN" altLang="ru-RU" sz="2800" smtClean="0"/>
              <a:t>la Hotărîrea Guvernului nr. 876</a:t>
            </a:r>
            <a:r>
              <a:rPr lang="ro-RO" alt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din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22.12.2015 </a:t>
            </a:r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În lista manualelor gratuite pentru elevii claselor I-IV se includ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manualele  aprobate de Ministerul Educaţiei, care se consideră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manuale de bază</a:t>
            </a:r>
            <a:r>
              <a:rPr lang="ro-RO" altLang="ru-RU" sz="2400" smtClean="0"/>
              <a:t>.</a:t>
            </a:r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 Manualele pentru clasele I-IV se eliberează elevilor în utilizare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pentru un an de studii, după care urmează a fi restituite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bibliotecii instituției de învățămînt.</a:t>
            </a:r>
            <a:endParaRPr lang="ro-RO" altLang="ru-RU" sz="24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5" name="Content Placeholder 4"/>
          <p:cNvSpPr>
            <a:spLocks noGrp="1"/>
          </p:cNvSpPr>
          <p:nvPr>
            <p:ph sz="quarter" idx="1"/>
          </p:nvPr>
        </p:nvSpPr>
        <p:spPr>
          <a:xfrm>
            <a:off x="642938" y="1928813"/>
            <a:ext cx="8143875" cy="4714875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</a:rPr>
              <a:t>M</a:t>
            </a:r>
            <a:r>
              <a:rPr lang="vi-VN" altLang="ru-RU" sz="2800" b="1" smtClean="0">
                <a:solidFill>
                  <a:srgbClr val="00B050"/>
                </a:solidFill>
              </a:rPr>
              <a:t>anuale pentru învăţămîntul primar</a:t>
            </a:r>
            <a:r>
              <a:rPr lang="ro-RO" altLang="ru-RU" sz="2800" b="1" smtClean="0">
                <a:solidFill>
                  <a:srgbClr val="00B050"/>
                </a:solidFill>
              </a:rPr>
              <a:t>: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Anexa nr. 1</a:t>
            </a:r>
            <a:r>
              <a:rPr lang="vi-VN" altLang="ru-RU" sz="2800" smtClean="0"/>
              <a:t>la Hotărîrea Guvernului nr. 876</a:t>
            </a:r>
            <a:r>
              <a:rPr lang="ro-RO" alt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din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22.12.2015 </a:t>
            </a:r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Manualele, pierdute sau deteriorate se înlocuiesc de către părinţi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cu manuale de acelaşi titlu. </a:t>
            </a:r>
            <a:r>
              <a:rPr lang="ro-RO" altLang="ru-RU" sz="2400" smtClean="0"/>
              <a:t>S</a:t>
            </a:r>
            <a:r>
              <a:rPr lang="vi-VN" altLang="ru-RU" sz="2400" smtClean="0"/>
              <a:t>e</a:t>
            </a:r>
            <a:r>
              <a:rPr lang="ro-RO" altLang="ru-RU" sz="2400" smtClean="0"/>
              <a:t> </a:t>
            </a:r>
            <a:r>
              <a:rPr lang="vi-VN" altLang="ru-RU" sz="2400" smtClean="0"/>
              <a:t>permite înlocuirea lui cu alt titlu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de carte pentru copii de vîrsta respectivă, la preţ echivalent cu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preţul de achiziţie al manualului.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Gradul de uzură este stabilit de comisia constituită prin ordinul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conducătorului instituției de învățămînt.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endParaRPr lang="ro-RO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Content Placeholder 4"/>
          <p:cNvSpPr>
            <a:spLocks noGrp="1"/>
          </p:cNvSpPr>
          <p:nvPr>
            <p:ph sz="quarter" idx="1"/>
          </p:nvPr>
        </p:nvSpPr>
        <p:spPr>
          <a:xfrm>
            <a:off x="642938" y="1928813"/>
            <a:ext cx="8143875" cy="4714875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</a:rPr>
              <a:t>M</a:t>
            </a:r>
            <a:r>
              <a:rPr lang="vi-VN" altLang="ru-RU" sz="2800" b="1" smtClean="0">
                <a:solidFill>
                  <a:srgbClr val="00B050"/>
                </a:solidFill>
              </a:rPr>
              <a:t>anuale pentru elevii claselor V–XII, inclusiv elevii din sistemul de învățămînt profesional tehnic în care se realizează și învățămîntul liceal</a:t>
            </a:r>
            <a:r>
              <a:rPr lang="ro-RO" altLang="ru-RU" sz="2800" b="1" smtClean="0">
                <a:solidFill>
                  <a:srgbClr val="00B050"/>
                </a:solidFill>
              </a:rPr>
              <a:t>: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Anexa nr. </a:t>
            </a: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vi-VN" altLang="ru-RU" sz="2800" smtClean="0"/>
              <a:t>la Hotărîrea Guvernului nr. 876</a:t>
            </a:r>
            <a:r>
              <a:rPr lang="ro-RO" alt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din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22.12.2015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altLang="ru-RU" sz="2400" smtClean="0"/>
              <a:t>Elevii claselor V–XII, inclusiv elevii din sistemul de</a:t>
            </a:r>
            <a:r>
              <a:rPr lang="ro-RO" altLang="ru-RU" sz="2400" smtClean="0"/>
              <a:t> </a:t>
            </a:r>
            <a:r>
              <a:rPr lang="vi-VN" altLang="ru-RU" sz="2400" smtClean="0"/>
              <a:t>învățămînt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profesional tehnic în care se realizează și</a:t>
            </a:r>
            <a:r>
              <a:rPr lang="ro-RO" altLang="ru-RU" sz="2400" smtClean="0"/>
              <a:t> </a:t>
            </a:r>
            <a:r>
              <a:rPr lang="vi-VN" altLang="ru-RU" sz="2400" smtClean="0"/>
              <a:t>învățămîntul liceal, sînt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asiguraţi cu manuale şcolare</a:t>
            </a:r>
            <a:r>
              <a:rPr lang="ro-RO" altLang="ru-RU" sz="2400" smtClean="0"/>
              <a:t> </a:t>
            </a:r>
            <a:r>
              <a:rPr lang="vi-VN" altLang="ru-RU" sz="2400" smtClean="0"/>
              <a:t>prin intermediul Schemei de</a:t>
            </a:r>
            <a:r>
              <a:rPr lang="ro-RO" altLang="ru-RU" sz="2400" smtClean="0"/>
              <a:t> </a:t>
            </a:r>
            <a:r>
              <a:rPr lang="vi-VN" altLang="ru-RU" sz="2400" smtClean="0"/>
              <a:t>închiriere a manualelor</a:t>
            </a:r>
            <a:r>
              <a:rPr lang="ro-RO" altLang="ru-RU" sz="2400" smtClean="0"/>
              <a:t> </a:t>
            </a:r>
            <a:r>
              <a:rPr lang="vi-VN" altLang="ru-RU" sz="2400" smtClean="0"/>
              <a:t>școlare.</a:t>
            </a:r>
            <a:endParaRPr lang="ro-RO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2" panose="05020102010507070707" pitchFamily="18" charset="2"/>
              <a:buNone/>
            </a:pPr>
            <a:endParaRPr lang="ro-RO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Content Placeholder 4"/>
          <p:cNvSpPr>
            <a:spLocks noGrp="1"/>
          </p:cNvSpPr>
          <p:nvPr>
            <p:ph sz="quarter" idx="1"/>
          </p:nvPr>
        </p:nvSpPr>
        <p:spPr>
          <a:xfrm>
            <a:off x="642938" y="1928813"/>
            <a:ext cx="8143875" cy="4714875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</a:rPr>
              <a:t>M</a:t>
            </a:r>
            <a:r>
              <a:rPr lang="vi-VN" altLang="ru-RU" sz="2800" b="1" smtClean="0">
                <a:solidFill>
                  <a:srgbClr val="00B050"/>
                </a:solidFill>
              </a:rPr>
              <a:t>anuale pentru elevii claselor V–XII</a:t>
            </a:r>
            <a:r>
              <a:rPr lang="ro-RO" altLang="ru-RU" sz="2800" b="1" smtClean="0">
                <a:solidFill>
                  <a:srgbClr val="00B050"/>
                </a:solidFill>
              </a:rPr>
              <a:t>:</a:t>
            </a:r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În Schema de închiriere se includ manualele de bază aprobate de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către Ministerul Educaţiei</a:t>
            </a:r>
            <a:r>
              <a:rPr lang="ro-RO" altLang="ru-RU" sz="2400" smtClean="0"/>
              <a:t>;</a:t>
            </a:r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În Schema de închiriere nu se includ:</a:t>
            </a:r>
            <a:br>
              <a:rPr lang="vi-VN" altLang="ru-RU" sz="2400" smtClean="0"/>
            </a:br>
            <a:r>
              <a:rPr lang="vi-VN" altLang="ru-RU" sz="2400" smtClean="0"/>
              <a:t>    a) manualele alternative recomandate de către Ministerul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Educației;</a:t>
            </a:r>
            <a:br>
              <a:rPr lang="vi-VN" altLang="ru-RU" sz="2400" smtClean="0"/>
            </a:br>
            <a:r>
              <a:rPr lang="vi-VN" altLang="ru-RU" sz="2400" smtClean="0"/>
              <a:t>    b) caietele poligrafice tipizate, culegerile de texte, culegerile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de teste şi orice alte lucrări elaborate suplimentar la manualele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aflate în uz.    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Utilizarea lucrărilor menţionate la lit. a) - b) nu poate fi impusă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elevilor.</a:t>
            </a:r>
            <a:endParaRPr lang="ro-RO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7" name="Content Placeholder 4"/>
          <p:cNvSpPr>
            <a:spLocks noGrp="1"/>
          </p:cNvSpPr>
          <p:nvPr>
            <p:ph sz="quarter" idx="1"/>
          </p:nvPr>
        </p:nvSpPr>
        <p:spPr>
          <a:xfrm>
            <a:off x="642938" y="1785938"/>
            <a:ext cx="8143875" cy="5072062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</a:rPr>
              <a:t>M</a:t>
            </a:r>
            <a:r>
              <a:rPr lang="vi-VN" altLang="ru-RU" sz="2800" b="1" smtClean="0">
                <a:solidFill>
                  <a:srgbClr val="00B050"/>
                </a:solidFill>
              </a:rPr>
              <a:t>anuale pentru elevii claselor V–XII</a:t>
            </a:r>
            <a:r>
              <a:rPr lang="ro-RO" altLang="ru-RU" sz="2800" b="1" smtClean="0">
                <a:solidFill>
                  <a:srgbClr val="00B050"/>
                </a:solidFill>
              </a:rPr>
              <a:t>:</a:t>
            </a:r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Lista manualelor școlare care se includ în Schema de închiriere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se aprobă anual de către Ministerul Educaţiei, la anunţarea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plăților de chirie, dar nu mai tîrziu de 2 luni pînă la începerea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anului de studii.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Plata de închiriere pentru fiecare titlu de manual şcolar se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stabilește de către Fond şi se aprobă de către Ministerul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Educaţiei. Plata de închiriere a manualelor nu poate fi modificată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pe parcursul anului şcolar.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en-US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Cheltuielile de distribuire  a manualelor se stabilesc pentru</a:t>
            </a:r>
            <a:endParaRPr lang="ro-RO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 2" panose="05020102010507070707" pitchFamily="18" charset="2"/>
              <a:buNone/>
            </a:pPr>
            <a:r>
              <a:rPr lang="en-US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primul an</a:t>
            </a:r>
            <a:r>
              <a:rPr lang="ro-RO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utilizare.</a:t>
            </a:r>
          </a:p>
          <a:p>
            <a:pPr>
              <a:buFont typeface="Wingdings 2" panose="05020102010507070707" pitchFamily="18" charset="2"/>
              <a:buNone/>
            </a:pPr>
            <a:endParaRPr lang="ro-RO" altLang="ru-RU" sz="2400" b="1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Content Placeholder 4"/>
          <p:cNvSpPr>
            <a:spLocks noGrp="1"/>
          </p:cNvSpPr>
          <p:nvPr>
            <p:ph sz="quarter" idx="1"/>
          </p:nvPr>
        </p:nvSpPr>
        <p:spPr>
          <a:xfrm>
            <a:off x="714375" y="1785938"/>
            <a:ext cx="8143875" cy="485775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</a:rPr>
              <a:t>M</a:t>
            </a:r>
            <a:r>
              <a:rPr lang="vi-VN" altLang="ru-RU" sz="2800" b="1" smtClean="0">
                <a:solidFill>
                  <a:srgbClr val="00B050"/>
                </a:solidFill>
              </a:rPr>
              <a:t>anuale pentru elevii claselor V–XII</a:t>
            </a:r>
            <a:r>
              <a:rPr lang="ro-RO" altLang="ru-RU" sz="2800" b="1" smtClean="0">
                <a:solidFill>
                  <a:srgbClr val="00B050"/>
                </a:solidFill>
              </a:rPr>
              <a:t>:</a:t>
            </a:r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Pentru manualele pierdute sau deteriorate de către elevi pe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parcursul utilizării în anul de studii respectiv se stabilește plata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de înlocuire. Plata de înlocuire pentru manualele substanţial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deteriorate sau pierdute este egală cu prețul precizat al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manualului în anul respectiv.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Gradul de uzură este stabilit de comisia constituită prin ordinul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z="2400" smtClean="0"/>
              <a:t>conducătorului instituției de învățămînt.</a:t>
            </a:r>
            <a:endParaRPr lang="ro-RO" altLang="ru-RU" sz="2400" b="1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714375" y="1785938"/>
            <a:ext cx="8143875" cy="485775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  <a:defRPr/>
            </a:pPr>
            <a:r>
              <a:rPr lang="ro-RO" sz="2800" b="1" dirty="0" smtClean="0">
                <a:solidFill>
                  <a:srgbClr val="00B050"/>
                </a:solidFill>
              </a:rPr>
              <a:t>M</a:t>
            </a:r>
            <a:r>
              <a:rPr lang="vi-VN" sz="2800" b="1" dirty="0" smtClean="0">
                <a:solidFill>
                  <a:srgbClr val="00B050"/>
                </a:solidFill>
              </a:rPr>
              <a:t>anuale pentru elevii claselor V–XII</a:t>
            </a:r>
            <a:r>
              <a:rPr lang="ro-RO" sz="2800" b="1" dirty="0" smtClean="0">
                <a:solidFill>
                  <a:srgbClr val="00B050"/>
                </a:solidFill>
              </a:rPr>
              <a:t>: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Atribuţiile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OLSD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realizarea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Schemei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de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Închiriere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Wingdings 2" panose="05020102010507070707" pitchFamily="18" charset="2"/>
              <a:buAutoNum type="alphaLcParenR"/>
              <a:defRPr/>
            </a:pPr>
            <a:r>
              <a:rPr lang="vi-VN" sz="2000" dirty="0" smtClean="0"/>
              <a:t>organizarea aplicării </a:t>
            </a:r>
            <a:r>
              <a:rPr lang="ro-RO" sz="2000" dirty="0" smtClean="0"/>
              <a:t>SÎM</a:t>
            </a:r>
            <a:r>
              <a:rPr lang="vi-VN" sz="2000" dirty="0" smtClean="0"/>
              <a:t> în instituțiile de</a:t>
            </a:r>
            <a:r>
              <a:rPr lang="ro-RO" sz="2000" dirty="0" smtClean="0"/>
              <a:t> </a:t>
            </a:r>
            <a:r>
              <a:rPr lang="vi-VN" sz="2000" dirty="0" smtClean="0"/>
              <a:t>învăţămînt din</a:t>
            </a:r>
            <a:r>
              <a:rPr lang="ro-RO" sz="2000" dirty="0" smtClean="0"/>
              <a:t> </a:t>
            </a:r>
            <a:r>
              <a:rPr lang="vi-VN" sz="2000" dirty="0" smtClean="0"/>
              <a:t>subordine;</a:t>
            </a:r>
            <a:endParaRPr lang="ro-RO" sz="20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000" dirty="0" smtClean="0"/>
              <a:t>b) recepţionarea manualelor de la Fond şi distribuirea lor</a:t>
            </a:r>
            <a:r>
              <a:rPr lang="ro-RO" sz="2000" dirty="0" smtClean="0"/>
              <a:t> </a:t>
            </a:r>
            <a:r>
              <a:rPr lang="vi-VN" sz="2000" dirty="0" smtClean="0"/>
              <a:t>instituțiilor de</a:t>
            </a:r>
            <a:endParaRPr lang="ro-RO" sz="20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000" dirty="0" smtClean="0"/>
              <a:t>învățămînt;</a:t>
            </a:r>
            <a:endParaRPr lang="ro-RO" sz="20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000" dirty="0" smtClean="0"/>
              <a:t>c) formarea comenzilor de manuale pentru unitatea</a:t>
            </a:r>
            <a:r>
              <a:rPr lang="ro-RO" sz="2000" dirty="0" smtClean="0"/>
              <a:t> </a:t>
            </a:r>
            <a:r>
              <a:rPr lang="vi-VN" sz="2000" dirty="0" smtClean="0"/>
              <a:t>administrativ- teritorială</a:t>
            </a:r>
            <a:endParaRPr lang="ro-RO" sz="20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000" dirty="0" smtClean="0"/>
              <a:t>de nivelul al doilea. </a:t>
            </a:r>
            <a:endParaRPr lang="ro-RO" sz="20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000" dirty="0" smtClean="0"/>
              <a:t>d) monitorizarea colectării plăților de închiriere a manualelor în</a:t>
            </a:r>
            <a:r>
              <a:rPr lang="ro-RO" sz="2000" dirty="0" smtClean="0"/>
              <a:t> </a:t>
            </a:r>
            <a:r>
              <a:rPr lang="vi-VN" sz="2000" dirty="0" smtClean="0"/>
              <a:t>unităţile</a:t>
            </a:r>
            <a:endParaRPr lang="ro-RO" sz="20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000" dirty="0" smtClean="0"/>
              <a:t>şcolare din unitatea administrativ-teritorială de nivelul</a:t>
            </a:r>
            <a:r>
              <a:rPr lang="ro-RO" sz="2000" dirty="0" smtClean="0"/>
              <a:t> </a:t>
            </a:r>
            <a:r>
              <a:rPr lang="vi-VN" sz="2000" dirty="0" smtClean="0"/>
              <a:t>al doilea; </a:t>
            </a:r>
            <a:endParaRPr lang="ro-RO" sz="20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000" dirty="0" smtClean="0"/>
              <a:t>e) pregătirea şi prezentarea rapoartelor referitoare la funcţionarea Schemei de</a:t>
            </a:r>
            <a:endParaRPr lang="ro-RO" sz="20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000" dirty="0" smtClean="0"/>
              <a:t>închiriere la nivel de unitate administrativ-teritorială de nivelul al doilea.</a:t>
            </a: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714375" y="1785938"/>
            <a:ext cx="8143875" cy="485775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  <a:defRPr/>
            </a:pPr>
            <a:r>
              <a:rPr lang="ro-RO" sz="2800" b="1" dirty="0" smtClean="0">
                <a:solidFill>
                  <a:srgbClr val="00B050"/>
                </a:solidFill>
              </a:rPr>
              <a:t>M</a:t>
            </a:r>
            <a:r>
              <a:rPr lang="vi-VN" sz="2800" b="1" dirty="0" smtClean="0">
                <a:solidFill>
                  <a:srgbClr val="00B050"/>
                </a:solidFill>
              </a:rPr>
              <a:t>anuale pentru elevii claselor V–XII</a:t>
            </a:r>
            <a:r>
              <a:rPr lang="ro-RO" sz="2800" b="1" dirty="0" smtClean="0">
                <a:solidFill>
                  <a:srgbClr val="00B050"/>
                </a:solidFill>
              </a:rPr>
              <a:t>: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Atribuţiile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b="1" dirty="0" smtClean="0">
                <a:solidFill>
                  <a:srgbClr val="002060"/>
                </a:solidFill>
              </a:rPr>
              <a:t>instituțiilor de învățămînt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realizarea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Schemei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de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Închiriere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Wingdings 2" panose="05020102010507070707" pitchFamily="18" charset="2"/>
              <a:buAutoNum type="alphaLcParenR"/>
              <a:defRPr/>
            </a:pPr>
            <a:r>
              <a:rPr lang="vi-VN" sz="2400" dirty="0" smtClean="0"/>
              <a:t>asigurarea fiecărui elev cu un set de manuale pentru utilizare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în anul respectiv de studii;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b) colectarea plăților de închiriere şi depunerea în modul stabilit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a sumelor acumulate în contul Fondului;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c) stabilirea sumelor totale ale plăților de închiriere care urmează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să fie colectate de la fiecare elev şi fiecare clasă şi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informarea despre aceasta a părinţilor înainte de începutul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fiecărui an de studii;</a:t>
            </a:r>
            <a:br>
              <a:rPr lang="vi-VN" sz="2400" dirty="0" smtClean="0"/>
            </a:br>
            <a:r>
              <a:rPr lang="vi-VN" sz="2400" dirty="0" smtClean="0"/>
              <a:t>   </a:t>
            </a:r>
            <a:endParaRPr lang="ro-RO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28688" y="642938"/>
            <a:ext cx="7772400" cy="1143000"/>
          </a:xfrm>
        </p:spPr>
        <p:txBody>
          <a:bodyPr/>
          <a:lstStyle/>
          <a:p>
            <a:r>
              <a:rPr lang="ro-RO" altLang="ru-RU" b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Codul educației </a:t>
            </a:r>
            <a:r>
              <a:rPr lang="en-US" altLang="ru-RU" sz="320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41</a:t>
            </a:r>
            <a:r>
              <a:rPr lang="ro-RO" altLang="ru-RU" sz="320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fi-FI" altLang="ru-RU" sz="3200" smtClean="0">
                <a:solidFill>
                  <a:srgbClr val="00B050"/>
                </a:solidFill>
              </a:rPr>
              <a:t> </a:t>
            </a:r>
            <a:r>
              <a:rPr lang="fi-FI" altLang="ru-RU" sz="320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140 alin. (1) lit. v) şi art. 145 alin.(11)</a:t>
            </a:r>
            <a:endParaRPr lang="ro-RO" altLang="ru-RU" sz="320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Content Placeholder 4"/>
          <p:cNvSpPr>
            <a:spLocks noGrp="1"/>
          </p:cNvSpPr>
          <p:nvPr>
            <p:ph sz="quarter" idx="1"/>
          </p:nvPr>
        </p:nvSpPr>
        <p:spPr>
          <a:xfrm>
            <a:off x="714375" y="2214563"/>
            <a:ext cx="7972425" cy="3805237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r>
              <a:rPr lang="en-US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altLang="ru-RU" smtClean="0"/>
              <a:t>(1) În instituţiile de învăţămînt general se utilizează manuale şcolare, elaborate în baza Curriculumului naţional, selectate şi editate prin concurs, în baza unui regulament aprobat de Ministerul Educaţiei. </a:t>
            </a:r>
            <a:endParaRPr lang="ro-RO" altLang="ru-RU" smtClean="0"/>
          </a:p>
          <a:p>
            <a:pPr>
              <a:buFont typeface="Wingdings 2" panose="05020102010507070707" pitchFamily="18" charset="2"/>
              <a:buNone/>
            </a:pPr>
            <a:endParaRPr lang="ro-RO" altLang="ru-RU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>(2) În instituţiile de învăţămînt general se pot utiliza şi manuale alternative, elaborate în baza Curriculumului naţional, selectate pe bază de concurs şi recomandate de Ministerul Educaţiei. </a:t>
            </a:r>
            <a:endParaRPr lang="ro-RO" altLang="ru-RU" smtClean="0"/>
          </a:p>
          <a:p>
            <a:endParaRPr lang="en-US" altLang="ru-RU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714375" y="1785938"/>
            <a:ext cx="8143875" cy="485775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  <a:defRPr/>
            </a:pPr>
            <a:r>
              <a:rPr lang="ro-RO" sz="2800" b="1" dirty="0" smtClean="0">
                <a:solidFill>
                  <a:srgbClr val="00B050"/>
                </a:solidFill>
              </a:rPr>
              <a:t>M</a:t>
            </a:r>
            <a:r>
              <a:rPr lang="vi-VN" sz="2800" b="1" dirty="0" smtClean="0">
                <a:solidFill>
                  <a:srgbClr val="00B050"/>
                </a:solidFill>
              </a:rPr>
              <a:t>anuale pentru elevii claselor V–XII</a:t>
            </a:r>
            <a:r>
              <a:rPr lang="ro-RO" sz="2800" b="1" dirty="0" smtClean="0">
                <a:solidFill>
                  <a:srgbClr val="00B050"/>
                </a:solidFill>
              </a:rPr>
              <a:t>: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Atribuţiile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b="1" dirty="0" smtClean="0">
                <a:solidFill>
                  <a:srgbClr val="002060"/>
                </a:solidFill>
              </a:rPr>
              <a:t>instituțiilor de învățămînt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realizarea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Schemei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de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Închiriere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 d) ţinerea registrelor detaliate de colectare a plăților de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închiriere pentru fiecare elev şi fiecare clasă;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e) prezentarea informaţiilor asupra funcţionării Schemei de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închiriere solicitată de Ministerul Educaţiei, de Fond și de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ro-RO" sz="2400" dirty="0" smtClean="0"/>
              <a:t>OLSD;</a:t>
            </a:r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f) pregătirea şi prezentarea rapoartelor statistice asupra utilizării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manualelor şcolare;</a:t>
            </a:r>
            <a:br>
              <a:rPr lang="vi-VN" sz="2400" dirty="0" smtClean="0"/>
            </a:br>
            <a:r>
              <a:rPr lang="vi-VN" sz="2400" dirty="0" smtClean="0"/>
              <a:t>  </a:t>
            </a:r>
            <a:endParaRPr lang="ro-RO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714375" y="1785938"/>
            <a:ext cx="8143875" cy="485775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  <a:defRPr/>
            </a:pPr>
            <a:r>
              <a:rPr lang="ro-RO" sz="2800" b="1" dirty="0" smtClean="0">
                <a:solidFill>
                  <a:srgbClr val="00B050"/>
                </a:solidFill>
              </a:rPr>
              <a:t>M</a:t>
            </a:r>
            <a:r>
              <a:rPr lang="vi-VN" sz="2800" b="1" dirty="0" smtClean="0">
                <a:solidFill>
                  <a:srgbClr val="00B050"/>
                </a:solidFill>
              </a:rPr>
              <a:t>anuale pentru elevii claselor V–XII</a:t>
            </a:r>
            <a:r>
              <a:rPr lang="ro-RO" sz="2800" b="1" dirty="0" smtClean="0">
                <a:solidFill>
                  <a:srgbClr val="00B050"/>
                </a:solidFill>
              </a:rPr>
              <a:t>: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Atribuţiile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b="1" dirty="0" smtClean="0">
                <a:solidFill>
                  <a:srgbClr val="002060"/>
                </a:solidFill>
              </a:rPr>
              <a:t>instituțiilor de învățămînt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realizarea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Schemei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de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Închiriere</a:t>
            </a:r>
            <a:r>
              <a:rPr lang="ro-RO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g) evidenţa biblioeconomică şi contabilă a manualelor primite şi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utilizate în sistemul de închiriere;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h) încasarea plăților de înlocuire a manualelor deteiriotate sau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pierdute stabilite de Ministerul Educaţiei şi transferarea sumelor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acumulate în contul Fondului;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i) selectarea elevilor care vor beneficia de scutiri pentru achitarea</a:t>
            </a:r>
            <a:endParaRPr lang="ro-RO" sz="2400" dirty="0" smtClean="0"/>
          </a:p>
          <a:p>
            <a:pPr marL="457200" indent="-457200">
              <a:buFont typeface="Wingdings 2" panose="05020102010507070707" pitchFamily="18" charset="2"/>
              <a:buNone/>
              <a:defRPr/>
            </a:pPr>
            <a:r>
              <a:rPr lang="vi-VN" sz="2400" dirty="0" smtClean="0"/>
              <a:t>plății de închiriere a manualelor.</a:t>
            </a:r>
            <a:endParaRPr lang="ro-RO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1" name="Content Placeholder 4"/>
          <p:cNvSpPr>
            <a:spLocks noGrp="1"/>
          </p:cNvSpPr>
          <p:nvPr>
            <p:ph sz="quarter" idx="1"/>
          </p:nvPr>
        </p:nvSpPr>
        <p:spPr>
          <a:xfrm>
            <a:off x="714375" y="1785938"/>
            <a:ext cx="8143875" cy="485775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</a:rPr>
              <a:t>M</a:t>
            </a:r>
            <a:r>
              <a:rPr lang="vi-VN" altLang="ru-RU" sz="2800" b="1" smtClean="0">
                <a:solidFill>
                  <a:srgbClr val="00B050"/>
                </a:solidFill>
              </a:rPr>
              <a:t>anuale pentru elevii claselor V–XII</a:t>
            </a:r>
            <a:r>
              <a:rPr lang="ro-RO" altLang="ru-RU" sz="2800" b="1" smtClean="0">
                <a:solidFill>
                  <a:srgbClr val="00B050"/>
                </a:solidFill>
              </a:rPr>
              <a:t>: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it-IT" altLang="ru-RU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Asistenţa copiilor din familiile socialmente vulnerabile</a:t>
            </a:r>
            <a:r>
              <a:rPr lang="ro-RO" altLang="ru-RU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>Lista nominală a copiilor scutiţi de achitarea plății de</a:t>
            </a:r>
            <a:endParaRPr lang="ro-RO" altLang="ru-RU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>închiriere a manualelor şcolare se stabileşte de Consiliul de</a:t>
            </a:r>
            <a:endParaRPr lang="ro-RO" altLang="ru-RU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>administraţie al fiecărei instituții de învățămînt.</a:t>
            </a:r>
            <a:endParaRPr lang="ro-RO" altLang="ru-RU" smtClean="0"/>
          </a:p>
          <a:p>
            <a:pPr>
              <a:buFont typeface="Wingdings 2" panose="05020102010507070707" pitchFamily="18" charset="2"/>
              <a:buNone/>
            </a:pPr>
            <a:r>
              <a:rPr lang="ro-RO" altLang="ru-RU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Baza legală: </a:t>
            </a:r>
          </a:p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>Legea nr.133-XVI din 13 iunie 2008 cu</a:t>
            </a:r>
            <a:r>
              <a:rPr lang="ro-RO" altLang="ru-RU" smtClean="0"/>
              <a:t> </a:t>
            </a:r>
            <a:r>
              <a:rPr lang="vi-VN" altLang="ru-RU" smtClean="0"/>
              <a:t>privire la</a:t>
            </a:r>
            <a:r>
              <a:rPr lang="ro-RO" altLang="ru-RU" smtClean="0"/>
              <a:t> </a:t>
            </a:r>
            <a:r>
              <a:rPr lang="vi-VN" altLang="ru-RU" smtClean="0"/>
              <a:t>ajutorul</a:t>
            </a:r>
            <a:endParaRPr lang="ro-RO" altLang="ru-RU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>social</a:t>
            </a:r>
            <a:r>
              <a:rPr lang="ro-RO" altLang="ru-RU" smtClean="0"/>
              <a:t>;</a:t>
            </a:r>
          </a:p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>Legii Fondului republican şi a fondurilor locale de susţinere</a:t>
            </a:r>
            <a:endParaRPr lang="ro-RO" altLang="ru-RU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>socială a populaţiei nr. 827-XIV din 18 februarie 2000</a:t>
            </a:r>
            <a:endParaRPr lang="ro-RO" alt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4"/>
          <p:cNvSpPr>
            <a:spLocks noGrp="1"/>
          </p:cNvSpPr>
          <p:nvPr>
            <p:ph sz="quarter" idx="1"/>
          </p:nvPr>
        </p:nvSpPr>
        <p:spPr>
          <a:xfrm>
            <a:off x="785813" y="785813"/>
            <a:ext cx="7772400" cy="4929187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>(3) Elevii din învăţămîntul primar sînt asiguraţi cu manuale şcolare în mod gratuit.</a:t>
            </a:r>
            <a:endParaRPr lang="ro-RO" altLang="ru-RU" smtClean="0"/>
          </a:p>
          <a:p>
            <a:pPr>
              <a:buFont typeface="Wingdings 2" panose="05020102010507070707" pitchFamily="18" charset="2"/>
              <a:buNone/>
            </a:pPr>
            <a:endParaRPr lang="ro-RO" altLang="ru-RU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>(4) Elevii claselor V–XII sînt asiguraţi cu manuale şcolare conform schemei de închiriere aprobate de Ministerul Educaţiei. </a:t>
            </a:r>
            <a:endParaRPr lang="ro-RO" altLang="ru-RU" smtClean="0"/>
          </a:p>
          <a:p>
            <a:pPr>
              <a:buFont typeface="Wingdings 2" panose="05020102010507070707" pitchFamily="18" charset="2"/>
              <a:buNone/>
            </a:pPr>
            <a:endParaRPr lang="ro-RO" altLang="ru-RU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>(5) Elevii din familiile social vulnerabile beneficiază de facilităţi la închirierea manualelor şcolare, în condiţiile stabilite de Guvern. </a:t>
            </a:r>
            <a:endParaRPr lang="en-US" alt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928688" y="357188"/>
            <a:ext cx="7772400" cy="1511300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Content Placeholder 4"/>
          <p:cNvSpPr>
            <a:spLocks noGrp="1"/>
          </p:cNvSpPr>
          <p:nvPr>
            <p:ph sz="quarter" idx="1"/>
          </p:nvPr>
        </p:nvSpPr>
        <p:spPr>
          <a:xfrm>
            <a:off x="857250" y="1857375"/>
            <a:ext cx="7772400" cy="4643438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asigură integral de la bugetul de stat</a:t>
            </a: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elevii și cadrele</a:t>
            </a: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didactice</a:t>
            </a: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cu:</a:t>
            </a:r>
          </a:p>
          <a:p>
            <a:r>
              <a:rPr lang="vi-VN" altLang="ru-RU" sz="2400" smtClean="0"/>
              <a:t>curriculum, ghiduri de implementare a curriculumului şi literatură didactică referitoare la pregătirea copiilor pentru şcoală în instituţiile de educație timpurie de toate tipurile;</a:t>
            </a:r>
            <a:endParaRPr lang="ro-RO" altLang="ru-RU" sz="2400" smtClean="0"/>
          </a:p>
          <a:p>
            <a:r>
              <a:rPr lang="vi-VN" altLang="ru-RU" sz="2400" smtClean="0"/>
              <a:t>curriculum şi ghiduri de implementare a curriculumului pentru învăţămîntul primar, gimnazial şi liceal în instituțiile de învățămînt de toate tipurile;</a:t>
            </a:r>
            <a:endParaRPr lang="ro-RO" altLang="ru-RU" sz="2400" smtClean="0"/>
          </a:p>
          <a:p>
            <a:r>
              <a:rPr lang="vi-VN" altLang="ru-RU" sz="2400" smtClean="0"/>
              <a:t>manuale pentru învăţămîntul primar în instituțiile de învățămînt de toate tipurile;</a:t>
            </a:r>
            <a:endParaRPr lang="ro-RO" altLang="ru-RU" sz="2400" smtClean="0"/>
          </a:p>
          <a:p>
            <a:pPr>
              <a:buFont typeface="Wingdings 2" panose="05020102010507070707" pitchFamily="18" charset="2"/>
              <a:buNone/>
            </a:pPr>
            <a:r>
              <a:rPr lang="vi-VN" altLang="ru-RU" smtClean="0"/>
              <a:t/>
            </a:r>
            <a:br>
              <a:rPr lang="vi-VN" altLang="ru-RU" smtClean="0"/>
            </a:br>
            <a:r>
              <a:rPr lang="vi-VN" altLang="ru-RU" smtClean="0"/>
              <a:t>   </a:t>
            </a:r>
            <a:endParaRPr lang="en-US" alt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28688" y="357188"/>
            <a:ext cx="7772400" cy="1511300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Content Placeholder 4"/>
          <p:cNvSpPr>
            <a:spLocks noGrp="1"/>
          </p:cNvSpPr>
          <p:nvPr>
            <p:ph sz="quarter" idx="1"/>
          </p:nvPr>
        </p:nvSpPr>
        <p:spPr>
          <a:xfrm>
            <a:off x="857250" y="1857375"/>
            <a:ext cx="7772400" cy="4786313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asigură integral de la bugetul de stat</a:t>
            </a: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elevii și cadrele</a:t>
            </a: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didactice</a:t>
            </a: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cu:</a:t>
            </a:r>
          </a:p>
          <a:p>
            <a:r>
              <a:rPr lang="vi-VN" altLang="ru-RU" sz="2400" smtClean="0"/>
              <a:t>manuale pentru copiii din familiile social vulnerabile, în proporţie de 10% din numărul total al elevilor din învățămîntul gimnazial și liceal, în instituțiile de învățămînt de toate tipurile</a:t>
            </a:r>
            <a:r>
              <a:rPr lang="ro-RO" altLang="ru-RU" sz="2400" smtClean="0"/>
              <a:t>;</a:t>
            </a:r>
          </a:p>
          <a:p>
            <a:r>
              <a:rPr lang="vi-VN" altLang="ru-RU" sz="2400" smtClean="0"/>
              <a:t>manuale, materiale didactice, atlase, hărţi etc. pentru elevii instituţiilor rezidenţiale de toate tipurile;</a:t>
            </a:r>
            <a:endParaRPr lang="ro-RO" altLang="ru-RU" sz="2400" smtClean="0"/>
          </a:p>
          <a:p>
            <a:r>
              <a:rPr lang="vi-VN" altLang="ru-RU" sz="2400" smtClean="0"/>
              <a:t>ghiduri pentru cadrele didactice de implementare a manualelor selectate prin concurs și manualelor reeditate, în cazul în care ele au suferit modificări esențiale conceptuale și de conținut.</a:t>
            </a:r>
            <a:endParaRPr lang="en-US" altLang="ru-RU" sz="2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Content Placeholder 4"/>
          <p:cNvSpPr>
            <a:spLocks noGrp="1"/>
          </p:cNvSpPr>
          <p:nvPr>
            <p:ph sz="quarter" idx="1"/>
          </p:nvPr>
        </p:nvSpPr>
        <p:spPr>
          <a:xfrm>
            <a:off x="642938" y="3000375"/>
            <a:ext cx="7772400" cy="342900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asigură </a:t>
            </a: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parțial</a:t>
            </a:r>
            <a:r>
              <a:rPr lang="es-ES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la bugetul de stat</a:t>
            </a: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elevii și cadrele</a:t>
            </a: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didactice</a:t>
            </a: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cu:</a:t>
            </a:r>
          </a:p>
          <a:p>
            <a:pPr algn="ctr">
              <a:buFont typeface="Wingdings 2" panose="05020102010507070707" pitchFamily="18" charset="2"/>
              <a:buNone/>
            </a:pPr>
            <a:endParaRPr lang="ro-RO" altLang="ru-RU" sz="28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vi-VN" altLang="ru-RU" sz="2400" smtClean="0"/>
              <a:t>manuale de Limba și literatura bulgară, Limba și literatura găgăuză şi Limba și literatura ucraineană, în calitate de manual de limba maternă  pentru clasele V-XII.</a:t>
            </a:r>
            <a:endParaRPr lang="en-US" altLang="ru-RU" sz="24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1" name="Content Placeholder 4"/>
          <p:cNvSpPr>
            <a:spLocks noGrp="1"/>
          </p:cNvSpPr>
          <p:nvPr>
            <p:ph sz="quarter" idx="1"/>
          </p:nvPr>
        </p:nvSpPr>
        <p:spPr>
          <a:xfrm>
            <a:off x="642938" y="2071688"/>
            <a:ext cx="7772400" cy="4357687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o-RO" altLang="ru-RU" sz="36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altLang="ru-RU" sz="36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ro-RO" altLang="ru-RU" sz="36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susține și se reglementează de stat asigurarea: </a:t>
            </a:r>
          </a:p>
          <a:p>
            <a:pPr algn="just">
              <a:buFont typeface="Wingdings 2" panose="05020102010507070707" pitchFamily="18" charset="2"/>
              <a:buNone/>
            </a:pP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vi-VN" altLang="ru-RU" sz="2800" smtClean="0">
                <a:cs typeface="Times New Roman" panose="02020603050405020304" pitchFamily="18" charset="0"/>
              </a:rPr>
              <a:t>levi</a:t>
            </a: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lor</a:t>
            </a:r>
            <a:r>
              <a:rPr lang="vi-VN" altLang="ru-RU" sz="2800" smtClean="0">
                <a:cs typeface="Times New Roman" panose="02020603050405020304" pitchFamily="18" charset="0"/>
              </a:rPr>
              <a:t> claselor V–XII, inclusiv elevii din sistemul</a:t>
            </a:r>
            <a:endParaRPr lang="ro-RO" altLang="ru-RU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800" smtClean="0">
                <a:cs typeface="Times New Roman" panose="02020603050405020304" pitchFamily="18" charset="0"/>
              </a:rPr>
              <a:t>de învățămînt profesional tehnic în care se realizează</a:t>
            </a:r>
            <a:endParaRPr lang="ro-RO" altLang="ru-RU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800" smtClean="0">
                <a:cs typeface="Times New Roman" panose="02020603050405020304" pitchFamily="18" charset="0"/>
              </a:rPr>
              <a:t>și învățămîntul liceal, cu manuale</a:t>
            </a: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altLang="ru-RU" sz="2800" smtClean="0">
                <a:cs typeface="Times New Roman" panose="02020603050405020304" pitchFamily="18" charset="0"/>
              </a:rPr>
              <a:t>prin intermediul</a:t>
            </a:r>
            <a:endParaRPr lang="ro-RO" altLang="ru-RU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800" smtClean="0">
                <a:cs typeface="Times New Roman" panose="02020603050405020304" pitchFamily="18" charset="0"/>
              </a:rPr>
              <a:t>Schemei de închiriere a</a:t>
            </a: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altLang="ru-RU" sz="2800" smtClean="0">
                <a:cs typeface="Times New Roman" panose="02020603050405020304" pitchFamily="18" charset="0"/>
              </a:rPr>
              <a:t>manualelor școlare</a:t>
            </a:r>
            <a:r>
              <a:rPr lang="ro-RO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Content Placeholder 4"/>
          <p:cNvSpPr>
            <a:spLocks noGrp="1"/>
          </p:cNvSpPr>
          <p:nvPr>
            <p:ph sz="quarter" idx="1"/>
          </p:nvPr>
        </p:nvSpPr>
        <p:spPr>
          <a:xfrm>
            <a:off x="642938" y="1785938"/>
            <a:ext cx="7772400" cy="5072062"/>
          </a:xfrm>
        </p:spPr>
        <p:txBody>
          <a:bodyPr/>
          <a:lstStyle/>
          <a:p>
            <a:pPr algn="just">
              <a:buFont typeface="Wingdings 2" panose="05020102010507070707" pitchFamily="18" charset="2"/>
              <a:buNone/>
            </a:pP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ro-RO" altLang="ru-RU" sz="28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susține și se reglementează de stat asigurarea: </a:t>
            </a:r>
          </a:p>
          <a:p>
            <a:pPr algn="just">
              <a:buFont typeface="Wingdings 2" panose="05020102010507070707" pitchFamily="18" charset="2"/>
              <a:buNone/>
            </a:pPr>
            <a:r>
              <a:rPr lang="ro-RO" altLang="ru-RU" sz="2400" smtClean="0"/>
              <a:t>	</a:t>
            </a:r>
            <a:r>
              <a:rPr lang="vi-VN" altLang="ru-RU" sz="2400" smtClean="0"/>
              <a:t>Plata de închiriere a manualelor se stabileşte anual de către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ro-RO" altLang="ru-RU" sz="2400" smtClean="0"/>
              <a:t>FSM</a:t>
            </a:r>
            <a:r>
              <a:rPr lang="vi-VN" altLang="ru-RU" sz="2400" smtClean="0"/>
              <a:t>, în funcție de gradul de uzură</a:t>
            </a:r>
            <a:r>
              <a:rPr lang="ro-RO" altLang="ru-RU" sz="2400" smtClean="0"/>
              <a:t> </a:t>
            </a:r>
            <a:r>
              <a:rPr lang="vi-VN" altLang="ru-RU" sz="2400" smtClean="0"/>
              <a:t>şi costul fiecărui manual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precizat pentru anul respectiv şi se</a:t>
            </a:r>
            <a:r>
              <a:rPr lang="ro-RO" altLang="ru-RU" sz="2400" smtClean="0"/>
              <a:t> </a:t>
            </a:r>
            <a:r>
              <a:rPr lang="vi-VN" altLang="ru-RU" sz="2400" smtClean="0"/>
              <a:t>aprobă de Ministerul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Educaţiei. Plata de închiriere pentru</a:t>
            </a:r>
            <a:r>
              <a:rPr lang="ro-RO" altLang="ru-RU" sz="2400" smtClean="0"/>
              <a:t> </a:t>
            </a:r>
            <a:r>
              <a:rPr lang="vi-VN" altLang="ru-RU" sz="2400" smtClean="0"/>
              <a:t>titlurile de manuale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Limba și literatura bulgară, Limba și</a:t>
            </a:r>
            <a:r>
              <a:rPr lang="ro-RO" altLang="ru-RU" sz="2400" smtClean="0"/>
              <a:t> </a:t>
            </a:r>
            <a:r>
              <a:rPr lang="vi-VN" altLang="ru-RU" sz="2400" smtClean="0"/>
              <a:t>literatura găgăuză şi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Limba și literatura ucraineană, în calitate</a:t>
            </a:r>
            <a:r>
              <a:rPr lang="ro-RO" altLang="ru-RU" sz="2400" smtClean="0"/>
              <a:t> </a:t>
            </a:r>
            <a:r>
              <a:rPr lang="vi-VN" altLang="ru-RU" sz="2400" smtClean="0"/>
              <a:t>de manual de limba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maternă  pentru clasele V-XII, se</a:t>
            </a:r>
            <a:r>
              <a:rPr lang="ro-RO" altLang="ru-RU" sz="2400" smtClean="0"/>
              <a:t> </a:t>
            </a:r>
            <a:r>
              <a:rPr lang="vi-VN" altLang="ru-RU" sz="2400" smtClean="0"/>
              <a:t>stabileşte la nivelul plăţii de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închiriere a manualului Limba şi</a:t>
            </a:r>
            <a:r>
              <a:rPr lang="ro-RO" altLang="ru-RU" sz="2400" smtClean="0"/>
              <a:t> </a:t>
            </a:r>
            <a:r>
              <a:rPr lang="vi-VN" altLang="ru-RU" sz="2400" smtClean="0"/>
              <a:t>literatura rusă (maternă)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pentru clasa şi anul de utilizare</a:t>
            </a:r>
            <a:r>
              <a:rPr lang="ro-RO" altLang="ru-RU" sz="2400" smtClean="0"/>
              <a:t> </a:t>
            </a:r>
            <a:r>
              <a:rPr lang="vi-VN" altLang="ru-RU" sz="2400" smtClean="0"/>
              <a:t>respectiv. </a:t>
            </a:r>
            <a:endParaRPr lang="en-US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857250" y="857250"/>
            <a:ext cx="7772400" cy="1500188"/>
          </a:xfrm>
        </p:spPr>
        <p:txBody>
          <a:bodyPr/>
          <a:lstStyle/>
          <a:p>
            <a:pPr algn="ctr"/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Hotărîrea Guvernului nr. 876 din 22.12.2015 </a:t>
            </a:r>
            <a:b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6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privire la asigurarea cu manuale a elevilor</a:t>
            </a:r>
            <a: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Content Placeholder 4"/>
          <p:cNvSpPr>
            <a:spLocks noGrp="1"/>
          </p:cNvSpPr>
          <p:nvPr>
            <p:ph sz="quarter" idx="1"/>
          </p:nvPr>
        </p:nvSpPr>
        <p:spPr>
          <a:xfrm>
            <a:off x="642938" y="2071688"/>
            <a:ext cx="7772400" cy="4357687"/>
          </a:xfrm>
        </p:spPr>
        <p:txBody>
          <a:bodyPr/>
          <a:lstStyle/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Manualele noi pentru învăţămîntul primar, gimnazial şi liceal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se vor edita pe bază de concurs, organizat de către Ministerul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Educaţiei. 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Licitaţiile pentru achiziţiile de manuale se organizează de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către Ministerul Educației, în conformitate cu legislaţia în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vigoare. 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Evaluarea și selectarea manualelor prezentate la</a:t>
            </a:r>
            <a:r>
              <a:rPr lang="ro-RO" altLang="ru-RU" sz="2400" smtClean="0"/>
              <a:t> </a:t>
            </a:r>
            <a:r>
              <a:rPr lang="vi-VN" altLang="ru-RU" sz="2400" smtClean="0"/>
              <a:t>concurs se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face în baza Regulamentului elaborat și aprobat de</a:t>
            </a:r>
            <a:r>
              <a:rPr lang="ro-RO" altLang="ru-RU" sz="2400" smtClean="0"/>
              <a:t> </a:t>
            </a:r>
            <a:r>
              <a:rPr lang="vi-VN" altLang="ru-RU" sz="2400" smtClean="0"/>
              <a:t>către</a:t>
            </a:r>
            <a:endParaRPr lang="ro-RO" altLang="ru-RU" sz="2400" smtClean="0"/>
          </a:p>
          <a:p>
            <a:pPr algn="just">
              <a:buFont typeface="Wingdings 2" panose="05020102010507070707" pitchFamily="18" charset="2"/>
              <a:buNone/>
            </a:pPr>
            <a:r>
              <a:rPr lang="vi-VN" altLang="ru-RU" sz="2400" smtClean="0"/>
              <a:t>Ministerul Educației.</a:t>
            </a:r>
            <a:endParaRPr lang="en-US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714</TotalTime>
  <Words>1035</Words>
  <Application>Microsoft Office PowerPoint</Application>
  <PresentationFormat>On-screen Show (4:3)</PresentationFormat>
  <Paragraphs>185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Perpetua</vt:lpstr>
      <vt:lpstr>Arial</vt:lpstr>
      <vt:lpstr>Calibri</vt:lpstr>
      <vt:lpstr>Cambria</vt:lpstr>
      <vt:lpstr>Wingdings 2</vt:lpstr>
      <vt:lpstr>Times New Roman</vt:lpstr>
      <vt:lpstr>Franklin Gothic Book</vt:lpstr>
      <vt:lpstr>Справедливость</vt:lpstr>
      <vt:lpstr>Asigurarea cu manuale a elevilor (Cadrul legal și normativ) </vt:lpstr>
      <vt:lpstr>Codul educației art. 41, 140 alin. (1) lit. v) şi art. 145 alin.(11)</vt:lpstr>
      <vt:lpstr>PowerPoint Presentation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  <vt:lpstr>  Hotărîrea Guvernului nr. 876 din 22.12.2015  Cu privire la asigurarea cu manuale a elevilor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Manual electronic</dc:title>
  <dc:creator>RePack by Diakov</dc:creator>
  <cp:lastModifiedBy>Stratu E</cp:lastModifiedBy>
  <cp:revision>64</cp:revision>
  <dcterms:created xsi:type="dcterms:W3CDTF">2014-05-12T05:24:17Z</dcterms:created>
  <dcterms:modified xsi:type="dcterms:W3CDTF">2016-09-01T07:01:10Z</dcterms:modified>
</cp:coreProperties>
</file>